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60" r:id="rId3"/>
    <p:sldId id="256" r:id="rId4"/>
    <p:sldId id="261" r:id="rId5"/>
    <p:sldId id="262" r:id="rId6"/>
    <p:sldId id="259" r:id="rId7"/>
    <p:sldId id="257" r:id="rId8"/>
    <p:sldId id="258" r:id="rId9"/>
    <p:sldId id="263" r:id="rId10"/>
    <p:sldId id="264" r:id="rId11"/>
    <p:sldId id="265" r:id="rId12"/>
    <p:sldId id="266" r:id="rId13"/>
    <p:sldId id="267" r:id="rId14"/>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9757" autoAdjust="0"/>
  </p:normalViewPr>
  <p:slideViewPr>
    <p:cSldViewPr snapToGrid="0">
      <p:cViewPr varScale="1">
        <p:scale>
          <a:sx n="60" d="100"/>
          <a:sy n="60" d="100"/>
        </p:scale>
        <p:origin x="1013"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1524000" y="1122363"/>
            <a:ext cx="9144000" cy="2387600"/>
          </a:xfrm>
        </p:spPr>
        <p:txBody>
          <a:bodyPr anchor="b"/>
          <a:lstStyle>
            <a:lvl1pPr algn="ctr">
              <a:defRPr sz="6000"/>
            </a:lvl1pPr>
          </a:lstStyle>
          <a:p>
            <a:r>
              <a:rPr lang="el-GR" smtClean="0"/>
              <a:t>Στυλ κύριου τίτλου</a:t>
            </a:r>
            <a:endParaRPr lang="el-GR"/>
          </a:p>
        </p:txBody>
      </p:sp>
      <p:sp>
        <p:nvSpPr>
          <p:cNvPr id="3" name="Υπότιτλος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smtClean="0"/>
              <a:t>Στυλ κύριου υπότιτλου</a:t>
            </a:r>
            <a:endParaRPr lang="el-GR"/>
          </a:p>
        </p:txBody>
      </p:sp>
      <p:sp>
        <p:nvSpPr>
          <p:cNvPr id="4" name="Θέση ημερομηνίας 3"/>
          <p:cNvSpPr>
            <a:spLocks noGrp="1"/>
          </p:cNvSpPr>
          <p:nvPr>
            <p:ph type="dt" sz="half" idx="10"/>
          </p:nvPr>
        </p:nvSpPr>
        <p:spPr/>
        <p:txBody>
          <a:bodyPr/>
          <a:lstStyle/>
          <a:p>
            <a:fld id="{B231C615-2E45-4515-BAD2-10ADAD0D4066}" type="datetimeFigureOut">
              <a:rPr lang="el-GR" smtClean="0"/>
              <a:t>30/3/2021</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AF5DBBD1-435B-488F-ABB4-DE086E4717E7}" type="slidenum">
              <a:rPr lang="el-GR" smtClean="0"/>
              <a:t>‹#›</a:t>
            </a:fld>
            <a:endParaRPr lang="el-GR"/>
          </a:p>
        </p:txBody>
      </p:sp>
    </p:spTree>
    <p:extLst>
      <p:ext uri="{BB962C8B-B14F-4D97-AF65-F5344CB8AC3E}">
        <p14:creationId xmlns:p14="http://schemas.microsoft.com/office/powerpoint/2010/main" val="14647384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B231C615-2E45-4515-BAD2-10ADAD0D4066}" type="datetimeFigureOut">
              <a:rPr lang="el-GR" smtClean="0"/>
              <a:t>30/3/2021</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AF5DBBD1-435B-488F-ABB4-DE086E4717E7}" type="slidenum">
              <a:rPr lang="el-GR" smtClean="0"/>
              <a:t>‹#›</a:t>
            </a:fld>
            <a:endParaRPr lang="el-GR"/>
          </a:p>
        </p:txBody>
      </p:sp>
    </p:spTree>
    <p:extLst>
      <p:ext uri="{BB962C8B-B14F-4D97-AF65-F5344CB8AC3E}">
        <p14:creationId xmlns:p14="http://schemas.microsoft.com/office/powerpoint/2010/main" val="25675728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8724900" y="365125"/>
            <a:ext cx="2628900" cy="5811838"/>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838200" y="365125"/>
            <a:ext cx="7734300" cy="5811838"/>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B231C615-2E45-4515-BAD2-10ADAD0D4066}" type="datetimeFigureOut">
              <a:rPr lang="el-GR" smtClean="0"/>
              <a:t>30/3/2021</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AF5DBBD1-435B-488F-ABB4-DE086E4717E7}" type="slidenum">
              <a:rPr lang="el-GR" smtClean="0"/>
              <a:t>‹#›</a:t>
            </a:fld>
            <a:endParaRPr lang="el-GR"/>
          </a:p>
        </p:txBody>
      </p:sp>
    </p:spTree>
    <p:extLst>
      <p:ext uri="{BB962C8B-B14F-4D97-AF65-F5344CB8AC3E}">
        <p14:creationId xmlns:p14="http://schemas.microsoft.com/office/powerpoint/2010/main" val="10763105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l-GR" smtClean="0"/>
              <a:t>Στυλ κύριου τίτλου</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n-US" dirty="0"/>
          </a:p>
        </p:txBody>
      </p:sp>
      <p:sp>
        <p:nvSpPr>
          <p:cNvPr id="4" name="Date Placeholder 3"/>
          <p:cNvSpPr>
            <a:spLocks noGrp="1"/>
          </p:cNvSpPr>
          <p:nvPr>
            <p:ph type="dt" sz="half" idx="10"/>
          </p:nvPr>
        </p:nvSpPr>
        <p:spPr/>
        <p:txBody>
          <a:bodyPr/>
          <a:lstStyle/>
          <a:p>
            <a:fld id="{B231C615-2E45-4515-BAD2-10ADAD0D4066}" type="datetimeFigureOut">
              <a:rPr lang="el-GR" smtClean="0"/>
              <a:t>30/3/2021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AF5DBBD1-435B-488F-ABB4-DE086E4717E7}" type="slidenum">
              <a:rPr lang="el-GR" smtClean="0"/>
              <a:t>‹#›</a:t>
            </a:fld>
            <a:endParaRPr lang="el-GR"/>
          </a:p>
        </p:txBody>
      </p:sp>
    </p:spTree>
    <p:extLst>
      <p:ext uri="{BB962C8B-B14F-4D97-AF65-F5344CB8AC3E}">
        <p14:creationId xmlns:p14="http://schemas.microsoft.com/office/powerpoint/2010/main" val="34438875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Content Placeholder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7" name="Date Placeholder 3"/>
          <p:cNvSpPr>
            <a:spLocks noGrp="1"/>
          </p:cNvSpPr>
          <p:nvPr>
            <p:ph type="dt" sz="half" idx="10"/>
          </p:nvPr>
        </p:nvSpPr>
        <p:spPr/>
        <p:txBody>
          <a:bodyPr/>
          <a:lstStyle/>
          <a:p>
            <a:fld id="{B231C615-2E45-4515-BAD2-10ADAD0D4066}" type="datetimeFigureOut">
              <a:rPr lang="el-GR" smtClean="0"/>
              <a:t>30/3/2021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AF5DBBD1-435B-488F-ABB4-DE086E4717E7}" type="slidenum">
              <a:rPr lang="el-GR" smtClean="0"/>
              <a:t>‹#›</a:t>
            </a:fld>
            <a:endParaRPr lang="el-GR"/>
          </a:p>
        </p:txBody>
      </p:sp>
    </p:spTree>
    <p:extLst>
      <p:ext uri="{BB962C8B-B14F-4D97-AF65-F5344CB8AC3E}">
        <p14:creationId xmlns:p14="http://schemas.microsoft.com/office/powerpoint/2010/main" val="14472888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l-GR" smtClean="0"/>
              <a:t>Στυλ κύριου τίτλου</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fld id="{B231C615-2E45-4515-BAD2-10ADAD0D4066}" type="datetimeFigureOut">
              <a:rPr lang="el-GR" smtClean="0"/>
              <a:t>30/3/2021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AF5DBBD1-435B-488F-ABB4-DE086E4717E7}" type="slidenum">
              <a:rPr lang="el-GR" smtClean="0"/>
              <a:t>‹#›</a:t>
            </a:fld>
            <a:endParaRPr lang="el-GR"/>
          </a:p>
        </p:txBody>
      </p:sp>
    </p:spTree>
    <p:extLst>
      <p:ext uri="{BB962C8B-B14F-4D97-AF65-F5344CB8AC3E}">
        <p14:creationId xmlns:p14="http://schemas.microsoft.com/office/powerpoint/2010/main" val="2380082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Date Placeholder 4"/>
          <p:cNvSpPr>
            <a:spLocks noGrp="1"/>
          </p:cNvSpPr>
          <p:nvPr>
            <p:ph type="dt" sz="half" idx="10"/>
          </p:nvPr>
        </p:nvSpPr>
        <p:spPr/>
        <p:txBody>
          <a:bodyPr/>
          <a:lstStyle/>
          <a:p>
            <a:fld id="{B231C615-2E45-4515-BAD2-10ADAD0D4066}" type="datetimeFigureOut">
              <a:rPr lang="el-GR" smtClean="0"/>
              <a:t>30/3/2021</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AF5DBBD1-435B-488F-ABB4-DE086E4717E7}" type="slidenum">
              <a:rPr lang="el-GR" smtClean="0"/>
              <a:t>‹#›</a:t>
            </a:fld>
            <a:endParaRPr lang="el-GR"/>
          </a:p>
        </p:txBody>
      </p:sp>
    </p:spTree>
    <p:extLst>
      <p:ext uri="{BB962C8B-B14F-4D97-AF65-F5344CB8AC3E}">
        <p14:creationId xmlns:p14="http://schemas.microsoft.com/office/powerpoint/2010/main" val="32951729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7" name="Date Placeholder 6"/>
          <p:cNvSpPr>
            <a:spLocks noGrp="1"/>
          </p:cNvSpPr>
          <p:nvPr>
            <p:ph type="dt" sz="half" idx="10"/>
          </p:nvPr>
        </p:nvSpPr>
        <p:spPr/>
        <p:txBody>
          <a:bodyPr/>
          <a:lstStyle/>
          <a:p>
            <a:fld id="{B231C615-2E45-4515-BAD2-10ADAD0D4066}" type="datetimeFigureOut">
              <a:rPr lang="el-GR" smtClean="0"/>
              <a:t>30/3/2021</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AF5DBBD1-435B-488F-ABB4-DE086E4717E7}" type="slidenum">
              <a:rPr lang="el-GR" smtClean="0"/>
              <a:t>‹#›</a:t>
            </a:fld>
            <a:endParaRPr lang="el-GR"/>
          </a:p>
        </p:txBody>
      </p:sp>
    </p:spTree>
    <p:extLst>
      <p:ext uri="{BB962C8B-B14F-4D97-AF65-F5344CB8AC3E}">
        <p14:creationId xmlns:p14="http://schemas.microsoft.com/office/powerpoint/2010/main" val="35011928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7" name="Date Placeholder 2"/>
          <p:cNvSpPr>
            <a:spLocks noGrp="1"/>
          </p:cNvSpPr>
          <p:nvPr>
            <p:ph type="dt" sz="half" idx="10"/>
          </p:nvPr>
        </p:nvSpPr>
        <p:spPr/>
        <p:txBody>
          <a:bodyPr/>
          <a:lstStyle/>
          <a:p>
            <a:fld id="{B231C615-2E45-4515-BAD2-10ADAD0D4066}" type="datetimeFigureOut">
              <a:rPr lang="el-GR" smtClean="0"/>
              <a:t>30/3/2021</a:t>
            </a:fld>
            <a:endParaRPr lang="el-GR"/>
          </a:p>
        </p:txBody>
      </p:sp>
      <p:sp>
        <p:nvSpPr>
          <p:cNvPr id="5" name="Footer Placeholder 3"/>
          <p:cNvSpPr>
            <a:spLocks noGrp="1"/>
          </p:cNvSpPr>
          <p:nvPr>
            <p:ph type="ftr" sz="quarter" idx="11"/>
          </p:nvPr>
        </p:nvSpPr>
        <p:spPr/>
        <p:txBody>
          <a:bodyPr/>
          <a:lstStyle/>
          <a:p>
            <a:endParaRPr lang="el-GR"/>
          </a:p>
        </p:txBody>
      </p:sp>
      <p:sp>
        <p:nvSpPr>
          <p:cNvPr id="6" name="Slide Number Placeholder 4"/>
          <p:cNvSpPr>
            <a:spLocks noGrp="1"/>
          </p:cNvSpPr>
          <p:nvPr>
            <p:ph type="sldNum" sz="quarter" idx="12"/>
          </p:nvPr>
        </p:nvSpPr>
        <p:spPr/>
        <p:txBody>
          <a:bodyPr/>
          <a:lstStyle/>
          <a:p>
            <a:fld id="{AF5DBBD1-435B-488F-ABB4-DE086E4717E7}" type="slidenum">
              <a:rPr lang="el-GR" smtClean="0"/>
              <a:t>‹#›</a:t>
            </a:fld>
            <a:endParaRPr lang="el-GR"/>
          </a:p>
        </p:txBody>
      </p:sp>
    </p:spTree>
    <p:extLst>
      <p:ext uri="{BB962C8B-B14F-4D97-AF65-F5344CB8AC3E}">
        <p14:creationId xmlns:p14="http://schemas.microsoft.com/office/powerpoint/2010/main" val="19644247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B231C615-2E45-4515-BAD2-10ADAD0D4066}" type="datetimeFigureOut">
              <a:rPr lang="el-GR" smtClean="0"/>
              <a:t>30/3/2021</a:t>
            </a:fld>
            <a:endParaRPr lang="el-GR"/>
          </a:p>
        </p:txBody>
      </p:sp>
      <p:sp>
        <p:nvSpPr>
          <p:cNvPr id="5" name="Footer Placeholder 2"/>
          <p:cNvSpPr>
            <a:spLocks noGrp="1"/>
          </p:cNvSpPr>
          <p:nvPr>
            <p:ph type="ftr" sz="quarter" idx="11"/>
          </p:nvPr>
        </p:nvSpPr>
        <p:spPr/>
        <p:txBody>
          <a:bodyPr/>
          <a:lstStyle/>
          <a:p>
            <a:endParaRPr lang="el-GR"/>
          </a:p>
        </p:txBody>
      </p:sp>
      <p:sp>
        <p:nvSpPr>
          <p:cNvPr id="6" name="Slide Number Placeholder 3"/>
          <p:cNvSpPr>
            <a:spLocks noGrp="1"/>
          </p:cNvSpPr>
          <p:nvPr>
            <p:ph type="sldNum" sz="quarter" idx="12"/>
          </p:nvPr>
        </p:nvSpPr>
        <p:spPr/>
        <p:txBody>
          <a:bodyPr/>
          <a:lstStyle/>
          <a:p>
            <a:fld id="{AF5DBBD1-435B-488F-ABB4-DE086E4717E7}" type="slidenum">
              <a:rPr lang="el-GR" smtClean="0"/>
              <a:t>‹#›</a:t>
            </a:fld>
            <a:endParaRPr lang="el-GR"/>
          </a:p>
        </p:txBody>
      </p:sp>
    </p:spTree>
    <p:extLst>
      <p:ext uri="{BB962C8B-B14F-4D97-AF65-F5344CB8AC3E}">
        <p14:creationId xmlns:p14="http://schemas.microsoft.com/office/powerpoint/2010/main" val="11825739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l-GR" smtClean="0"/>
              <a:t>Στυλ κύριου τίτλου</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7" name="Date Placeholder 4"/>
          <p:cNvSpPr>
            <a:spLocks noGrp="1"/>
          </p:cNvSpPr>
          <p:nvPr>
            <p:ph type="dt" sz="half" idx="10"/>
          </p:nvPr>
        </p:nvSpPr>
        <p:spPr/>
        <p:txBody>
          <a:bodyPr/>
          <a:lstStyle/>
          <a:p>
            <a:fld id="{B231C615-2E45-4515-BAD2-10ADAD0D4066}" type="datetimeFigureOut">
              <a:rPr lang="el-GR" smtClean="0"/>
              <a:t>30/3/2021</a:t>
            </a:fld>
            <a:endParaRPr lang="el-GR"/>
          </a:p>
        </p:txBody>
      </p:sp>
      <p:sp>
        <p:nvSpPr>
          <p:cNvPr id="5" name="Footer Placeholder 5"/>
          <p:cNvSpPr>
            <a:spLocks noGrp="1"/>
          </p:cNvSpPr>
          <p:nvPr>
            <p:ph type="ftr" sz="quarter" idx="11"/>
          </p:nvPr>
        </p:nvSpPr>
        <p:spPr/>
        <p:txBody>
          <a:bodyPr/>
          <a:lstStyle/>
          <a:p>
            <a:endParaRPr lang="el-GR"/>
          </a:p>
        </p:txBody>
      </p:sp>
      <p:sp>
        <p:nvSpPr>
          <p:cNvPr id="6" name="Slide Number Placeholder 6"/>
          <p:cNvSpPr>
            <a:spLocks noGrp="1"/>
          </p:cNvSpPr>
          <p:nvPr>
            <p:ph type="sldNum" sz="quarter" idx="12"/>
          </p:nvPr>
        </p:nvSpPr>
        <p:spPr/>
        <p:txBody>
          <a:bodyPr/>
          <a:lstStyle/>
          <a:p>
            <a:fld id="{AF5DBBD1-435B-488F-ABB4-DE086E4717E7}" type="slidenum">
              <a:rPr lang="el-GR" smtClean="0"/>
              <a:t>‹#›</a:t>
            </a:fld>
            <a:endParaRPr lang="el-GR"/>
          </a:p>
        </p:txBody>
      </p:sp>
    </p:spTree>
    <p:extLst>
      <p:ext uri="{BB962C8B-B14F-4D97-AF65-F5344CB8AC3E}">
        <p14:creationId xmlns:p14="http://schemas.microsoft.com/office/powerpoint/2010/main" val="7760240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B231C615-2E45-4515-BAD2-10ADAD0D4066}" type="datetimeFigureOut">
              <a:rPr lang="el-GR" smtClean="0"/>
              <a:t>30/3/2021</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AF5DBBD1-435B-488F-ABB4-DE086E4717E7}" type="slidenum">
              <a:rPr lang="el-GR" smtClean="0"/>
              <a:t>‹#›</a:t>
            </a:fld>
            <a:endParaRPr lang="el-GR"/>
          </a:p>
        </p:txBody>
      </p:sp>
    </p:spTree>
    <p:extLst>
      <p:ext uri="{BB962C8B-B14F-4D97-AF65-F5344CB8AC3E}">
        <p14:creationId xmlns:p14="http://schemas.microsoft.com/office/powerpoint/2010/main" val="199609760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l-GR" smtClean="0"/>
              <a:t>Στυλ κύριου τίτλου</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smtClean="0"/>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fld id="{B231C615-2E45-4515-BAD2-10ADAD0D4066}" type="datetimeFigureOut">
              <a:rPr lang="el-GR" smtClean="0"/>
              <a:t>30/3/2021</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AF5DBBD1-435B-488F-ABB4-DE086E4717E7}" type="slidenum">
              <a:rPr lang="el-GR" smtClean="0"/>
              <a:t>‹#›</a:t>
            </a:fld>
            <a:endParaRPr lang="el-GR"/>
          </a:p>
        </p:txBody>
      </p:sp>
    </p:spTree>
    <p:extLst>
      <p:ext uri="{BB962C8B-B14F-4D97-AF65-F5344CB8AC3E}">
        <p14:creationId xmlns:p14="http://schemas.microsoft.com/office/powerpoint/2010/main" val="18492365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Πανοραμική 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l-GR" smtClean="0"/>
              <a:t>Στυλ κύριου τίτλου</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smtClean="0"/>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fld id="{B231C615-2E45-4515-BAD2-10ADAD0D4066}" type="datetimeFigureOut">
              <a:rPr lang="el-GR" smtClean="0"/>
              <a:t>30/3/2021</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AF5DBBD1-435B-488F-ABB4-DE086E4717E7}" type="slidenum">
              <a:rPr lang="el-GR" smtClean="0"/>
              <a:t>‹#›</a:t>
            </a:fld>
            <a:endParaRPr lang="el-GR"/>
          </a:p>
        </p:txBody>
      </p:sp>
    </p:spTree>
    <p:extLst>
      <p:ext uri="{BB962C8B-B14F-4D97-AF65-F5344CB8AC3E}">
        <p14:creationId xmlns:p14="http://schemas.microsoft.com/office/powerpoint/2010/main" val="17975937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Τίτλος και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l-GR" smtClean="0"/>
              <a:t>Στυλ κύριου τίτλου</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fld id="{B231C615-2E45-4515-BAD2-10ADAD0D4066}" type="datetimeFigureOut">
              <a:rPr lang="el-GR" smtClean="0"/>
              <a:t>30/3/2021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AF5DBBD1-435B-488F-ABB4-DE086E4717E7}" type="slidenum">
              <a:rPr lang="el-GR" smtClean="0"/>
              <a:t>‹#›</a:t>
            </a:fld>
            <a:endParaRPr lang="el-GR"/>
          </a:p>
        </p:txBody>
      </p:sp>
    </p:spTree>
    <p:extLst>
      <p:ext uri="{BB962C8B-B14F-4D97-AF65-F5344CB8AC3E}">
        <p14:creationId xmlns:p14="http://schemas.microsoft.com/office/powerpoint/2010/main" val="124641395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Εισαγωγικά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l-GR" smtClean="0"/>
              <a:t>Στυλ κύριου τίτλου</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l-GR" smtClean="0"/>
              <a:t>Στυλ υποδείγματος κειμένου</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fld id="{B231C615-2E45-4515-BAD2-10ADAD0D4066}" type="datetimeFigureOut">
              <a:rPr lang="el-GR" smtClean="0"/>
              <a:t>30/3/2021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AF5DBBD1-435B-488F-ABB4-DE086E4717E7}" type="slidenum">
              <a:rPr lang="el-GR" smtClean="0"/>
              <a:t>‹#›</a:t>
            </a:fld>
            <a:endParaRPr lang="el-GR"/>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9893247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Κάρτα ονόματος">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l-GR" smtClean="0"/>
              <a:t>Στυλ κύριου τίτλου</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fld id="{B231C615-2E45-4515-BAD2-10ADAD0D4066}" type="datetimeFigureOut">
              <a:rPr lang="el-GR" smtClean="0"/>
              <a:t>30/3/2021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AF5DBBD1-435B-488F-ABB4-DE086E4717E7}" type="slidenum">
              <a:rPr lang="el-GR" smtClean="0"/>
              <a:t>‹#›</a:t>
            </a:fld>
            <a:endParaRPr lang="el-GR"/>
          </a:p>
        </p:txBody>
      </p:sp>
    </p:spTree>
    <p:extLst>
      <p:ext uri="{BB962C8B-B14F-4D97-AF65-F5344CB8AC3E}">
        <p14:creationId xmlns:p14="http://schemas.microsoft.com/office/powerpoint/2010/main" val="385600941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 στήλε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l-GR" smtClean="0"/>
              <a:t>Στυλ κύριου τίτλου</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B231C615-2E45-4515-BAD2-10ADAD0D4066}" type="datetimeFigureOut">
              <a:rPr lang="el-GR" smtClean="0"/>
              <a:t>30/3/2021</a:t>
            </a:fld>
            <a:endParaRPr lang="el-GR"/>
          </a:p>
        </p:txBody>
      </p:sp>
      <p:sp>
        <p:nvSpPr>
          <p:cNvPr id="4"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AF5DBBD1-435B-488F-ABB4-DE086E4717E7}" type="slidenum">
              <a:rPr lang="el-GR" smtClean="0"/>
              <a:t>‹#›</a:t>
            </a:fld>
            <a:endParaRPr lang="el-GR"/>
          </a:p>
        </p:txBody>
      </p:sp>
    </p:spTree>
    <p:extLst>
      <p:ext uri="{BB962C8B-B14F-4D97-AF65-F5344CB8AC3E}">
        <p14:creationId xmlns:p14="http://schemas.microsoft.com/office/powerpoint/2010/main" val="293144687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Στήλη 3 εικόνων">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l-GR" smtClean="0"/>
              <a:t>Στυλ κύριου τίτλου</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smtClean="0"/>
              <a:t>Κάντε κλικ στο εικονίδιο για να προσθέσετε εικόνα</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smtClean="0"/>
              <a:t>Κάντε κλικ στο εικονίδιο για να προσθέσετε εικόνα</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smtClean="0"/>
              <a:t>Κάντε κλικ στο εικονίδιο για να προσθέσετε εικόνα</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B231C615-2E45-4515-BAD2-10ADAD0D4066}" type="datetimeFigureOut">
              <a:rPr lang="el-GR" smtClean="0"/>
              <a:t>30/3/2021</a:t>
            </a:fld>
            <a:endParaRPr lang="el-GR"/>
          </a:p>
        </p:txBody>
      </p:sp>
      <p:sp>
        <p:nvSpPr>
          <p:cNvPr id="4"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AF5DBBD1-435B-488F-ABB4-DE086E4717E7}" type="slidenum">
              <a:rPr lang="el-GR" smtClean="0"/>
              <a:t>‹#›</a:t>
            </a:fld>
            <a:endParaRPr lang="el-GR"/>
          </a:p>
        </p:txBody>
      </p:sp>
    </p:spTree>
    <p:extLst>
      <p:ext uri="{BB962C8B-B14F-4D97-AF65-F5344CB8AC3E}">
        <p14:creationId xmlns:p14="http://schemas.microsoft.com/office/powerpoint/2010/main" val="81195076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Vertical Text Placeholder 2"/>
          <p:cNvSpPr>
            <a:spLocks noGrp="1"/>
          </p:cNvSpPr>
          <p:nvPr>
            <p:ph type="body" orient="vert" idx="1"/>
          </p:nvPr>
        </p:nvSpPr>
        <p:spPr/>
        <p:txBody>
          <a:bodyPr vert="eaVert" anchor="t" anchorCtr="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B231C615-2E45-4515-BAD2-10ADAD0D4066}" type="datetimeFigureOut">
              <a:rPr lang="el-GR" smtClean="0"/>
              <a:t>30/3/2021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AF5DBBD1-435B-488F-ABB4-DE086E4717E7}" type="slidenum">
              <a:rPr lang="el-GR" smtClean="0"/>
              <a:t>‹#›</a:t>
            </a:fld>
            <a:endParaRPr lang="el-GR"/>
          </a:p>
        </p:txBody>
      </p:sp>
    </p:spTree>
    <p:extLst>
      <p:ext uri="{BB962C8B-B14F-4D97-AF65-F5344CB8AC3E}">
        <p14:creationId xmlns:p14="http://schemas.microsoft.com/office/powerpoint/2010/main" val="145126151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l-GR" smtClean="0"/>
              <a:t>Στυλ κύριου τίτλου</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B231C615-2E45-4515-BAD2-10ADAD0D4066}" type="datetimeFigureOut">
              <a:rPr lang="el-GR" smtClean="0"/>
              <a:t>30/3/2021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AF5DBBD1-435B-488F-ABB4-DE086E4717E7}" type="slidenum">
              <a:rPr lang="el-GR" smtClean="0"/>
              <a:t>‹#›</a:t>
            </a:fld>
            <a:endParaRPr lang="el-GR"/>
          </a:p>
        </p:txBody>
      </p:sp>
    </p:spTree>
    <p:extLst>
      <p:ext uri="{BB962C8B-B14F-4D97-AF65-F5344CB8AC3E}">
        <p14:creationId xmlns:p14="http://schemas.microsoft.com/office/powerpoint/2010/main" val="12179633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831850" y="1709738"/>
            <a:ext cx="10515600" cy="2852737"/>
          </a:xfrm>
        </p:spPr>
        <p:txBody>
          <a:bodyPr anchor="b"/>
          <a:lstStyle>
            <a:lvl1pPr>
              <a:defRPr sz="6000"/>
            </a:lvl1pPr>
          </a:lstStyle>
          <a:p>
            <a:r>
              <a:rPr lang="el-GR" smtClean="0"/>
              <a:t>Στυλ κύριου τίτλου</a:t>
            </a:r>
            <a:endParaRPr lang="el-GR"/>
          </a:p>
        </p:txBody>
      </p:sp>
      <p:sp>
        <p:nvSpPr>
          <p:cNvPr id="3" name="Θέση κειμένου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smtClean="0"/>
              <a:t>Στυλ υποδείγματος κειμένου</a:t>
            </a:r>
          </a:p>
        </p:txBody>
      </p:sp>
      <p:sp>
        <p:nvSpPr>
          <p:cNvPr id="4" name="Θέση ημερομηνίας 3"/>
          <p:cNvSpPr>
            <a:spLocks noGrp="1"/>
          </p:cNvSpPr>
          <p:nvPr>
            <p:ph type="dt" sz="half" idx="10"/>
          </p:nvPr>
        </p:nvSpPr>
        <p:spPr/>
        <p:txBody>
          <a:bodyPr/>
          <a:lstStyle/>
          <a:p>
            <a:fld id="{B231C615-2E45-4515-BAD2-10ADAD0D4066}" type="datetimeFigureOut">
              <a:rPr lang="el-GR" smtClean="0"/>
              <a:t>30/3/2021</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AF5DBBD1-435B-488F-ABB4-DE086E4717E7}" type="slidenum">
              <a:rPr lang="el-GR" smtClean="0"/>
              <a:t>‹#›</a:t>
            </a:fld>
            <a:endParaRPr lang="el-GR"/>
          </a:p>
        </p:txBody>
      </p:sp>
    </p:spTree>
    <p:extLst>
      <p:ext uri="{BB962C8B-B14F-4D97-AF65-F5344CB8AC3E}">
        <p14:creationId xmlns:p14="http://schemas.microsoft.com/office/powerpoint/2010/main" val="27706091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838200" y="1825625"/>
            <a:ext cx="5181600" cy="435133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6172200" y="1825625"/>
            <a:ext cx="5181600" cy="435133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ημερομηνίας 4"/>
          <p:cNvSpPr>
            <a:spLocks noGrp="1"/>
          </p:cNvSpPr>
          <p:nvPr>
            <p:ph type="dt" sz="half" idx="10"/>
          </p:nvPr>
        </p:nvSpPr>
        <p:spPr/>
        <p:txBody>
          <a:bodyPr/>
          <a:lstStyle/>
          <a:p>
            <a:fld id="{B231C615-2E45-4515-BAD2-10ADAD0D4066}" type="datetimeFigureOut">
              <a:rPr lang="el-GR" smtClean="0"/>
              <a:t>30/3/2021</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AF5DBBD1-435B-488F-ABB4-DE086E4717E7}" type="slidenum">
              <a:rPr lang="el-GR" smtClean="0"/>
              <a:t>‹#›</a:t>
            </a:fld>
            <a:endParaRPr lang="el-GR"/>
          </a:p>
        </p:txBody>
      </p:sp>
    </p:spTree>
    <p:extLst>
      <p:ext uri="{BB962C8B-B14F-4D97-AF65-F5344CB8AC3E}">
        <p14:creationId xmlns:p14="http://schemas.microsoft.com/office/powerpoint/2010/main" val="32937114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365125"/>
            <a:ext cx="10515600" cy="1325563"/>
          </a:xfrm>
        </p:spPr>
        <p:txBody>
          <a:bodyPr/>
          <a:lstStyle/>
          <a:p>
            <a:r>
              <a:rPr lang="el-GR" smtClean="0"/>
              <a:t>Στυλ κύριου τίτλου</a:t>
            </a:r>
            <a:endParaRPr lang="el-GR"/>
          </a:p>
        </p:txBody>
      </p:sp>
      <p:sp>
        <p:nvSpPr>
          <p:cNvPr id="3" name="Θέση κειμένου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839788" y="2505075"/>
            <a:ext cx="5157787" cy="368458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6172200" y="2505075"/>
            <a:ext cx="5183188" cy="368458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ημερομηνίας 6"/>
          <p:cNvSpPr>
            <a:spLocks noGrp="1"/>
          </p:cNvSpPr>
          <p:nvPr>
            <p:ph type="dt" sz="half" idx="10"/>
          </p:nvPr>
        </p:nvSpPr>
        <p:spPr/>
        <p:txBody>
          <a:bodyPr/>
          <a:lstStyle/>
          <a:p>
            <a:fld id="{B231C615-2E45-4515-BAD2-10ADAD0D4066}" type="datetimeFigureOut">
              <a:rPr lang="el-GR" smtClean="0"/>
              <a:t>30/3/2021</a:t>
            </a:fld>
            <a:endParaRPr lang="el-GR"/>
          </a:p>
        </p:txBody>
      </p:sp>
      <p:sp>
        <p:nvSpPr>
          <p:cNvPr id="8" name="Θέση υποσέλιδου 7"/>
          <p:cNvSpPr>
            <a:spLocks noGrp="1"/>
          </p:cNvSpPr>
          <p:nvPr>
            <p:ph type="ftr" sz="quarter" idx="11"/>
          </p:nvPr>
        </p:nvSpPr>
        <p:spPr/>
        <p:txBody>
          <a:bodyPr/>
          <a:lstStyle/>
          <a:p>
            <a:endParaRPr lang="el-GR"/>
          </a:p>
        </p:txBody>
      </p:sp>
      <p:sp>
        <p:nvSpPr>
          <p:cNvPr id="9" name="Θέση αριθμού διαφάνειας 8"/>
          <p:cNvSpPr>
            <a:spLocks noGrp="1"/>
          </p:cNvSpPr>
          <p:nvPr>
            <p:ph type="sldNum" sz="quarter" idx="12"/>
          </p:nvPr>
        </p:nvSpPr>
        <p:spPr/>
        <p:txBody>
          <a:bodyPr/>
          <a:lstStyle/>
          <a:p>
            <a:fld id="{AF5DBBD1-435B-488F-ABB4-DE086E4717E7}" type="slidenum">
              <a:rPr lang="el-GR" smtClean="0"/>
              <a:t>‹#›</a:t>
            </a:fld>
            <a:endParaRPr lang="el-GR"/>
          </a:p>
        </p:txBody>
      </p:sp>
    </p:spTree>
    <p:extLst>
      <p:ext uri="{BB962C8B-B14F-4D97-AF65-F5344CB8AC3E}">
        <p14:creationId xmlns:p14="http://schemas.microsoft.com/office/powerpoint/2010/main" val="1731796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ημερομηνίας 2"/>
          <p:cNvSpPr>
            <a:spLocks noGrp="1"/>
          </p:cNvSpPr>
          <p:nvPr>
            <p:ph type="dt" sz="half" idx="10"/>
          </p:nvPr>
        </p:nvSpPr>
        <p:spPr/>
        <p:txBody>
          <a:bodyPr/>
          <a:lstStyle/>
          <a:p>
            <a:fld id="{B231C615-2E45-4515-BAD2-10ADAD0D4066}" type="datetimeFigureOut">
              <a:rPr lang="el-GR" smtClean="0"/>
              <a:t>30/3/2021</a:t>
            </a:fld>
            <a:endParaRPr lang="el-GR"/>
          </a:p>
        </p:txBody>
      </p:sp>
      <p:sp>
        <p:nvSpPr>
          <p:cNvPr id="4" name="Θέση υποσέλιδου 3"/>
          <p:cNvSpPr>
            <a:spLocks noGrp="1"/>
          </p:cNvSpPr>
          <p:nvPr>
            <p:ph type="ftr" sz="quarter" idx="11"/>
          </p:nvPr>
        </p:nvSpPr>
        <p:spPr/>
        <p:txBody>
          <a:bodyPr/>
          <a:lstStyle/>
          <a:p>
            <a:endParaRPr lang="el-GR"/>
          </a:p>
        </p:txBody>
      </p:sp>
      <p:sp>
        <p:nvSpPr>
          <p:cNvPr id="5" name="Θέση αριθμού διαφάνειας 4"/>
          <p:cNvSpPr>
            <a:spLocks noGrp="1"/>
          </p:cNvSpPr>
          <p:nvPr>
            <p:ph type="sldNum" sz="quarter" idx="12"/>
          </p:nvPr>
        </p:nvSpPr>
        <p:spPr/>
        <p:txBody>
          <a:bodyPr/>
          <a:lstStyle/>
          <a:p>
            <a:fld id="{AF5DBBD1-435B-488F-ABB4-DE086E4717E7}" type="slidenum">
              <a:rPr lang="el-GR" smtClean="0"/>
              <a:t>‹#›</a:t>
            </a:fld>
            <a:endParaRPr lang="el-GR"/>
          </a:p>
        </p:txBody>
      </p:sp>
    </p:spTree>
    <p:extLst>
      <p:ext uri="{BB962C8B-B14F-4D97-AF65-F5344CB8AC3E}">
        <p14:creationId xmlns:p14="http://schemas.microsoft.com/office/powerpoint/2010/main" val="20835314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B231C615-2E45-4515-BAD2-10ADAD0D4066}" type="datetimeFigureOut">
              <a:rPr lang="el-GR" smtClean="0"/>
              <a:t>30/3/2021</a:t>
            </a:fld>
            <a:endParaRPr lang="el-GR"/>
          </a:p>
        </p:txBody>
      </p:sp>
      <p:sp>
        <p:nvSpPr>
          <p:cNvPr id="3" name="Θέση υποσέλιδου 2"/>
          <p:cNvSpPr>
            <a:spLocks noGrp="1"/>
          </p:cNvSpPr>
          <p:nvPr>
            <p:ph type="ftr" sz="quarter" idx="11"/>
          </p:nvPr>
        </p:nvSpPr>
        <p:spPr/>
        <p:txBody>
          <a:bodyPr/>
          <a:lstStyle/>
          <a:p>
            <a:endParaRPr lang="el-GR"/>
          </a:p>
        </p:txBody>
      </p:sp>
      <p:sp>
        <p:nvSpPr>
          <p:cNvPr id="4" name="Θέση αριθμού διαφάνειας 3"/>
          <p:cNvSpPr>
            <a:spLocks noGrp="1"/>
          </p:cNvSpPr>
          <p:nvPr>
            <p:ph type="sldNum" sz="quarter" idx="12"/>
          </p:nvPr>
        </p:nvSpPr>
        <p:spPr/>
        <p:txBody>
          <a:bodyPr/>
          <a:lstStyle/>
          <a:p>
            <a:fld id="{AF5DBBD1-435B-488F-ABB4-DE086E4717E7}" type="slidenum">
              <a:rPr lang="el-GR" smtClean="0"/>
              <a:t>‹#›</a:t>
            </a:fld>
            <a:endParaRPr lang="el-GR"/>
          </a:p>
        </p:txBody>
      </p:sp>
    </p:spTree>
    <p:extLst>
      <p:ext uri="{BB962C8B-B14F-4D97-AF65-F5344CB8AC3E}">
        <p14:creationId xmlns:p14="http://schemas.microsoft.com/office/powerpoint/2010/main" val="4710270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457200"/>
            <a:ext cx="3932237" cy="1600200"/>
          </a:xfrm>
        </p:spPr>
        <p:txBody>
          <a:bodyPr anchor="b"/>
          <a:lstStyle>
            <a:lvl1pPr>
              <a:defRPr sz="3200"/>
            </a:lvl1pPr>
          </a:lstStyle>
          <a:p>
            <a:r>
              <a:rPr lang="el-GR" smtClean="0"/>
              <a:t>Στυλ κύριου τίτλου</a:t>
            </a:r>
            <a:endParaRPr lang="el-GR"/>
          </a:p>
        </p:txBody>
      </p:sp>
      <p:sp>
        <p:nvSpPr>
          <p:cNvPr id="3" name="Θέση περιεχομένου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B231C615-2E45-4515-BAD2-10ADAD0D4066}" type="datetimeFigureOut">
              <a:rPr lang="el-GR" smtClean="0"/>
              <a:t>30/3/2021</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AF5DBBD1-435B-488F-ABB4-DE086E4717E7}" type="slidenum">
              <a:rPr lang="el-GR" smtClean="0"/>
              <a:t>‹#›</a:t>
            </a:fld>
            <a:endParaRPr lang="el-GR"/>
          </a:p>
        </p:txBody>
      </p:sp>
    </p:spTree>
    <p:extLst>
      <p:ext uri="{BB962C8B-B14F-4D97-AF65-F5344CB8AC3E}">
        <p14:creationId xmlns:p14="http://schemas.microsoft.com/office/powerpoint/2010/main" val="41190782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457200"/>
            <a:ext cx="3932237" cy="1600200"/>
          </a:xfrm>
        </p:spPr>
        <p:txBody>
          <a:bodyPr anchor="b"/>
          <a:lstStyle>
            <a:lvl1pPr>
              <a:defRPr sz="3200"/>
            </a:lvl1pPr>
          </a:lstStyle>
          <a:p>
            <a:r>
              <a:rPr lang="el-GR" smtClean="0"/>
              <a:t>Στυλ κύριου τίτλου</a:t>
            </a:r>
            <a:endParaRPr lang="el-GR"/>
          </a:p>
        </p:txBody>
      </p:sp>
      <p:sp>
        <p:nvSpPr>
          <p:cNvPr id="3" name="Θέση εικόνας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B231C615-2E45-4515-BAD2-10ADAD0D4066}" type="datetimeFigureOut">
              <a:rPr lang="el-GR" smtClean="0"/>
              <a:t>30/3/2021</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AF5DBBD1-435B-488F-ABB4-DE086E4717E7}" type="slidenum">
              <a:rPr lang="el-GR" smtClean="0"/>
              <a:t>‹#›</a:t>
            </a:fld>
            <a:endParaRPr lang="el-GR"/>
          </a:p>
        </p:txBody>
      </p:sp>
    </p:spTree>
    <p:extLst>
      <p:ext uri="{BB962C8B-B14F-4D97-AF65-F5344CB8AC3E}">
        <p14:creationId xmlns:p14="http://schemas.microsoft.com/office/powerpoint/2010/main" val="10347862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21" Type="http://schemas.openxmlformats.org/officeDocument/2006/relationships/image" Target="../media/image4.png"/><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image" Target="../media/image3.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2.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31C615-2E45-4515-BAD2-10ADAD0D4066}" type="datetimeFigureOut">
              <a:rPr lang="el-GR" smtClean="0"/>
              <a:t>30/3/2021</a:t>
            </a:fld>
            <a:endParaRPr lang="el-GR"/>
          </a:p>
        </p:txBody>
      </p:sp>
      <p:sp>
        <p:nvSpPr>
          <p:cNvPr id="5" name="Θέση υποσέλιδου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5DBBD1-435B-488F-ABB4-DE086E4717E7}" type="slidenum">
              <a:rPr lang="el-GR" smtClean="0"/>
              <a:t>‹#›</a:t>
            </a:fld>
            <a:endParaRPr lang="el-GR"/>
          </a:p>
        </p:txBody>
      </p:sp>
    </p:spTree>
    <p:extLst>
      <p:ext uri="{BB962C8B-B14F-4D97-AF65-F5344CB8AC3E}">
        <p14:creationId xmlns:p14="http://schemas.microsoft.com/office/powerpoint/2010/main" val="29864112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l-GR" smtClean="0"/>
              <a:t>Στυλ κύριου τίτλου</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B231C615-2E45-4515-BAD2-10ADAD0D4066}" type="datetimeFigureOut">
              <a:rPr lang="el-GR" smtClean="0"/>
              <a:t>30/3/2021</a:t>
            </a:fld>
            <a:endParaRPr lang="el-GR"/>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l-GR"/>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AF5DBBD1-435B-488F-ABB4-DE086E4717E7}" type="slidenum">
              <a:rPr lang="el-GR" smtClean="0"/>
              <a:t>‹#›</a:t>
            </a:fld>
            <a:endParaRPr lang="el-GR"/>
          </a:p>
        </p:txBody>
      </p:sp>
    </p:spTree>
    <p:extLst>
      <p:ext uri="{BB962C8B-B14F-4D97-AF65-F5344CB8AC3E}">
        <p14:creationId xmlns:p14="http://schemas.microsoft.com/office/powerpoint/2010/main" val="2364871745"/>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pattFill prst="pct80">
            <a:fgClr>
              <a:schemeClr val="accent1">
                <a:lumMod val="60000"/>
                <a:lumOff val="40000"/>
              </a:schemeClr>
            </a:fgClr>
            <a:bgClr>
              <a:schemeClr val="bg1"/>
            </a:bgClr>
          </a:pattFill>
        </p:spPr>
        <p:txBody>
          <a:bodyPr/>
          <a:lstStyle/>
          <a:p>
            <a:pPr algn="ctr"/>
            <a:r>
              <a:rPr lang="el-GR" b="1" u="sng" dirty="0" smtClean="0">
                <a:solidFill>
                  <a:schemeClr val="accent1">
                    <a:lumMod val="50000"/>
                  </a:schemeClr>
                </a:solidFill>
              </a:rPr>
              <a:t>10.2.3 ΤΙ ΕΊΝΑΙ ΤΑ ΔΙΚΑΣΤΗΡΙΑ;</a:t>
            </a:r>
            <a:endParaRPr lang="el-GR" b="1" u="sng" dirty="0">
              <a:solidFill>
                <a:schemeClr val="accent1">
                  <a:lumMod val="50000"/>
                </a:schemeClr>
              </a:solidFill>
            </a:endParaRPr>
          </a:p>
        </p:txBody>
      </p:sp>
      <p:sp>
        <p:nvSpPr>
          <p:cNvPr id="3" name="Θέση περιεχομένου 2"/>
          <p:cNvSpPr>
            <a:spLocks noGrp="1"/>
          </p:cNvSpPr>
          <p:nvPr>
            <p:ph idx="1"/>
          </p:nvPr>
        </p:nvSpPr>
        <p:spPr>
          <a:xfrm>
            <a:off x="646112" y="2052918"/>
            <a:ext cx="9403742" cy="4195481"/>
          </a:xfrm>
          <a:pattFill prst="pct70">
            <a:fgClr>
              <a:schemeClr val="accent1">
                <a:lumMod val="40000"/>
                <a:lumOff val="60000"/>
              </a:schemeClr>
            </a:fgClr>
            <a:bgClr>
              <a:schemeClr val="bg1"/>
            </a:bgClr>
          </a:pattFill>
        </p:spPr>
        <p:txBody>
          <a:bodyPr/>
          <a:lstStyle/>
          <a:p>
            <a:pPr marL="0" indent="0">
              <a:buNone/>
            </a:pPr>
            <a:r>
              <a:rPr lang="el-GR" b="1" dirty="0" smtClean="0">
                <a:solidFill>
                  <a:schemeClr val="accent5">
                    <a:lumMod val="75000"/>
                  </a:schemeClr>
                </a:solidFill>
                <a:latin typeface="Arial Black" panose="020B0A04020102020204" pitchFamily="34" charset="0"/>
              </a:rPr>
              <a:t>ΕΊΝΑΙ </a:t>
            </a:r>
            <a:r>
              <a:rPr lang="el-GR" sz="2400" b="1" u="sng" dirty="0" smtClean="0">
                <a:solidFill>
                  <a:schemeClr val="accent5">
                    <a:lumMod val="75000"/>
                  </a:schemeClr>
                </a:solidFill>
                <a:latin typeface="Arial Black" panose="020B0A04020102020204" pitchFamily="34" charset="0"/>
              </a:rPr>
              <a:t>ΈΝΑ ΚΡΑΤΙΚΟ ΑΝΕΞΑΡΤΗΤΟ ΟΡΓΑΝΟ </a:t>
            </a:r>
            <a:r>
              <a:rPr lang="el-GR" b="1" dirty="0" smtClean="0">
                <a:solidFill>
                  <a:schemeClr val="accent5">
                    <a:lumMod val="75000"/>
                  </a:schemeClr>
                </a:solidFill>
                <a:latin typeface="Arial Black" panose="020B0A04020102020204" pitchFamily="34" charset="0"/>
              </a:rPr>
              <a:t>ΠΟΥ ΠΡΟΒΛΕΠΕΤΑΙ ΑΠΌ ΤΗΝ ΑΡΧΗ ΤΗΣ ΔΙΑΚΡΙΣΗΣ ΤΩΝ ΛΕΙΤΟΥΡΓΙΩΝ ΤΗΣ ΚΡΑΤΙΚΗΣ ΕΞΟΥΣΙΑΣ</a:t>
            </a:r>
            <a:endParaRPr lang="el-GR" b="1" dirty="0">
              <a:solidFill>
                <a:schemeClr val="accent5">
                  <a:lumMod val="75000"/>
                </a:schemeClr>
              </a:solidFill>
              <a:latin typeface="Arial Black" panose="020B0A04020102020204" pitchFamily="34" charset="0"/>
            </a:endParaRPr>
          </a:p>
        </p:txBody>
      </p:sp>
      <p:pic>
        <p:nvPicPr>
          <p:cNvPr id="4" name="Εικόνα 3"/>
          <p:cNvPicPr>
            <a:picLocks noChangeAspect="1"/>
          </p:cNvPicPr>
          <p:nvPr/>
        </p:nvPicPr>
        <p:blipFill>
          <a:blip r:embed="rId2"/>
          <a:stretch>
            <a:fillRect/>
          </a:stretch>
        </p:blipFill>
        <p:spPr>
          <a:xfrm>
            <a:off x="6041985" y="3407840"/>
            <a:ext cx="2876550" cy="1812342"/>
          </a:xfrm>
          <a:prstGeom prst="rect">
            <a:avLst/>
          </a:prstGeom>
        </p:spPr>
      </p:pic>
      <p:pic>
        <p:nvPicPr>
          <p:cNvPr id="5" name="Εικόνα 4"/>
          <p:cNvPicPr>
            <a:picLocks noChangeAspect="1"/>
          </p:cNvPicPr>
          <p:nvPr/>
        </p:nvPicPr>
        <p:blipFill>
          <a:blip r:embed="rId3"/>
          <a:stretch>
            <a:fillRect/>
          </a:stretch>
        </p:blipFill>
        <p:spPr>
          <a:xfrm>
            <a:off x="2053166" y="3407840"/>
            <a:ext cx="3028950" cy="1812342"/>
          </a:xfrm>
          <a:prstGeom prst="rect">
            <a:avLst/>
          </a:prstGeom>
        </p:spPr>
      </p:pic>
    </p:spTree>
    <p:extLst>
      <p:ext uri="{BB962C8B-B14F-4D97-AF65-F5344CB8AC3E}">
        <p14:creationId xmlns:p14="http://schemas.microsoft.com/office/powerpoint/2010/main" val="34715308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pattFill prst="narVert">
          <a:fgClr>
            <a:srgbClr val="FFC000"/>
          </a:fgClr>
          <a:bgClr>
            <a:schemeClr val="bg1"/>
          </a:bgClr>
        </a:pattFill>
        <a:effectLst/>
      </p:bgPr>
    </p:bg>
    <p:spTree>
      <p:nvGrpSpPr>
        <p:cNvPr id="1" name=""/>
        <p:cNvGrpSpPr/>
        <p:nvPr/>
      </p:nvGrpSpPr>
      <p:grpSpPr>
        <a:xfrm>
          <a:off x="0" y="0"/>
          <a:ext cx="0" cy="0"/>
          <a:chOff x="0" y="0"/>
          <a:chExt cx="0" cy="0"/>
        </a:xfrm>
      </p:grpSpPr>
      <p:sp>
        <p:nvSpPr>
          <p:cNvPr id="2" name="Ορθογώνιο 1"/>
          <p:cNvSpPr/>
          <p:nvPr/>
        </p:nvSpPr>
        <p:spPr>
          <a:xfrm>
            <a:off x="497711" y="381965"/>
            <a:ext cx="10602411" cy="168990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dirty="0" smtClean="0">
                <a:solidFill>
                  <a:srgbClr val="C00000"/>
                </a:solidFill>
                <a:latin typeface="Arial Black" panose="020B0A04020102020204" pitchFamily="34" charset="0"/>
              </a:rPr>
              <a:t>ΝΑ ΑΝΤΙΣΤΟΙΧΙΣΕΤΕ ΤΑ ΔΕΔΟΜΕΝΑ ΤΗΣ ΣΤΗΛΗΣ Α΄ΜΕ ΤΑ ΔΙΚΑΣΤΗΡΙΑ ΤΗΣ ΣΤΗΛΗΣ Β΄ΜΕ ΤΑ ΟΠΟΙΑ ΤΑΙΡΙΑΖΟΥΝ</a:t>
            </a:r>
            <a:endParaRPr lang="el-GR" b="1" dirty="0">
              <a:solidFill>
                <a:srgbClr val="C00000"/>
              </a:solidFill>
              <a:latin typeface="Arial Black" panose="020B0A04020102020204" pitchFamily="34" charset="0"/>
            </a:endParaRPr>
          </a:p>
        </p:txBody>
      </p:sp>
      <p:graphicFrame>
        <p:nvGraphicFramePr>
          <p:cNvPr id="3" name="Πίνακας 2"/>
          <p:cNvGraphicFramePr>
            <a:graphicFrameLocks noGrp="1"/>
          </p:cNvGraphicFramePr>
          <p:nvPr>
            <p:extLst>
              <p:ext uri="{D42A27DB-BD31-4B8C-83A1-F6EECF244321}">
                <p14:modId xmlns:p14="http://schemas.microsoft.com/office/powerpoint/2010/main" val="3513843694"/>
              </p:ext>
            </p:extLst>
          </p:nvPr>
        </p:nvGraphicFramePr>
        <p:xfrm>
          <a:off x="2314936" y="2766348"/>
          <a:ext cx="7349926" cy="3009419"/>
        </p:xfrm>
        <a:graphic>
          <a:graphicData uri="http://schemas.openxmlformats.org/drawingml/2006/table">
            <a:tbl>
              <a:tblPr firstRow="1" bandRow="1">
                <a:tableStyleId>{5C22544A-7EE6-4342-B048-85BDC9FD1C3A}</a:tableStyleId>
              </a:tblPr>
              <a:tblGrid>
                <a:gridCol w="3674963"/>
                <a:gridCol w="3674963"/>
              </a:tblGrid>
              <a:tr h="314798">
                <a:tc>
                  <a:txBody>
                    <a:bodyPr/>
                    <a:lstStyle/>
                    <a:p>
                      <a:pPr algn="ctr"/>
                      <a:r>
                        <a:rPr lang="el-GR" sz="2000" dirty="0" smtClean="0">
                          <a:solidFill>
                            <a:schemeClr val="tx1"/>
                          </a:solidFill>
                          <a:latin typeface="Arial Black" panose="020B0A04020102020204" pitchFamily="34" charset="0"/>
                        </a:rPr>
                        <a:t>Α΄</a:t>
                      </a:r>
                      <a:endParaRPr lang="el-GR" sz="2000" dirty="0">
                        <a:solidFill>
                          <a:schemeClr val="tx1"/>
                        </a:solidFill>
                        <a:latin typeface="Arial Black" panose="020B0A04020102020204" pitchFamily="34" charset="0"/>
                      </a:endParaRPr>
                    </a:p>
                  </a:txBody>
                  <a:tcPr>
                    <a:pattFill prst="dkUpDiag">
                      <a:fgClr>
                        <a:srgbClr val="7030A0"/>
                      </a:fgClr>
                      <a:bgClr>
                        <a:schemeClr val="bg1"/>
                      </a:bgClr>
                    </a:pattFill>
                  </a:tcPr>
                </a:tc>
                <a:tc>
                  <a:txBody>
                    <a:bodyPr/>
                    <a:lstStyle/>
                    <a:p>
                      <a:pPr algn="ctr"/>
                      <a:r>
                        <a:rPr lang="el-GR" sz="2000" dirty="0" smtClean="0">
                          <a:solidFill>
                            <a:schemeClr val="tx1"/>
                          </a:solidFill>
                          <a:latin typeface="Arial Black" panose="020B0A04020102020204" pitchFamily="34" charset="0"/>
                        </a:rPr>
                        <a:t>Β΄</a:t>
                      </a:r>
                      <a:endParaRPr lang="el-GR" sz="2000" dirty="0">
                        <a:solidFill>
                          <a:schemeClr val="tx1"/>
                        </a:solidFill>
                        <a:latin typeface="Arial Black" panose="020B0A04020102020204" pitchFamily="34" charset="0"/>
                      </a:endParaRPr>
                    </a:p>
                  </a:txBody>
                  <a:tcPr>
                    <a:pattFill prst="dkUpDiag">
                      <a:fgClr>
                        <a:srgbClr val="7030A0"/>
                      </a:fgClr>
                      <a:bgClr>
                        <a:schemeClr val="bg1"/>
                      </a:bgClr>
                    </a:pattFill>
                  </a:tcPr>
                </a:tc>
              </a:tr>
              <a:tr h="314798">
                <a:tc>
                  <a:txBody>
                    <a:bodyPr/>
                    <a:lstStyle/>
                    <a:p>
                      <a:r>
                        <a:rPr lang="el-GR" b="1" dirty="0" smtClean="0">
                          <a:latin typeface="Arial Black" panose="020B0A04020102020204" pitchFamily="34" charset="0"/>
                        </a:rPr>
                        <a:t>1. ΣΥΝΤΑΞΕΙΣ</a:t>
                      </a:r>
                      <a:endParaRPr lang="el-GR" b="1" dirty="0">
                        <a:latin typeface="Arial Black" panose="020B0A04020102020204" pitchFamily="34" charset="0"/>
                      </a:endParaRPr>
                    </a:p>
                  </a:txBody>
                  <a:tcPr>
                    <a:pattFill prst="dkUpDiag">
                      <a:fgClr>
                        <a:srgbClr val="7030A0"/>
                      </a:fgClr>
                      <a:bgClr>
                        <a:schemeClr val="bg1"/>
                      </a:bgClr>
                    </a:pattFill>
                  </a:tcPr>
                </a:tc>
                <a:tc rowSpan="7">
                  <a:txBody>
                    <a:bodyPr/>
                    <a:lstStyle/>
                    <a:p>
                      <a:endParaRPr lang="el-GR" dirty="0" smtClean="0"/>
                    </a:p>
                    <a:p>
                      <a:endParaRPr lang="el-GR" dirty="0" smtClean="0"/>
                    </a:p>
                    <a:p>
                      <a:endParaRPr lang="el-GR" dirty="0" smtClean="0"/>
                    </a:p>
                    <a:p>
                      <a:r>
                        <a:rPr lang="el-GR" sz="2400" b="1" dirty="0" smtClean="0">
                          <a:latin typeface="Arial Black" panose="020B0A04020102020204" pitchFamily="34" charset="0"/>
                        </a:rPr>
                        <a:t>Α. ΔΙΟΙΚΗΤΙΚΑ</a:t>
                      </a:r>
                    </a:p>
                    <a:p>
                      <a:r>
                        <a:rPr lang="el-GR" sz="2400" b="1" dirty="0" smtClean="0">
                          <a:latin typeface="Arial Black" panose="020B0A04020102020204" pitchFamily="34" charset="0"/>
                        </a:rPr>
                        <a:t>Β. ΠΟΛΙΤΙΚΑ</a:t>
                      </a:r>
                    </a:p>
                    <a:p>
                      <a:r>
                        <a:rPr lang="el-GR" sz="2400" b="1" dirty="0" smtClean="0">
                          <a:latin typeface="Arial Black" panose="020B0A04020102020204" pitchFamily="34" charset="0"/>
                        </a:rPr>
                        <a:t>Γ. ΠΟΙΝΙΚΑ</a:t>
                      </a:r>
                      <a:endParaRPr lang="el-GR" sz="2400" b="1" dirty="0">
                        <a:latin typeface="Arial Black" panose="020B0A04020102020204" pitchFamily="34" charset="0"/>
                      </a:endParaRPr>
                    </a:p>
                  </a:txBody>
                  <a:tcPr>
                    <a:pattFill prst="dkUpDiag">
                      <a:fgClr>
                        <a:srgbClr val="7030A0"/>
                      </a:fgClr>
                      <a:bgClr>
                        <a:schemeClr val="bg1"/>
                      </a:bgClr>
                    </a:pattFill>
                  </a:tcPr>
                </a:tc>
              </a:tr>
              <a:tr h="418619">
                <a:tc>
                  <a:txBody>
                    <a:bodyPr/>
                    <a:lstStyle/>
                    <a:p>
                      <a:r>
                        <a:rPr lang="el-GR" b="1" dirty="0" smtClean="0">
                          <a:latin typeface="Arial Black" panose="020B0A04020102020204" pitchFamily="34" charset="0"/>
                        </a:rPr>
                        <a:t>2. ΔΙΑΖΥΓΙΟ</a:t>
                      </a:r>
                      <a:endParaRPr lang="el-GR" b="1" dirty="0">
                        <a:latin typeface="Arial Black" panose="020B0A04020102020204" pitchFamily="34" charset="0"/>
                      </a:endParaRPr>
                    </a:p>
                  </a:txBody>
                  <a:tcPr>
                    <a:pattFill prst="dkUpDiag">
                      <a:fgClr>
                        <a:srgbClr val="7030A0"/>
                      </a:fgClr>
                      <a:bgClr>
                        <a:schemeClr val="bg1"/>
                      </a:bgClr>
                    </a:pattFill>
                  </a:tcPr>
                </a:tc>
                <a:tc vMerge="1">
                  <a:txBody>
                    <a:bodyPr/>
                    <a:lstStyle/>
                    <a:p>
                      <a:endParaRPr lang="el-GR" dirty="0"/>
                    </a:p>
                  </a:txBody>
                  <a:tcPr>
                    <a:pattFill prst="dkUpDiag">
                      <a:fgClr>
                        <a:srgbClr val="7030A0"/>
                      </a:fgClr>
                      <a:bgClr>
                        <a:schemeClr val="bg1"/>
                      </a:bgClr>
                    </a:pattFill>
                  </a:tcPr>
                </a:tc>
              </a:tr>
              <a:tr h="314798">
                <a:tc>
                  <a:txBody>
                    <a:bodyPr/>
                    <a:lstStyle/>
                    <a:p>
                      <a:r>
                        <a:rPr lang="el-GR" b="1" dirty="0" smtClean="0">
                          <a:latin typeface="Arial Black" panose="020B0A04020102020204" pitchFamily="34" charset="0"/>
                        </a:rPr>
                        <a:t>3. ΦΟΝΟΣ</a:t>
                      </a:r>
                      <a:endParaRPr lang="el-GR" b="1" dirty="0">
                        <a:latin typeface="Arial Black" panose="020B0A04020102020204" pitchFamily="34" charset="0"/>
                      </a:endParaRPr>
                    </a:p>
                  </a:txBody>
                  <a:tcPr>
                    <a:pattFill prst="dkUpDiag">
                      <a:fgClr>
                        <a:srgbClr val="7030A0"/>
                      </a:fgClr>
                      <a:bgClr>
                        <a:schemeClr val="bg1"/>
                      </a:bgClr>
                    </a:pattFill>
                  </a:tcPr>
                </a:tc>
                <a:tc vMerge="1">
                  <a:txBody>
                    <a:bodyPr/>
                    <a:lstStyle/>
                    <a:p>
                      <a:endParaRPr lang="el-GR" dirty="0"/>
                    </a:p>
                  </a:txBody>
                  <a:tcPr>
                    <a:pattFill prst="dkUpDiag">
                      <a:fgClr>
                        <a:srgbClr val="7030A0"/>
                      </a:fgClr>
                      <a:bgClr>
                        <a:schemeClr val="bg1"/>
                      </a:bgClr>
                    </a:pattFill>
                  </a:tcPr>
                </a:tc>
              </a:tr>
              <a:tr h="314798">
                <a:tc>
                  <a:txBody>
                    <a:bodyPr/>
                    <a:lstStyle/>
                    <a:p>
                      <a:r>
                        <a:rPr lang="el-GR" b="1" dirty="0" smtClean="0">
                          <a:latin typeface="Arial Black" panose="020B0A04020102020204" pitchFamily="34" charset="0"/>
                        </a:rPr>
                        <a:t>4. ΕΠΙΜΕΛΕΙΑ ΠΑΙΔΙΩΝ</a:t>
                      </a:r>
                      <a:endParaRPr lang="el-GR" b="1" dirty="0">
                        <a:latin typeface="Arial Black" panose="020B0A04020102020204" pitchFamily="34" charset="0"/>
                      </a:endParaRPr>
                    </a:p>
                  </a:txBody>
                  <a:tcPr>
                    <a:pattFill prst="dkUpDiag">
                      <a:fgClr>
                        <a:srgbClr val="7030A0"/>
                      </a:fgClr>
                      <a:bgClr>
                        <a:schemeClr val="bg1"/>
                      </a:bgClr>
                    </a:pattFill>
                  </a:tcPr>
                </a:tc>
                <a:tc vMerge="1">
                  <a:txBody>
                    <a:bodyPr/>
                    <a:lstStyle/>
                    <a:p>
                      <a:endParaRPr lang="el-GR" dirty="0"/>
                    </a:p>
                  </a:txBody>
                  <a:tcPr>
                    <a:pattFill prst="dkUpDiag">
                      <a:fgClr>
                        <a:srgbClr val="7030A0"/>
                      </a:fgClr>
                      <a:bgClr>
                        <a:schemeClr val="bg1"/>
                      </a:bgClr>
                    </a:pattFill>
                  </a:tcPr>
                </a:tc>
              </a:tr>
              <a:tr h="314798">
                <a:tc>
                  <a:txBody>
                    <a:bodyPr/>
                    <a:lstStyle/>
                    <a:p>
                      <a:r>
                        <a:rPr lang="el-GR" b="1" dirty="0" smtClean="0">
                          <a:latin typeface="Arial Black" panose="020B0A04020102020204" pitchFamily="34" charset="0"/>
                        </a:rPr>
                        <a:t>5. ΦΟΡΟΔΙΑΦΥΓΗ ΠΟΛΙΤΗ</a:t>
                      </a:r>
                      <a:endParaRPr lang="el-GR" b="1" dirty="0">
                        <a:latin typeface="Arial Black" panose="020B0A04020102020204" pitchFamily="34" charset="0"/>
                      </a:endParaRPr>
                    </a:p>
                  </a:txBody>
                  <a:tcPr>
                    <a:pattFill prst="dkUpDiag">
                      <a:fgClr>
                        <a:srgbClr val="7030A0"/>
                      </a:fgClr>
                      <a:bgClr>
                        <a:schemeClr val="bg1"/>
                      </a:bgClr>
                    </a:pattFill>
                  </a:tcPr>
                </a:tc>
                <a:tc vMerge="1">
                  <a:txBody>
                    <a:bodyPr/>
                    <a:lstStyle/>
                    <a:p>
                      <a:endParaRPr lang="el-GR" dirty="0"/>
                    </a:p>
                  </a:txBody>
                  <a:tcPr>
                    <a:pattFill prst="dkUpDiag">
                      <a:fgClr>
                        <a:srgbClr val="7030A0"/>
                      </a:fgClr>
                      <a:bgClr>
                        <a:schemeClr val="bg1"/>
                      </a:bgClr>
                    </a:pattFill>
                  </a:tcPr>
                </a:tc>
              </a:tr>
              <a:tr h="314798">
                <a:tc>
                  <a:txBody>
                    <a:bodyPr/>
                    <a:lstStyle/>
                    <a:p>
                      <a:r>
                        <a:rPr lang="el-GR" b="1" dirty="0" smtClean="0">
                          <a:latin typeface="Arial Black" panose="020B0A04020102020204" pitchFamily="34" charset="0"/>
                        </a:rPr>
                        <a:t>6. ΧΑΣΤΟΥΚΙ ΣΤΟ ΓΕΙΤΟΝΑ</a:t>
                      </a:r>
                      <a:endParaRPr lang="el-GR" b="1" dirty="0">
                        <a:latin typeface="Arial Black" panose="020B0A04020102020204" pitchFamily="34" charset="0"/>
                      </a:endParaRPr>
                    </a:p>
                  </a:txBody>
                  <a:tcPr>
                    <a:pattFill prst="dkUpDiag">
                      <a:fgClr>
                        <a:srgbClr val="7030A0"/>
                      </a:fgClr>
                      <a:bgClr>
                        <a:schemeClr val="bg1"/>
                      </a:bgClr>
                    </a:pattFill>
                  </a:tcPr>
                </a:tc>
                <a:tc vMerge="1">
                  <a:txBody>
                    <a:bodyPr/>
                    <a:lstStyle/>
                    <a:p>
                      <a:endParaRPr lang="el-GR" dirty="0"/>
                    </a:p>
                  </a:txBody>
                  <a:tcPr>
                    <a:pattFill prst="dkUpDiag">
                      <a:fgClr>
                        <a:srgbClr val="7030A0"/>
                      </a:fgClr>
                      <a:bgClr>
                        <a:schemeClr val="bg1"/>
                      </a:bgClr>
                    </a:pattFill>
                  </a:tcPr>
                </a:tc>
              </a:tr>
              <a:tr h="314798">
                <a:tc>
                  <a:txBody>
                    <a:bodyPr/>
                    <a:lstStyle/>
                    <a:p>
                      <a:r>
                        <a:rPr lang="el-GR" b="1" dirty="0" smtClean="0">
                          <a:latin typeface="Arial Black" panose="020B0A04020102020204" pitchFamily="34" charset="0"/>
                        </a:rPr>
                        <a:t>7.ΤΡΟΧΑΙΟ ΘΑΝΑΤΗΦΟΡΟ</a:t>
                      </a:r>
                      <a:endParaRPr lang="el-GR" b="1" dirty="0">
                        <a:latin typeface="Arial Black" panose="020B0A04020102020204" pitchFamily="34" charset="0"/>
                      </a:endParaRPr>
                    </a:p>
                  </a:txBody>
                  <a:tcPr>
                    <a:pattFill prst="dkUpDiag">
                      <a:fgClr>
                        <a:srgbClr val="7030A0"/>
                      </a:fgClr>
                      <a:bgClr>
                        <a:schemeClr val="bg1"/>
                      </a:bgClr>
                    </a:pattFill>
                  </a:tcPr>
                </a:tc>
                <a:tc vMerge="1">
                  <a:txBody>
                    <a:bodyPr/>
                    <a:lstStyle/>
                    <a:p>
                      <a:endParaRPr lang="el-GR" dirty="0"/>
                    </a:p>
                  </a:txBody>
                  <a:tcPr>
                    <a:pattFill prst="dkUpDiag">
                      <a:fgClr>
                        <a:srgbClr val="7030A0"/>
                      </a:fgClr>
                      <a:bgClr>
                        <a:schemeClr val="bg1"/>
                      </a:bgClr>
                    </a:pattFill>
                  </a:tcPr>
                </a:tc>
              </a:tr>
            </a:tbl>
          </a:graphicData>
        </a:graphic>
      </p:graphicFrame>
    </p:spTree>
    <p:extLst>
      <p:ext uri="{BB962C8B-B14F-4D97-AF65-F5344CB8AC3E}">
        <p14:creationId xmlns:p14="http://schemas.microsoft.com/office/powerpoint/2010/main" val="110846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Πίνακας 1"/>
          <p:cNvGraphicFramePr>
            <a:graphicFrameLocks noGrp="1"/>
          </p:cNvGraphicFramePr>
          <p:nvPr>
            <p:extLst>
              <p:ext uri="{D42A27DB-BD31-4B8C-83A1-F6EECF244321}">
                <p14:modId xmlns:p14="http://schemas.microsoft.com/office/powerpoint/2010/main" val="1902602324"/>
              </p:ext>
            </p:extLst>
          </p:nvPr>
        </p:nvGraphicFramePr>
        <p:xfrm>
          <a:off x="196768" y="335666"/>
          <a:ext cx="11609408" cy="6134582"/>
        </p:xfrm>
        <a:graphic>
          <a:graphicData uri="http://schemas.openxmlformats.org/drawingml/2006/table">
            <a:tbl>
              <a:tblPr/>
              <a:tblGrid>
                <a:gridCol w="2902352"/>
                <a:gridCol w="2902352"/>
                <a:gridCol w="2902352"/>
                <a:gridCol w="2902352"/>
              </a:tblGrid>
              <a:tr h="442812">
                <a:tc>
                  <a:txBody>
                    <a:bodyPr/>
                    <a:lstStyle/>
                    <a:p>
                      <a:pPr algn="ctr"/>
                      <a:r>
                        <a:rPr lang="el-GR" sz="1600" b="1" dirty="0">
                          <a:effectLst/>
                          <a:latin typeface="Arial Black" panose="020B0A04020102020204" pitchFamily="34" charset="0"/>
                        </a:rPr>
                        <a:t>Βουλή</a:t>
                      </a:r>
                      <a:endParaRPr lang="el-GR" sz="1600" dirty="0">
                        <a:effectLst/>
                        <a:latin typeface="Arial Black" panose="020B0A04020102020204" pitchFamily="34" charset="0"/>
                      </a:endParaRPr>
                    </a:p>
                  </a:txBody>
                  <a:tcPr marL="19152" marR="19152" marT="19152" marB="19152" anchor="ctr">
                    <a:lnL>
                      <a:noFill/>
                    </a:lnL>
                    <a:lnR>
                      <a:noFill/>
                    </a:lnR>
                    <a:lnT>
                      <a:noFill/>
                    </a:lnT>
                    <a:lnB>
                      <a:noFill/>
                    </a:lnB>
                    <a:solidFill>
                      <a:srgbClr val="924472"/>
                    </a:solidFill>
                  </a:tcPr>
                </a:tc>
                <a:tc>
                  <a:txBody>
                    <a:bodyPr/>
                    <a:lstStyle/>
                    <a:p>
                      <a:pPr algn="ctr"/>
                      <a:r>
                        <a:rPr lang="el-GR" sz="1600" b="1">
                          <a:effectLst/>
                          <a:latin typeface="Arial Black" panose="020B0A04020102020204" pitchFamily="34" charset="0"/>
                        </a:rPr>
                        <a:t>Πρόεδρος Δημοκρατίας</a:t>
                      </a:r>
                      <a:endParaRPr lang="el-GR" sz="1600">
                        <a:effectLst/>
                        <a:latin typeface="Arial Black" panose="020B0A04020102020204" pitchFamily="34" charset="0"/>
                      </a:endParaRPr>
                    </a:p>
                  </a:txBody>
                  <a:tcPr marL="19152" marR="19152" marT="19152" marB="19152" anchor="ctr">
                    <a:lnL>
                      <a:noFill/>
                    </a:lnL>
                    <a:lnR>
                      <a:noFill/>
                    </a:lnR>
                    <a:lnT>
                      <a:noFill/>
                    </a:lnT>
                    <a:lnB>
                      <a:noFill/>
                    </a:lnB>
                    <a:solidFill>
                      <a:srgbClr val="924472"/>
                    </a:solidFill>
                  </a:tcPr>
                </a:tc>
                <a:tc>
                  <a:txBody>
                    <a:bodyPr/>
                    <a:lstStyle/>
                    <a:p>
                      <a:pPr algn="ctr"/>
                      <a:r>
                        <a:rPr lang="el-GR" sz="1600" b="1">
                          <a:effectLst/>
                          <a:latin typeface="Arial Black" panose="020B0A04020102020204" pitchFamily="34" charset="0"/>
                        </a:rPr>
                        <a:t>Κυβέρνηση</a:t>
                      </a:r>
                      <a:endParaRPr lang="el-GR" sz="1600">
                        <a:effectLst/>
                        <a:latin typeface="Arial Black" panose="020B0A04020102020204" pitchFamily="34" charset="0"/>
                      </a:endParaRPr>
                    </a:p>
                  </a:txBody>
                  <a:tcPr marL="19152" marR="19152" marT="19152" marB="19152" anchor="ctr">
                    <a:lnL>
                      <a:noFill/>
                    </a:lnL>
                    <a:lnR>
                      <a:noFill/>
                    </a:lnR>
                    <a:lnT>
                      <a:noFill/>
                    </a:lnT>
                    <a:lnB>
                      <a:noFill/>
                    </a:lnB>
                    <a:solidFill>
                      <a:srgbClr val="924472"/>
                    </a:solidFill>
                  </a:tcPr>
                </a:tc>
                <a:tc>
                  <a:txBody>
                    <a:bodyPr/>
                    <a:lstStyle/>
                    <a:p>
                      <a:pPr algn="ctr"/>
                      <a:r>
                        <a:rPr lang="el-GR" sz="1600" b="1">
                          <a:effectLst/>
                          <a:latin typeface="Arial Black" panose="020B0A04020102020204" pitchFamily="34" charset="0"/>
                        </a:rPr>
                        <a:t>Δικαστήρια</a:t>
                      </a:r>
                      <a:endParaRPr lang="el-GR" sz="1600">
                        <a:effectLst/>
                        <a:latin typeface="Arial Black" panose="020B0A04020102020204" pitchFamily="34" charset="0"/>
                      </a:endParaRPr>
                    </a:p>
                  </a:txBody>
                  <a:tcPr marL="19152" marR="19152" marT="19152" marB="19152" anchor="ctr">
                    <a:lnL>
                      <a:noFill/>
                    </a:lnL>
                    <a:lnR>
                      <a:noFill/>
                    </a:lnR>
                    <a:lnT>
                      <a:noFill/>
                    </a:lnT>
                    <a:lnB>
                      <a:noFill/>
                    </a:lnB>
                    <a:solidFill>
                      <a:srgbClr val="924472"/>
                    </a:solidFill>
                  </a:tcPr>
                </a:tc>
              </a:tr>
              <a:tr h="5691770">
                <a:tc>
                  <a:txBody>
                    <a:bodyPr/>
                    <a:lstStyle/>
                    <a:p>
                      <a:pPr algn="l"/>
                      <a:r>
                        <a:rPr lang="el-GR" sz="1600" dirty="0">
                          <a:effectLst/>
                          <a:latin typeface="Arial Black" panose="020B0A04020102020204" pitchFamily="34" charset="0"/>
                        </a:rPr>
                        <a:t>Αποτελείται από 300 Βουλευτές. Κυριότερες αρμοδιότητες: ψηφίζουν νόμους του κράτους, αναδεικνύουν την κυβέρνηση και ασκούν έλεγχο στις πράξεις της, εκλέγουν τον Πρόεδρο της Δημοκρατίας, αναθεωρούν το σύνταγμα και ψηφίζουν τον προϋπολογισμό του κράτους.</a:t>
                      </a:r>
                    </a:p>
                  </a:txBody>
                  <a:tcPr marL="19152" marR="19152" marT="19152" marB="19152">
                    <a:lnL>
                      <a:noFill/>
                    </a:lnL>
                    <a:lnR>
                      <a:noFill/>
                    </a:lnR>
                    <a:lnT>
                      <a:noFill/>
                    </a:lnT>
                    <a:lnB>
                      <a:noFill/>
                    </a:lnB>
                    <a:solidFill>
                      <a:srgbClr val="F4F1A7"/>
                    </a:solidFill>
                  </a:tcPr>
                </a:tc>
                <a:tc>
                  <a:txBody>
                    <a:bodyPr/>
                    <a:lstStyle/>
                    <a:p>
                      <a:pPr algn="l"/>
                      <a:r>
                        <a:rPr lang="el-GR" sz="1600" dirty="0">
                          <a:effectLst/>
                          <a:latin typeface="Arial Black" panose="020B0A04020102020204" pitchFamily="34" charset="0"/>
                        </a:rPr>
                        <a:t>Αρχηγός του κράτους και ρυθμιστής του πολιτεύματος. Ασκεί αρμοδιότητες οι οποίες αναφέρονται με ακρίβεια στο Σύνταγμα.</a:t>
                      </a:r>
                    </a:p>
                  </a:txBody>
                  <a:tcPr marL="19152" marR="19152" marT="19152" marB="19152">
                    <a:lnL>
                      <a:noFill/>
                    </a:lnL>
                    <a:lnR>
                      <a:noFill/>
                    </a:lnR>
                    <a:lnT>
                      <a:noFill/>
                    </a:lnT>
                    <a:lnB>
                      <a:noFill/>
                    </a:lnB>
                    <a:solidFill>
                      <a:srgbClr val="F4F1A7"/>
                    </a:solidFill>
                  </a:tcPr>
                </a:tc>
                <a:tc>
                  <a:txBody>
                    <a:bodyPr/>
                    <a:lstStyle/>
                    <a:p>
                      <a:pPr algn="l"/>
                      <a:r>
                        <a:rPr lang="el-GR" sz="1600" dirty="0">
                          <a:effectLst/>
                          <a:latin typeface="Arial Black" panose="020B0A04020102020204" pitchFamily="34" charset="0"/>
                        </a:rPr>
                        <a:t>Ο Πρωθυπουργός καθορίζει και κατευθύνει την γενική πολιτική (εσωτερική και εξωτερική) της χώρας. Η Κυβέρνηση απαρτίζεται από τον Πρωθυπουργό και τους Υπουργούς. Ο Πρωθυπουργός έχει την ευθύνη της Κυβερνητικής Πολιτικής και ορίζει τα πρόσωπα που απαρτίζουν την Κυβέρνηση.</a:t>
                      </a:r>
                    </a:p>
                  </a:txBody>
                  <a:tcPr marL="19152" marR="19152" marT="19152" marB="19152">
                    <a:lnL>
                      <a:noFill/>
                    </a:lnL>
                    <a:lnR>
                      <a:noFill/>
                    </a:lnR>
                    <a:lnT>
                      <a:noFill/>
                    </a:lnT>
                    <a:lnB>
                      <a:noFill/>
                    </a:lnB>
                    <a:solidFill>
                      <a:srgbClr val="F4F1A7"/>
                    </a:solidFill>
                  </a:tcPr>
                </a:tc>
                <a:tc>
                  <a:txBody>
                    <a:bodyPr/>
                    <a:lstStyle/>
                    <a:p>
                      <a:pPr algn="l"/>
                      <a:r>
                        <a:rPr lang="el-GR" sz="1600" dirty="0">
                          <a:effectLst/>
                          <a:latin typeface="Arial Black" panose="020B0A04020102020204" pitchFamily="34" charset="0"/>
                        </a:rPr>
                        <a:t>Επιλύουν τις διαφορές που προκύπτουν μεταξύ των πολιτών, ή μεταξύ του κράτους και των πολιτών.</a:t>
                      </a:r>
                    </a:p>
                  </a:txBody>
                  <a:tcPr marL="19152" marR="19152" marT="19152" marB="19152">
                    <a:lnL>
                      <a:noFill/>
                    </a:lnL>
                    <a:lnR>
                      <a:noFill/>
                    </a:lnR>
                    <a:lnT>
                      <a:noFill/>
                    </a:lnT>
                    <a:lnB>
                      <a:noFill/>
                    </a:lnB>
                    <a:solidFill>
                      <a:srgbClr val="F4F1A7"/>
                    </a:solidFill>
                  </a:tcPr>
                </a:tc>
              </a:tr>
            </a:tbl>
          </a:graphicData>
        </a:graphic>
      </p:graphicFrame>
    </p:spTree>
    <p:extLst>
      <p:ext uri="{BB962C8B-B14F-4D97-AF65-F5344CB8AC3E}">
        <p14:creationId xmlns:p14="http://schemas.microsoft.com/office/powerpoint/2010/main" val="21920667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Πίνακας 1"/>
          <p:cNvGraphicFramePr>
            <a:graphicFrameLocks noGrp="1"/>
          </p:cNvGraphicFramePr>
          <p:nvPr>
            <p:extLst>
              <p:ext uri="{D42A27DB-BD31-4B8C-83A1-F6EECF244321}">
                <p14:modId xmlns:p14="http://schemas.microsoft.com/office/powerpoint/2010/main" val="3765756266"/>
              </p:ext>
            </p:extLst>
          </p:nvPr>
        </p:nvGraphicFramePr>
        <p:xfrm>
          <a:off x="0" y="1"/>
          <a:ext cx="12192000" cy="8229600"/>
        </p:xfrm>
        <a:graphic>
          <a:graphicData uri="http://schemas.openxmlformats.org/drawingml/2006/table">
            <a:tbl>
              <a:tblPr/>
              <a:tblGrid>
                <a:gridCol w="3048000"/>
                <a:gridCol w="3048000"/>
                <a:gridCol w="3048000"/>
                <a:gridCol w="3048000"/>
              </a:tblGrid>
              <a:tr h="8229600">
                <a:tc>
                  <a:txBody>
                    <a:bodyPr/>
                    <a:lstStyle/>
                    <a:p>
                      <a:pPr algn="l"/>
                      <a:r>
                        <a:rPr lang="el-GR" sz="1400" b="1" dirty="0">
                          <a:effectLst/>
                          <a:latin typeface="Arial Black" panose="020B0A04020102020204" pitchFamily="34" charset="0"/>
                          <a:ea typeface="Tahoma" panose="020B0604030504040204" pitchFamily="34" charset="0"/>
                          <a:cs typeface="Times New Roman" panose="02020603050405020304" pitchFamily="18" charset="0"/>
                        </a:rPr>
                        <a:t>Οι πολίτες εκλέγουν τους 300 Βουλευτές με άμεση καθολική μυστική ψηφοφορία κάθε τέσσερα χρόνια. Εάν δυσαρεστηθούν από την συμπεριφορά του συγκεκριμένου Βουλευτή, στις επόμενες εκλογές έχουν την δυνατότητα να εκλέξουν άλλο πρόσωπο στην θέση του. Μπορούν να παρακολουθούν συνεδριάσεις της Βουλής. Μπορούν να επικοινωνούν προσωπικά αλλά και μέσω οργανώσεων και </a:t>
                      </a:r>
                      <a:r>
                        <a:rPr lang="el-GR" sz="1400" b="1" dirty="0" smtClean="0">
                          <a:effectLst/>
                          <a:latin typeface="Arial Black" panose="020B0A04020102020204" pitchFamily="34" charset="0"/>
                          <a:ea typeface="Tahoma" panose="020B0604030504040204" pitchFamily="34" charset="0"/>
                          <a:cs typeface="Times New Roman" panose="02020603050405020304" pitchFamily="18" charset="0"/>
                        </a:rPr>
                        <a:t>επαγγελματικών </a:t>
                      </a:r>
                      <a:r>
                        <a:rPr lang="el-GR" sz="1400" b="1" dirty="0">
                          <a:effectLst/>
                          <a:latin typeface="Arial Black" panose="020B0A04020102020204" pitchFamily="34" charset="0"/>
                          <a:ea typeface="Tahoma" panose="020B0604030504040204" pitchFamily="34" charset="0"/>
                          <a:cs typeface="Times New Roman" panose="02020603050405020304" pitchFamily="18" charset="0"/>
                        </a:rPr>
                        <a:t>σωματείων με τους Βουλευτές της εκλογικής περιφέρειας και γενικότερα, για να τους εκθέσουν τα αιτήματα τους σχετικά με την ψήφιση ενός νόμου. Μπορούν να εκθέτουν τις απόψεις τους σχετικά με τις δραστηριότητες των Βουλευτών στον Τύπο και γενικότερα τα ΜΜΕ.</a:t>
                      </a:r>
                    </a:p>
                  </a:txBody>
                  <a:tcPr marL="7171" marR="7171" marT="7171" marB="7171">
                    <a:lnL>
                      <a:noFill/>
                    </a:lnL>
                    <a:lnR>
                      <a:noFill/>
                    </a:lnR>
                    <a:lnT>
                      <a:noFill/>
                    </a:lnT>
                    <a:lnB>
                      <a:noFill/>
                    </a:lnB>
                    <a:solidFill>
                      <a:srgbClr val="B0D7DE"/>
                    </a:solidFill>
                  </a:tcPr>
                </a:tc>
                <a:tc>
                  <a:txBody>
                    <a:bodyPr/>
                    <a:lstStyle/>
                    <a:p>
                      <a:pPr algn="l"/>
                      <a:r>
                        <a:rPr lang="el-GR" sz="1600" b="1" dirty="0">
                          <a:effectLst/>
                          <a:latin typeface="Arial Black" panose="020B0A04020102020204" pitchFamily="34" charset="0"/>
                          <a:ea typeface="Tahoma" panose="020B0604030504040204" pitchFamily="34" charset="0"/>
                          <a:cs typeface="Times New Roman" panose="02020603050405020304" pitchFamily="18" charset="0"/>
                        </a:rPr>
                        <a:t>Οι πολίτες συμμετέχουν έμμεσα στην εκλογή του Προέδρου της Δημοκρατίας, αφού οι ίδιο εκλέγουν τους Βουλευτές οι οποίοι τον εκλέγουν άμεσα στην Βουλή.</a:t>
                      </a:r>
                    </a:p>
                  </a:txBody>
                  <a:tcPr marL="7171" marR="7171" marT="7171" marB="7171">
                    <a:lnL>
                      <a:noFill/>
                    </a:lnL>
                    <a:lnR>
                      <a:noFill/>
                    </a:lnR>
                    <a:lnT>
                      <a:noFill/>
                    </a:lnT>
                    <a:lnB>
                      <a:noFill/>
                    </a:lnB>
                    <a:solidFill>
                      <a:srgbClr val="B0D7DE"/>
                    </a:solidFill>
                  </a:tcPr>
                </a:tc>
                <a:tc>
                  <a:txBody>
                    <a:bodyPr/>
                    <a:lstStyle/>
                    <a:p>
                      <a:pPr algn="l"/>
                      <a:r>
                        <a:rPr lang="el-GR" sz="1400" b="1" dirty="0">
                          <a:effectLst/>
                          <a:latin typeface="Arial Black" panose="020B0A04020102020204" pitchFamily="34" charset="0"/>
                          <a:ea typeface="Tahoma" panose="020B0604030504040204" pitchFamily="34" charset="0"/>
                          <a:cs typeface="Tahoma" panose="020B0604030504040204" pitchFamily="34" charset="0"/>
                        </a:rPr>
                        <a:t>Με την ψήφο τους οι πολίτες επιλέγουν ως Πρωθυπουργό της χώρας, τον αρχηγό του κόμματος που απέκτησε την απόλυτη πλειοψηφία των εδρών στη Βουλή (151 έδρες), ο οποίος στην συνέχεια σχηματίζει Κυβέρνηση. Οι πολίτες μπορούν να καταθέσουν διάφορα προβλήματα τους σχετικά με την άσκηση της Κυβερνητικής Πολιτικής στους Βουλευτές, ελέγχοντας με αυτόν τον τρόπο τις πράξεις της Κυβέρνησης. Μπορούν να ζητούν πληροφορίες γραπτά ή ηλεκτρονικά και να καταθέτουν τις διαμαρτυρίες τους στο γραφείο του Πρωθυπουργού αλλά και σε κάθε Υπουργό, για θέματα που αγγίζουν τις αρμοδιότητες τους. Με την συμμετοχή τους σε ένα πολιτικό κόμμα, οι πολίτες επιλέγουν τον αρχηγό του κόμματος. Μέσα από διάφορες ομάδες πίεσης (κόμματα, επαγγελματικά σωματεία, συλλόγους, Μ.Κ.Ο.) οι πολίτες μπορούν να ασκήσουν κριτική στην πολιτική της Κυβέρνησης.</a:t>
                      </a:r>
                    </a:p>
                  </a:txBody>
                  <a:tcPr marL="7171" marR="7171" marT="7171" marB="7171">
                    <a:lnL>
                      <a:noFill/>
                    </a:lnL>
                    <a:lnR>
                      <a:noFill/>
                    </a:lnR>
                    <a:lnT>
                      <a:noFill/>
                    </a:lnT>
                    <a:lnB>
                      <a:noFill/>
                    </a:lnB>
                    <a:solidFill>
                      <a:srgbClr val="B0D7DE"/>
                    </a:solidFill>
                  </a:tcPr>
                </a:tc>
                <a:tc>
                  <a:txBody>
                    <a:bodyPr/>
                    <a:lstStyle/>
                    <a:p>
                      <a:pPr algn="l"/>
                      <a:r>
                        <a:rPr lang="el-GR" sz="1800" b="1" dirty="0">
                          <a:effectLst/>
                          <a:latin typeface="Arial Black" panose="020B0A04020102020204" pitchFamily="34" charset="0"/>
                          <a:ea typeface="Tahoma" panose="020B0604030504040204" pitchFamily="34" charset="0"/>
                          <a:cs typeface="Times New Roman" panose="02020603050405020304" pitchFamily="18" charset="0"/>
                        </a:rPr>
                        <a:t>Οι Δικαστές είναι </a:t>
                      </a:r>
                      <a:r>
                        <a:rPr lang="el-GR" sz="1800" b="1" dirty="0" smtClean="0">
                          <a:effectLst/>
                          <a:latin typeface="Arial Black" panose="020B0A04020102020204" pitchFamily="34" charset="0"/>
                          <a:ea typeface="Tahoma" panose="020B0604030504040204" pitchFamily="34" charset="0"/>
                          <a:cs typeface="Times New Roman" panose="02020603050405020304" pitchFamily="18" charset="0"/>
                        </a:rPr>
                        <a:t>Έλληνες </a:t>
                      </a:r>
                      <a:r>
                        <a:rPr lang="el-GR" sz="1800" b="1" dirty="0">
                          <a:effectLst/>
                          <a:latin typeface="Arial Black" panose="020B0A04020102020204" pitchFamily="34" charset="0"/>
                          <a:ea typeface="Tahoma" panose="020B0604030504040204" pitchFamily="34" charset="0"/>
                          <a:cs typeface="Times New Roman" panose="02020603050405020304" pitchFamily="18" charset="0"/>
                        </a:rPr>
                        <a:t>πολίτες με ειδικά προσόντα και λειτουργούν ανεξάρτητα από την Κυβέρνηση.</a:t>
                      </a:r>
                      <a:br>
                        <a:rPr lang="el-GR" sz="1800" b="1" dirty="0">
                          <a:effectLst/>
                          <a:latin typeface="Arial Black" panose="020B0A04020102020204" pitchFamily="34" charset="0"/>
                          <a:ea typeface="Tahoma" panose="020B0604030504040204" pitchFamily="34" charset="0"/>
                          <a:cs typeface="Times New Roman" panose="02020603050405020304" pitchFamily="18" charset="0"/>
                        </a:rPr>
                      </a:br>
                      <a:r>
                        <a:rPr lang="el-GR" sz="1800" b="1" dirty="0">
                          <a:effectLst/>
                          <a:latin typeface="Arial Black" panose="020B0A04020102020204" pitchFamily="34" charset="0"/>
                          <a:ea typeface="Tahoma" panose="020B0604030504040204" pitchFamily="34" charset="0"/>
                          <a:cs typeface="Times New Roman" panose="02020603050405020304" pitchFamily="18" charset="0"/>
                        </a:rPr>
                        <a:t>Οι δικαστικές υπηρεσίες στελεχώνονται από </a:t>
                      </a:r>
                      <a:r>
                        <a:rPr lang="el-GR" sz="1800" b="1" dirty="0" smtClean="0">
                          <a:effectLst/>
                          <a:latin typeface="Arial Black" panose="020B0A04020102020204" pitchFamily="34" charset="0"/>
                          <a:ea typeface="Tahoma" panose="020B0604030504040204" pitchFamily="34" charset="0"/>
                          <a:cs typeface="Times New Roman" panose="02020603050405020304" pitchFamily="18" charset="0"/>
                        </a:rPr>
                        <a:t>Έλληνες </a:t>
                      </a:r>
                      <a:r>
                        <a:rPr lang="el-GR" sz="1800" b="1" dirty="0">
                          <a:effectLst/>
                          <a:latin typeface="Arial Black" panose="020B0A04020102020204" pitchFamily="34" charset="0"/>
                          <a:ea typeface="Tahoma" panose="020B0604030504040204" pitchFamily="34" charset="0"/>
                          <a:cs typeface="Times New Roman" panose="02020603050405020304" pitchFamily="18" charset="0"/>
                        </a:rPr>
                        <a:t>πολίτες. Οι πολίτες διορίζονται ένορκοι σε ορισμένες υποθέσεις (κακουργήματα) και συναποφασίζουν με τους δικαστές ως προς τις ποινές. Οι πολίτες οι οποίοι θίγονται από την απονομή της δικαιοσύνης έχουν το δικαίωμα να ζητήσουν αποζημίωση από το κράτος</a:t>
                      </a:r>
                      <a:r>
                        <a:rPr lang="el-GR" sz="1800" b="1" dirty="0">
                          <a:effectLst/>
                          <a:latin typeface="Times New Roman" panose="02020603050405020304" pitchFamily="18" charset="0"/>
                          <a:ea typeface="Tahoma" panose="020B0604030504040204" pitchFamily="34" charset="0"/>
                          <a:cs typeface="Times New Roman" panose="02020603050405020304" pitchFamily="18" charset="0"/>
                        </a:rPr>
                        <a:t>.</a:t>
                      </a:r>
                    </a:p>
                  </a:txBody>
                  <a:tcPr marL="7171" marR="7171" marT="7171" marB="7171">
                    <a:lnL>
                      <a:noFill/>
                    </a:lnL>
                    <a:lnR>
                      <a:noFill/>
                    </a:lnR>
                    <a:lnT>
                      <a:noFill/>
                    </a:lnT>
                    <a:lnB>
                      <a:noFill/>
                    </a:lnB>
                    <a:solidFill>
                      <a:srgbClr val="B0D7DE"/>
                    </a:solidFill>
                  </a:tcPr>
                </a:tc>
              </a:tr>
            </a:tbl>
          </a:graphicData>
        </a:graphic>
      </p:graphicFrame>
    </p:spTree>
    <p:extLst>
      <p:ext uri="{BB962C8B-B14F-4D97-AF65-F5344CB8AC3E}">
        <p14:creationId xmlns:p14="http://schemas.microsoft.com/office/powerpoint/2010/main" val="396210920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pattFill prst="pct75">
          <a:fgClr>
            <a:schemeClr val="accent1">
              <a:lumMod val="60000"/>
              <a:lumOff val="40000"/>
            </a:schemeClr>
          </a:fgClr>
          <a:bgClr>
            <a:schemeClr val="bg1"/>
          </a:bgClr>
        </a:pattFill>
        <a:effectLst/>
      </p:bgPr>
    </p:bg>
    <p:spTree>
      <p:nvGrpSpPr>
        <p:cNvPr id="1" name=""/>
        <p:cNvGrpSpPr/>
        <p:nvPr/>
      </p:nvGrpSpPr>
      <p:grpSpPr>
        <a:xfrm>
          <a:off x="0" y="0"/>
          <a:ext cx="0" cy="0"/>
          <a:chOff x="0" y="0"/>
          <a:chExt cx="0" cy="0"/>
        </a:xfrm>
      </p:grpSpPr>
      <p:sp>
        <p:nvSpPr>
          <p:cNvPr id="4" name="Τίτλος 3"/>
          <p:cNvSpPr>
            <a:spLocks noGrp="1"/>
          </p:cNvSpPr>
          <p:nvPr>
            <p:ph type="title"/>
          </p:nvPr>
        </p:nvSpPr>
        <p:spPr>
          <a:solidFill>
            <a:schemeClr val="accent2">
              <a:lumMod val="60000"/>
              <a:lumOff val="40000"/>
            </a:schemeClr>
          </a:solidFill>
        </p:spPr>
        <p:txBody>
          <a:bodyPr/>
          <a:lstStyle/>
          <a:p>
            <a:pPr algn="ctr"/>
            <a:r>
              <a:rPr lang="el-GR" sz="4400" b="1" u="sng" dirty="0" smtClean="0">
                <a:solidFill>
                  <a:srgbClr val="7030A0"/>
                </a:solidFill>
              </a:rPr>
              <a:t>10.2.3 ΔΙΚΑΣΤΙΚΗ ΛΕΙΤΟΥΡΓΙΑ</a:t>
            </a:r>
            <a:endParaRPr lang="el-GR" sz="4400" b="1" u="sng" dirty="0">
              <a:solidFill>
                <a:srgbClr val="7030A0"/>
              </a:solidFill>
            </a:endParaRPr>
          </a:p>
        </p:txBody>
      </p:sp>
      <p:pic>
        <p:nvPicPr>
          <p:cNvPr id="6" name="Θέση περιεχομένου 5"/>
          <p:cNvPicPr>
            <a:picLocks noGrp="1" noChangeAspect="1"/>
          </p:cNvPicPr>
          <p:nvPr>
            <p:ph idx="1"/>
          </p:nvPr>
        </p:nvPicPr>
        <p:blipFill>
          <a:blip r:embed="rId2"/>
          <a:stretch>
            <a:fillRect/>
          </a:stretch>
        </p:blipFill>
        <p:spPr>
          <a:xfrm>
            <a:off x="7872533" y="3588001"/>
            <a:ext cx="3794748" cy="2876960"/>
          </a:xfrm>
          <a:prstGeom prst="rect">
            <a:avLst/>
          </a:prstGeom>
        </p:spPr>
      </p:pic>
      <p:sp>
        <p:nvSpPr>
          <p:cNvPr id="7" name="TextBox 6"/>
          <p:cNvSpPr txBox="1"/>
          <p:nvPr/>
        </p:nvSpPr>
        <p:spPr>
          <a:xfrm>
            <a:off x="1122744" y="2789499"/>
            <a:ext cx="8733481" cy="2739211"/>
          </a:xfrm>
          <a:prstGeom prst="rect">
            <a:avLst/>
          </a:prstGeom>
          <a:noFill/>
        </p:spPr>
        <p:txBody>
          <a:bodyPr wrap="none" rtlCol="0">
            <a:spAutoFit/>
          </a:bodyPr>
          <a:lstStyle/>
          <a:p>
            <a:r>
              <a:rPr lang="el-GR" sz="2800" b="1" u="sng" dirty="0" smtClean="0">
                <a:solidFill>
                  <a:srgbClr val="0070C0"/>
                </a:solidFill>
                <a:latin typeface="Arial Black" panose="020B0A04020102020204" pitchFamily="34" charset="0"/>
              </a:rPr>
              <a:t>ΠΟΙΟΣ ΕΊΝΑΙ Ο ΡΟΛΟΣ ΤΩΝ ΔΙΚΑΣΤΗΡΙΩΝ;</a:t>
            </a:r>
          </a:p>
          <a:p>
            <a:r>
              <a:rPr lang="el-GR" b="1" dirty="0" smtClean="0">
                <a:solidFill>
                  <a:schemeClr val="bg2">
                    <a:lumMod val="60000"/>
                    <a:lumOff val="40000"/>
                  </a:schemeClr>
                </a:solidFill>
                <a:latin typeface="Arial Black" panose="020B0A04020102020204" pitchFamily="34" charset="0"/>
              </a:rPr>
              <a:t>ΤΗ ΔΙΚΑΣΤΙΚΗ ΛΕΙΤΟΥΡΓΙΑ ΑΣΚΟΥΝ </a:t>
            </a:r>
          </a:p>
          <a:p>
            <a:r>
              <a:rPr lang="el-GR" b="1" dirty="0" smtClean="0">
                <a:solidFill>
                  <a:schemeClr val="bg2">
                    <a:lumMod val="60000"/>
                    <a:lumOff val="40000"/>
                  </a:schemeClr>
                </a:solidFill>
                <a:latin typeface="Arial Black" panose="020B0A04020102020204" pitchFamily="34" charset="0"/>
              </a:rPr>
              <a:t>ΤΑ ΔΙΚΑΣΤΗΡΙΑ ΜΕ ΒΑΣΙΚΗ ΑΡΜΟΔΙΟΤΗΤΑ </a:t>
            </a:r>
          </a:p>
          <a:p>
            <a:r>
              <a:rPr lang="el-GR" b="1" dirty="0" smtClean="0">
                <a:solidFill>
                  <a:schemeClr val="bg2">
                    <a:lumMod val="60000"/>
                    <a:lumOff val="40000"/>
                  </a:schemeClr>
                </a:solidFill>
                <a:latin typeface="Arial Black" panose="020B0A04020102020204" pitchFamily="34" charset="0"/>
              </a:rPr>
              <a:t>ΝΑ ΛΥΝΟΥΝ ΤΙΣ ΔΙΑΦΟΡΕΣ ΠΟΥ </a:t>
            </a:r>
          </a:p>
          <a:p>
            <a:r>
              <a:rPr lang="el-GR" b="1" dirty="0" smtClean="0">
                <a:solidFill>
                  <a:schemeClr val="bg2">
                    <a:lumMod val="60000"/>
                    <a:lumOff val="40000"/>
                  </a:schemeClr>
                </a:solidFill>
                <a:latin typeface="Arial Black" panose="020B0A04020102020204" pitchFamily="34" charset="0"/>
              </a:rPr>
              <a:t>ΠΑΡΟΥΣΙΑΖΟΝΤΑΙ ΜΕΤΑΞΥ ΤΩΝ ΠΟΛΙΤΩΝ </a:t>
            </a:r>
          </a:p>
          <a:p>
            <a:r>
              <a:rPr lang="el-GR" b="1" dirty="0" smtClean="0">
                <a:solidFill>
                  <a:schemeClr val="bg2">
                    <a:lumMod val="60000"/>
                    <a:lumOff val="40000"/>
                  </a:schemeClr>
                </a:solidFill>
                <a:latin typeface="Arial Black" panose="020B0A04020102020204" pitchFamily="34" charset="0"/>
              </a:rPr>
              <a:t>ΚΑΙ ΜΕΤΑΞΥ ΤΩΝ ΠΟΛΙΤΩΝ  ΚΑΙ ΤΟΥ ΚΡΑΤΟΥΣ</a:t>
            </a:r>
          </a:p>
          <a:p>
            <a:r>
              <a:rPr lang="el-GR" b="1" dirty="0" smtClean="0">
                <a:solidFill>
                  <a:schemeClr val="bg2">
                    <a:lumMod val="60000"/>
                    <a:lumOff val="40000"/>
                  </a:schemeClr>
                </a:solidFill>
                <a:latin typeface="Arial Black" panose="020B0A04020102020204" pitchFamily="34" charset="0"/>
              </a:rPr>
              <a:t>ΔΗΛΑΔΗ ΝΑ ΑΠΟΔΙΔΟΥΝ ΔΙΚΑΙΟΣΥΝΗ</a:t>
            </a:r>
          </a:p>
          <a:p>
            <a:endParaRPr lang="el-GR" dirty="0" smtClean="0"/>
          </a:p>
          <a:p>
            <a:endParaRPr lang="el-GR" dirty="0"/>
          </a:p>
        </p:txBody>
      </p:sp>
    </p:spTree>
    <p:extLst>
      <p:ext uri="{BB962C8B-B14F-4D97-AF65-F5344CB8AC3E}">
        <p14:creationId xmlns:p14="http://schemas.microsoft.com/office/powerpoint/2010/main" val="24730013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pattFill prst="pct80">
            <a:fgClr>
              <a:schemeClr val="accent1">
                <a:lumMod val="60000"/>
                <a:lumOff val="40000"/>
              </a:schemeClr>
            </a:fgClr>
            <a:bgClr>
              <a:schemeClr val="bg1"/>
            </a:bgClr>
          </a:pattFill>
        </p:spPr>
        <p:txBody>
          <a:bodyPr/>
          <a:lstStyle/>
          <a:p>
            <a:r>
              <a:rPr lang="el-GR" sz="3200" b="1" u="sng" dirty="0" smtClean="0">
                <a:solidFill>
                  <a:srgbClr val="FFFF00"/>
                </a:solidFill>
                <a:latin typeface="Arial Black" panose="020B0A04020102020204" pitchFamily="34" charset="0"/>
              </a:rPr>
              <a:t>ΧΑΡΑΚΤΗΡΙΣΤΙΚΑ ΠΟΥ ΕΞΑΣΦΑΛΙΖΟΥΝ ΤΗΝ ΑΝΕΞΑΡΤΗΣΙΑ ΤΩΝ ΔΙΚΑΣΤΩΝ</a:t>
            </a:r>
            <a:endParaRPr lang="el-GR" sz="3200" b="1" u="sng" dirty="0">
              <a:solidFill>
                <a:srgbClr val="FFFF00"/>
              </a:solidFill>
              <a:latin typeface="Arial Black" panose="020B0A04020102020204" pitchFamily="34" charset="0"/>
            </a:endParaRPr>
          </a:p>
        </p:txBody>
      </p:sp>
      <p:sp>
        <p:nvSpPr>
          <p:cNvPr id="3" name="Θέση περιεχομένου 2"/>
          <p:cNvSpPr>
            <a:spLocks noGrp="1"/>
          </p:cNvSpPr>
          <p:nvPr>
            <p:ph idx="1"/>
          </p:nvPr>
        </p:nvSpPr>
        <p:spPr>
          <a:pattFill prst="pct90">
            <a:fgClr>
              <a:schemeClr val="bg2">
                <a:lumMod val="40000"/>
                <a:lumOff val="60000"/>
              </a:schemeClr>
            </a:fgClr>
            <a:bgClr>
              <a:schemeClr val="bg1"/>
            </a:bgClr>
          </a:pattFill>
        </p:spPr>
        <p:txBody>
          <a:bodyPr>
            <a:normAutofit/>
          </a:bodyPr>
          <a:lstStyle/>
          <a:p>
            <a:pPr>
              <a:buClr>
                <a:schemeClr val="accent1">
                  <a:lumMod val="75000"/>
                </a:schemeClr>
              </a:buClr>
              <a:buFont typeface="Wingdings" panose="05000000000000000000" pitchFamily="2" charset="2"/>
              <a:buChar char="Ø"/>
            </a:pPr>
            <a:r>
              <a:rPr lang="el-GR" sz="3600" b="1" dirty="0" smtClean="0">
                <a:solidFill>
                  <a:srgbClr val="C00000"/>
                </a:solidFill>
              </a:rPr>
              <a:t>ΙΣΟΒΙΟΤΗΤΑ</a:t>
            </a:r>
          </a:p>
          <a:p>
            <a:pPr>
              <a:buClr>
                <a:schemeClr val="accent1">
                  <a:lumMod val="75000"/>
                </a:schemeClr>
              </a:buClr>
              <a:buFont typeface="Wingdings" panose="05000000000000000000" pitchFamily="2" charset="2"/>
              <a:buChar char="Ø"/>
            </a:pPr>
            <a:endParaRPr lang="el-GR" sz="3600" b="1" dirty="0">
              <a:solidFill>
                <a:srgbClr val="C00000"/>
              </a:solidFill>
            </a:endParaRPr>
          </a:p>
          <a:p>
            <a:pPr>
              <a:buClr>
                <a:schemeClr val="accent1">
                  <a:lumMod val="75000"/>
                </a:schemeClr>
              </a:buClr>
              <a:buFont typeface="Wingdings" panose="05000000000000000000" pitchFamily="2" charset="2"/>
              <a:buChar char="Ø"/>
            </a:pPr>
            <a:r>
              <a:rPr lang="el-GR" sz="3600" b="1" dirty="0" smtClean="0">
                <a:solidFill>
                  <a:srgbClr val="C00000"/>
                </a:solidFill>
              </a:rPr>
              <a:t>ΕΙΔΙΚΗ ΜΙΣΘΟΛΟΓΙΚΗ ΜΕΤΑΧΕΙΡΙΣΗ</a:t>
            </a:r>
          </a:p>
          <a:p>
            <a:pPr>
              <a:buClr>
                <a:schemeClr val="accent1">
                  <a:lumMod val="75000"/>
                </a:schemeClr>
              </a:buClr>
              <a:buFont typeface="Wingdings" panose="05000000000000000000" pitchFamily="2" charset="2"/>
              <a:buChar char="Ø"/>
            </a:pPr>
            <a:endParaRPr lang="el-GR" sz="3600" b="1" dirty="0">
              <a:solidFill>
                <a:srgbClr val="C00000"/>
              </a:solidFill>
            </a:endParaRPr>
          </a:p>
          <a:p>
            <a:pPr>
              <a:buClr>
                <a:schemeClr val="accent1">
                  <a:lumMod val="75000"/>
                </a:schemeClr>
              </a:buClr>
              <a:buFont typeface="Wingdings" panose="05000000000000000000" pitchFamily="2" charset="2"/>
              <a:buChar char="Ø"/>
            </a:pPr>
            <a:r>
              <a:rPr lang="el-GR" sz="3600" b="1" dirty="0" smtClean="0">
                <a:solidFill>
                  <a:srgbClr val="C00000"/>
                </a:solidFill>
              </a:rPr>
              <a:t>ΑΝΕΞΑΡΤΗΣΙΑ ΑΠΌ ΤΟ ΚΡΑΤΟΣ</a:t>
            </a:r>
            <a:endParaRPr lang="el-GR" sz="3600" b="1" dirty="0">
              <a:solidFill>
                <a:srgbClr val="C00000"/>
              </a:solidFill>
            </a:endParaRPr>
          </a:p>
        </p:txBody>
      </p:sp>
    </p:spTree>
    <p:extLst>
      <p:ext uri="{BB962C8B-B14F-4D97-AF65-F5344CB8AC3E}">
        <p14:creationId xmlns:p14="http://schemas.microsoft.com/office/powerpoint/2010/main" val="10506164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pattFill prst="pct80">
            <a:fgClr>
              <a:schemeClr val="bg2">
                <a:lumMod val="40000"/>
                <a:lumOff val="60000"/>
              </a:schemeClr>
            </a:fgClr>
            <a:bgClr>
              <a:schemeClr val="bg1"/>
            </a:bgClr>
          </a:pattFill>
        </p:spPr>
        <p:txBody>
          <a:bodyPr/>
          <a:lstStyle/>
          <a:p>
            <a:pPr algn="ctr"/>
            <a:r>
              <a:rPr lang="el-GR" b="1" u="sng" dirty="0" smtClean="0">
                <a:solidFill>
                  <a:srgbClr val="7030A0"/>
                </a:solidFill>
              </a:rPr>
              <a:t>ΛΕΙΤΟΥΡΓΙΑ ΔΙΚΑΣΤΗΡΙΩΝ</a:t>
            </a:r>
            <a:endParaRPr lang="el-GR" b="1" u="sng" dirty="0">
              <a:solidFill>
                <a:srgbClr val="7030A0"/>
              </a:solidFill>
            </a:endParaRPr>
          </a:p>
        </p:txBody>
      </p:sp>
      <p:sp>
        <p:nvSpPr>
          <p:cNvPr id="3" name="Θέση περιεχομένου 2"/>
          <p:cNvSpPr>
            <a:spLocks noGrp="1"/>
          </p:cNvSpPr>
          <p:nvPr>
            <p:ph idx="1"/>
          </p:nvPr>
        </p:nvSpPr>
        <p:spPr>
          <a:pattFill prst="pct50">
            <a:fgClr>
              <a:schemeClr val="bg2">
                <a:lumMod val="40000"/>
                <a:lumOff val="60000"/>
              </a:schemeClr>
            </a:fgClr>
            <a:bgClr>
              <a:schemeClr val="bg1"/>
            </a:bgClr>
          </a:pattFill>
        </p:spPr>
        <p:txBody>
          <a:bodyPr>
            <a:normAutofit/>
          </a:bodyPr>
          <a:lstStyle/>
          <a:p>
            <a:r>
              <a:rPr lang="el-GR" sz="2400" b="1" u="sng" dirty="0" smtClean="0">
                <a:solidFill>
                  <a:schemeClr val="accent1">
                    <a:lumMod val="60000"/>
                    <a:lumOff val="40000"/>
                  </a:schemeClr>
                </a:solidFill>
                <a:latin typeface="Arial Black" panose="020B0A04020102020204" pitchFamily="34" charset="0"/>
              </a:rPr>
              <a:t>ΕΦΑΡΜΟΓΗ ΤΩΝ ΝΟΜΩΝ </a:t>
            </a:r>
          </a:p>
          <a:p>
            <a:pPr marL="0" indent="0">
              <a:buNone/>
            </a:pPr>
            <a:r>
              <a:rPr lang="el-GR" sz="2400" b="1" dirty="0" smtClean="0">
                <a:latin typeface="Arial Black" panose="020B0A04020102020204" pitchFamily="34" charset="0"/>
              </a:rPr>
              <a:t>(ΕΞΑΙΡΕΣΗ :ΑΝ ΔΕΝ ΣΥΜΦΩΝΟΥΝ ΜΕ ΤΟ ΣΥΝΤΑΓΜΑ)</a:t>
            </a:r>
          </a:p>
          <a:p>
            <a:pPr marL="0" indent="0">
              <a:buNone/>
            </a:pPr>
            <a:endParaRPr lang="el-GR" sz="2400" b="1" dirty="0" smtClean="0">
              <a:latin typeface="Arial Black" panose="020B0A04020102020204" pitchFamily="34" charset="0"/>
            </a:endParaRPr>
          </a:p>
          <a:p>
            <a:r>
              <a:rPr lang="el-GR" sz="2400" b="1" dirty="0" smtClean="0">
                <a:solidFill>
                  <a:srgbClr val="C00000"/>
                </a:solidFill>
                <a:latin typeface="Arial Black" panose="020B0A04020102020204" pitchFamily="34" charset="0"/>
              </a:rPr>
              <a:t>ΥΠΟΧΡΕΩΣΗ ΑΙΤΙΟΛΟΓΗΣΗΣ ΤΗΣ ΑΠΟΦΑΣΗΣ</a:t>
            </a:r>
          </a:p>
          <a:p>
            <a:endParaRPr lang="el-GR" sz="2400" b="1" dirty="0" smtClean="0">
              <a:solidFill>
                <a:srgbClr val="C00000"/>
              </a:solidFill>
              <a:latin typeface="Arial Black" panose="020B0A04020102020204" pitchFamily="34" charset="0"/>
            </a:endParaRPr>
          </a:p>
          <a:p>
            <a:r>
              <a:rPr lang="el-GR" sz="2400" b="1" dirty="0" smtClean="0">
                <a:solidFill>
                  <a:schemeClr val="accent6"/>
                </a:solidFill>
                <a:latin typeface="Arial Black" panose="020B0A04020102020204" pitchFamily="34" charset="0"/>
              </a:rPr>
              <a:t>ΔΙΑΚΡΙΣΗ ΣΕ ΔΙΟΙΚΗΤΙΚΑ, ΠΟΛΙΤΙΚΑ</a:t>
            </a:r>
            <a:r>
              <a:rPr lang="el-GR" sz="2400" b="1" smtClean="0">
                <a:solidFill>
                  <a:schemeClr val="accent6"/>
                </a:solidFill>
                <a:latin typeface="Arial Black" panose="020B0A04020102020204" pitchFamily="34" charset="0"/>
              </a:rPr>
              <a:t>, </a:t>
            </a:r>
            <a:r>
              <a:rPr lang="el-GR" sz="2400" b="1" smtClean="0">
                <a:solidFill>
                  <a:schemeClr val="accent6"/>
                </a:solidFill>
                <a:latin typeface="Arial Black" panose="020B0A04020102020204" pitchFamily="34" charset="0"/>
              </a:rPr>
              <a:t>ΠΟΙΝΙΚΑ</a:t>
            </a:r>
          </a:p>
          <a:p>
            <a:endParaRPr lang="el-GR" sz="2400" b="1" dirty="0">
              <a:solidFill>
                <a:schemeClr val="accent6"/>
              </a:solidFill>
              <a:latin typeface="Arial Black" panose="020B0A04020102020204" pitchFamily="34" charset="0"/>
            </a:endParaRPr>
          </a:p>
        </p:txBody>
      </p:sp>
    </p:spTree>
    <p:extLst>
      <p:ext uri="{BB962C8B-B14F-4D97-AF65-F5344CB8AC3E}">
        <p14:creationId xmlns:p14="http://schemas.microsoft.com/office/powerpoint/2010/main" val="20581841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pattFill prst="pct25">
          <a:fgClr>
            <a:schemeClr val="accent1"/>
          </a:fgClr>
          <a:bgClr>
            <a:schemeClr val="bg1"/>
          </a:bgClr>
        </a:pattFill>
        <a:effectLst/>
      </p:bgPr>
    </p:bg>
    <p:spTree>
      <p:nvGrpSpPr>
        <p:cNvPr id="1" name=""/>
        <p:cNvGrpSpPr/>
        <p:nvPr/>
      </p:nvGrpSpPr>
      <p:grpSpPr>
        <a:xfrm>
          <a:off x="0" y="0"/>
          <a:ext cx="0" cy="0"/>
          <a:chOff x="0" y="0"/>
          <a:chExt cx="0" cy="0"/>
        </a:xfrm>
      </p:grpSpPr>
      <p:pic>
        <p:nvPicPr>
          <p:cNvPr id="2" name="Εικόνα 1"/>
          <p:cNvPicPr>
            <a:picLocks noChangeAspect="1"/>
          </p:cNvPicPr>
          <p:nvPr/>
        </p:nvPicPr>
        <p:blipFill>
          <a:blip r:embed="rId2"/>
          <a:stretch>
            <a:fillRect/>
          </a:stretch>
        </p:blipFill>
        <p:spPr>
          <a:xfrm>
            <a:off x="868101" y="482384"/>
            <a:ext cx="10266745" cy="5876036"/>
          </a:xfrm>
          <a:prstGeom prst="rect">
            <a:avLst/>
          </a:prstGeom>
        </p:spPr>
      </p:pic>
    </p:spTree>
    <p:extLst>
      <p:ext uri="{BB962C8B-B14F-4D97-AF65-F5344CB8AC3E}">
        <p14:creationId xmlns:p14="http://schemas.microsoft.com/office/powerpoint/2010/main" val="9513833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pattFill prst="wdUpDiag">
          <a:fgClr>
            <a:schemeClr val="accent1"/>
          </a:fgClr>
          <a:bgClr>
            <a:schemeClr val="bg1"/>
          </a:bgClr>
        </a:pattFill>
        <a:effectLst/>
      </p:bgPr>
    </p:bg>
    <p:spTree>
      <p:nvGrpSpPr>
        <p:cNvPr id="1" name=""/>
        <p:cNvGrpSpPr/>
        <p:nvPr/>
      </p:nvGrpSpPr>
      <p:grpSpPr>
        <a:xfrm>
          <a:off x="0" y="0"/>
          <a:ext cx="0" cy="0"/>
          <a:chOff x="0" y="0"/>
          <a:chExt cx="0" cy="0"/>
        </a:xfrm>
      </p:grpSpPr>
      <p:pic>
        <p:nvPicPr>
          <p:cNvPr id="4" name="Εικόνα 3"/>
          <p:cNvPicPr>
            <a:picLocks noChangeAspect="1"/>
          </p:cNvPicPr>
          <p:nvPr/>
        </p:nvPicPr>
        <p:blipFill>
          <a:blip r:embed="rId2"/>
          <a:stretch>
            <a:fillRect/>
          </a:stretch>
        </p:blipFill>
        <p:spPr>
          <a:xfrm>
            <a:off x="1585732" y="858394"/>
            <a:ext cx="9016678" cy="5577130"/>
          </a:xfrm>
          <a:prstGeom prst="rect">
            <a:avLst/>
          </a:prstGeom>
        </p:spPr>
      </p:pic>
    </p:spTree>
    <p:extLst>
      <p:ext uri="{BB962C8B-B14F-4D97-AF65-F5344CB8AC3E}">
        <p14:creationId xmlns:p14="http://schemas.microsoft.com/office/powerpoint/2010/main" val="1712568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pattFill prst="lgCheck">
          <a:fgClr>
            <a:schemeClr val="accent1"/>
          </a:fgClr>
          <a:bgClr>
            <a:schemeClr val="bg1"/>
          </a:bgClr>
        </a:pattFill>
        <a:effectLst/>
      </p:bgPr>
    </p:bg>
    <p:spTree>
      <p:nvGrpSpPr>
        <p:cNvPr id="1" name=""/>
        <p:cNvGrpSpPr/>
        <p:nvPr/>
      </p:nvGrpSpPr>
      <p:grpSpPr>
        <a:xfrm>
          <a:off x="0" y="0"/>
          <a:ext cx="0" cy="0"/>
          <a:chOff x="0" y="0"/>
          <a:chExt cx="0" cy="0"/>
        </a:xfrm>
      </p:grpSpPr>
      <p:pic>
        <p:nvPicPr>
          <p:cNvPr id="2" name="Εικόνα 1"/>
          <p:cNvPicPr>
            <a:picLocks noChangeAspect="1"/>
          </p:cNvPicPr>
          <p:nvPr/>
        </p:nvPicPr>
        <p:blipFill>
          <a:blip r:embed="rId2"/>
          <a:stretch>
            <a:fillRect/>
          </a:stretch>
        </p:blipFill>
        <p:spPr>
          <a:xfrm>
            <a:off x="2025568" y="406983"/>
            <a:ext cx="8067555" cy="5754374"/>
          </a:xfrm>
          <a:prstGeom prst="rect">
            <a:avLst/>
          </a:prstGeom>
        </p:spPr>
      </p:pic>
    </p:spTree>
    <p:extLst>
      <p:ext uri="{BB962C8B-B14F-4D97-AF65-F5344CB8AC3E}">
        <p14:creationId xmlns:p14="http://schemas.microsoft.com/office/powerpoint/2010/main" val="38278513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pattFill prst="trellis">
          <a:fgClr>
            <a:schemeClr val="accent1"/>
          </a:fgClr>
          <a:bgClr>
            <a:schemeClr val="bg1"/>
          </a:bgClr>
        </a:pattFill>
        <a:effectLst/>
      </p:bgPr>
    </p:bg>
    <p:spTree>
      <p:nvGrpSpPr>
        <p:cNvPr id="1" name=""/>
        <p:cNvGrpSpPr/>
        <p:nvPr/>
      </p:nvGrpSpPr>
      <p:grpSpPr>
        <a:xfrm>
          <a:off x="0" y="0"/>
          <a:ext cx="0" cy="0"/>
          <a:chOff x="0" y="0"/>
          <a:chExt cx="0" cy="0"/>
        </a:xfrm>
      </p:grpSpPr>
      <p:pic>
        <p:nvPicPr>
          <p:cNvPr id="2" name="Εικόνα 1"/>
          <p:cNvPicPr>
            <a:picLocks noChangeAspect="1"/>
          </p:cNvPicPr>
          <p:nvPr/>
        </p:nvPicPr>
        <p:blipFill>
          <a:blip r:embed="rId2"/>
          <a:stretch>
            <a:fillRect/>
          </a:stretch>
        </p:blipFill>
        <p:spPr>
          <a:xfrm>
            <a:off x="2025570" y="483182"/>
            <a:ext cx="7820253" cy="5871319"/>
          </a:xfrm>
          <a:prstGeom prst="rect">
            <a:avLst/>
          </a:prstGeom>
          <a:solidFill>
            <a:schemeClr val="accent4">
              <a:lumMod val="50000"/>
            </a:schemeClr>
          </a:solidFill>
        </p:spPr>
      </p:pic>
    </p:spTree>
    <p:extLst>
      <p:ext uri="{BB962C8B-B14F-4D97-AF65-F5344CB8AC3E}">
        <p14:creationId xmlns:p14="http://schemas.microsoft.com/office/powerpoint/2010/main" val="38928735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pattFill prst="narHorz">
          <a:fgClr>
            <a:schemeClr val="accent2">
              <a:lumMod val="75000"/>
            </a:schemeClr>
          </a:fgClr>
          <a:bgClr>
            <a:schemeClr val="bg1"/>
          </a:bgClr>
        </a:pattFill>
        <a:effectLst/>
      </p:bgPr>
    </p:bg>
    <p:spTree>
      <p:nvGrpSpPr>
        <p:cNvPr id="1" name=""/>
        <p:cNvGrpSpPr/>
        <p:nvPr/>
      </p:nvGrpSpPr>
      <p:grpSpPr>
        <a:xfrm>
          <a:off x="0" y="0"/>
          <a:ext cx="0" cy="0"/>
          <a:chOff x="0" y="0"/>
          <a:chExt cx="0" cy="0"/>
        </a:xfrm>
      </p:grpSpPr>
      <p:pic>
        <p:nvPicPr>
          <p:cNvPr id="2" name="Εικόνα 1"/>
          <p:cNvPicPr>
            <a:picLocks noChangeAspect="1"/>
          </p:cNvPicPr>
          <p:nvPr/>
        </p:nvPicPr>
        <p:blipFill>
          <a:blip r:embed="rId2"/>
          <a:stretch>
            <a:fillRect/>
          </a:stretch>
        </p:blipFill>
        <p:spPr>
          <a:xfrm>
            <a:off x="2455642" y="812096"/>
            <a:ext cx="7366744" cy="5530831"/>
          </a:xfrm>
          <a:prstGeom prst="rect">
            <a:avLst/>
          </a:prstGeom>
          <a:solidFill>
            <a:schemeClr val="accent2">
              <a:lumMod val="40000"/>
              <a:lumOff val="60000"/>
            </a:schemeClr>
          </a:solidFill>
        </p:spPr>
      </p:pic>
    </p:spTree>
    <p:extLst>
      <p:ext uri="{BB962C8B-B14F-4D97-AF65-F5344CB8AC3E}">
        <p14:creationId xmlns:p14="http://schemas.microsoft.com/office/powerpoint/2010/main" val="2628805837"/>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Ιόν">
  <a:themeElements>
    <a:clrScheme name="Ιόν">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Ιόν">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Ιόν">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otalTime>72</TotalTime>
  <Words>557</Words>
  <Application>Microsoft Office PowerPoint</Application>
  <PresentationFormat>Ευρεία οθόνη</PresentationFormat>
  <Paragraphs>51</Paragraphs>
  <Slides>12</Slides>
  <Notes>0</Notes>
  <HiddenSlides>0</HiddenSlides>
  <MMClips>0</MMClips>
  <ScaleCrop>false</ScaleCrop>
  <HeadingPairs>
    <vt:vector size="6" baseType="variant">
      <vt:variant>
        <vt:lpstr>Γραμματοσειρές που χρησιμοποιούνται</vt:lpstr>
      </vt:variant>
      <vt:variant>
        <vt:i4>9</vt:i4>
      </vt:variant>
      <vt:variant>
        <vt:lpstr>Θέμα</vt:lpstr>
      </vt:variant>
      <vt:variant>
        <vt:i4>2</vt:i4>
      </vt:variant>
      <vt:variant>
        <vt:lpstr>Τίτλοι διαφανειών</vt:lpstr>
      </vt:variant>
      <vt:variant>
        <vt:i4>12</vt:i4>
      </vt:variant>
    </vt:vector>
  </HeadingPairs>
  <TitlesOfParts>
    <vt:vector size="23" baseType="lpstr">
      <vt:lpstr>Arial</vt:lpstr>
      <vt:lpstr>Arial Black</vt:lpstr>
      <vt:lpstr>Calibri</vt:lpstr>
      <vt:lpstr>Calibri Light</vt:lpstr>
      <vt:lpstr>Century Gothic</vt:lpstr>
      <vt:lpstr>Tahoma</vt:lpstr>
      <vt:lpstr>Times New Roman</vt:lpstr>
      <vt:lpstr>Wingdings</vt:lpstr>
      <vt:lpstr>Wingdings 3</vt:lpstr>
      <vt:lpstr>Θέμα του Office</vt:lpstr>
      <vt:lpstr>Ιόν</vt:lpstr>
      <vt:lpstr>10.2.3 ΤΙ ΕΊΝΑΙ ΤΑ ΔΙΚΑΣΤΗΡΙΑ;</vt:lpstr>
      <vt:lpstr>10.2.3 ΔΙΚΑΣΤΙΚΗ ΛΕΙΤΟΥΡΓΙΑ</vt:lpstr>
      <vt:lpstr>ΧΑΡΑΚΤΗΡΙΣΤΙΚΑ ΠΟΥ ΕΞΑΣΦΑΛΙΖΟΥΝ ΤΗΝ ΑΝΕΞΑΡΤΗΣΙΑ ΤΩΝ ΔΙΚΑΣΤΩΝ</vt:lpstr>
      <vt:lpstr>ΛΕΙΤΟΥΡΓΙΑ ΔΙΚΑΣΤΗΡΙΩΝ</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10.2.3 ΔΙΚΑΣΤΙΚΗ ΛΕΙΤΟΥΡΓΙΑ</dc:title>
  <dc:creator>Στέλλα Κολοβού</dc:creator>
  <cp:lastModifiedBy>Στέλλα Κολοβού</cp:lastModifiedBy>
  <cp:revision>23</cp:revision>
  <dcterms:created xsi:type="dcterms:W3CDTF">2021-03-25T12:21:06Z</dcterms:created>
  <dcterms:modified xsi:type="dcterms:W3CDTF">2021-03-30T10:12:41Z</dcterms:modified>
</cp:coreProperties>
</file>