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</p:sldMasterIdLst>
  <p:sldIdLst>
    <p:sldId id="256" r:id="rId4"/>
    <p:sldId id="257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36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67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33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04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06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53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79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00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9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20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94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645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94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1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09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829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100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236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857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591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31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0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864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971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610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564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21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2770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498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407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380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81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46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343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138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60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357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0418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041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315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90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50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95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64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586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19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46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79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47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73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91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09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3939-8A96-4BFD-9AA1-EFFBC65334D9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1BBD5E-82E4-4B9D-B5D5-873DA9E85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9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46112" y="452718"/>
            <a:ext cx="9132590" cy="96729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l-GR" b="1" u="sng" dirty="0" smtClean="0"/>
              <a:t>11.2 ΤΟΠΙΚΗ ΑΥΤΟΔΙΟΙΚΗΣΗ</a:t>
            </a:r>
            <a:endParaRPr lang="el-GR" b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10090"/>
            <a:ext cx="2676525" cy="2450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032" y="1690688"/>
            <a:ext cx="1138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Η Τοπική Αυτοδιοίκηση θεωρείται δημοκρατικός θεσμός και βασική </a:t>
            </a:r>
            <a:r>
              <a:rPr lang="el-GR" sz="2800" b="1" dirty="0" smtClean="0">
                <a:solidFill>
                  <a:srgbClr val="FF0000"/>
                </a:solidFill>
              </a:rPr>
              <a:t>προϋπόθεση για </a:t>
            </a:r>
            <a:r>
              <a:rPr lang="el-GR" sz="2800" b="1" dirty="0">
                <a:solidFill>
                  <a:srgbClr val="FF0000"/>
                </a:solidFill>
              </a:rPr>
              <a:t>την πραγμάτωση της λαϊκής κυριαρχίας.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797449" y="2796988"/>
            <a:ext cx="79821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 πρώτος νόμος «Περί σχηματισμού και διαιρέσεως των Δήμων», στην ιστορία του ελληνικού κράτους, ψηφίστηκε το Δεκέμβριο του 1833 και τον Οκτώβριο του 1834, σχηματίστηκε ο Δήμος Αθηναίων. Μέχρι να φτάσουμε στην τελευταία οργάνωση του συστήματος αυτοδιοίκησης «Καποδίστριας» που ισχύει σήμερα, πέρασαν περίπου 170 χρόνια. Η Τοπική όμως </a:t>
            </a:r>
            <a:r>
              <a:rPr lang="el-GR" sz="20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Αυτόδιοίκηση</a:t>
            </a:r>
            <a:r>
              <a:rPr lang="el-GR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έχει τις ρίζες της στο Βυζάντιο. Στην τουρκοκρατία οι κοινότητες είχαν κυρίως την ευθύνη της είσπραξης των φόρων του Σουλτάνου. Στη συνέχεια δημιουργήθηκε ένας υψηλός βαθμός αυτοδιοίκησης (</a:t>
            </a:r>
            <a:r>
              <a:rPr lang="el-GR" sz="20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Μαδεμοχώρια</a:t>
            </a:r>
            <a:r>
              <a:rPr lang="el-GR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στη Χαλκιδική, </a:t>
            </a:r>
            <a:r>
              <a:rPr lang="el-GR" sz="20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Ζαγόρι</a:t>
            </a:r>
            <a:r>
              <a:rPr lang="el-GR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χωριά </a:t>
            </a:r>
            <a:r>
              <a:rPr lang="el-GR" sz="20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Πηλίου</a:t>
            </a:r>
            <a:r>
              <a:rPr lang="el-GR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και Αμπελακίων) που βοήθησε κατά πολύ στην αφύπνιση της εθνικής συνείδησης και στην Επανάσταση του 1821.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00129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43492" y="86062"/>
            <a:ext cx="9488244" cy="9143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u="sng" dirty="0" smtClean="0">
                <a:solidFill>
                  <a:schemeClr val="tx1"/>
                </a:solidFill>
              </a:rPr>
              <a:t>ΚΟΙΝΟΤΗΤΑ: </a:t>
            </a:r>
            <a:r>
              <a:rPr lang="el-GR" b="1" dirty="0" smtClean="0">
                <a:solidFill>
                  <a:schemeClr val="tx1"/>
                </a:solidFill>
              </a:rPr>
              <a:t>ΕΝΩΣΗ ΠΡΟΣΩΠΩΝ ΜΕ ΚΟΙΝΗ ΚΑΤΑΓΩΓΗ Ή ΚΟΙΝΑ ΕΝΔΙΑΦΕΡΟΝΤΑ</a:t>
            </a:r>
            <a:endParaRPr lang="el-GR" b="1" u="sng" dirty="0">
              <a:solidFill>
                <a:schemeClr val="tx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43492" y="1355465"/>
            <a:ext cx="9488244" cy="1194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u="sng" dirty="0" smtClean="0">
                <a:solidFill>
                  <a:schemeClr val="tx1"/>
                </a:solidFill>
              </a:rPr>
              <a:t>ΔΗΜΟΣ: </a:t>
            </a:r>
            <a:r>
              <a:rPr lang="el-GR" b="1" dirty="0" smtClean="0">
                <a:solidFill>
                  <a:schemeClr val="tx1"/>
                </a:solidFill>
              </a:rPr>
              <a:t>ΔΙΟΙΚΗΤΙΚΗ ΠΕΡΙΦΕΡΕΙΑ ΠΟΥ ΕΧΕΙ 10.000ΚΑΤΟΙΚΟΥΣ ΚΑΙ ΑΝΩ ΚΑΙ ΔΙΟΙΚΕΙΤΑΙ ΑΠΌ ΑΙΡΕΤΑ ΠΡΟΣΩΠΑ</a:t>
            </a:r>
            <a:endParaRPr lang="el-GR" b="1" u="sng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43492" y="2904567"/>
            <a:ext cx="9488244" cy="101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u="sng" dirty="0" smtClean="0">
                <a:solidFill>
                  <a:schemeClr val="tx1"/>
                </a:solidFill>
              </a:rPr>
              <a:t>ΔΗΜΟΤΙΚΟ ΔΙΑΜΕΡΙΣΜΑ: </a:t>
            </a:r>
            <a:r>
              <a:rPr lang="el-GR" b="1" dirty="0" smtClean="0">
                <a:solidFill>
                  <a:schemeClr val="tx1"/>
                </a:solidFill>
              </a:rPr>
              <a:t>Η ΠΕΡΙΟΧΗ ΠΟΥ ΕΚΤΕΙΝΕΤΑΙ ΓΕΩΓΡΑΦΙΚΑ ΕΝΑΣ ΔΗΜΟΣ</a:t>
            </a:r>
            <a:endParaRPr lang="el-GR" b="1" u="sng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043492" y="4389120"/>
            <a:ext cx="9488244" cy="355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u="sng" dirty="0" smtClean="0">
                <a:solidFill>
                  <a:schemeClr val="tx1"/>
                </a:solidFill>
              </a:rPr>
              <a:t> ΣΥΝΟΙΚΙΑΚΟΣ: </a:t>
            </a:r>
            <a:r>
              <a:rPr lang="el-GR" b="1" dirty="0" smtClean="0">
                <a:solidFill>
                  <a:schemeClr val="tx1"/>
                </a:solidFill>
              </a:rPr>
              <a:t>ΤΜΗΜΑ ΠΟΛΗΣ Ή ΚΩΜΟΠΟΛΗΣ Ή ΧΩΡΙΟΥ ΜΕ ΞΕΧΩΡΙΣΤΗ ΟΝΟΜΑΣΙΑ</a:t>
            </a:r>
            <a:endParaRPr lang="el-GR" b="1" u="sng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043492" y="5368066"/>
            <a:ext cx="9488244" cy="6239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u="sng" dirty="0" smtClean="0">
                <a:solidFill>
                  <a:schemeClr val="tx1"/>
                </a:solidFill>
              </a:rPr>
              <a:t>ΝΟΜΑΡΧΙΑ: </a:t>
            </a:r>
            <a:r>
              <a:rPr lang="el-GR" b="1" dirty="0" smtClean="0">
                <a:solidFill>
                  <a:schemeClr val="tx1"/>
                </a:solidFill>
              </a:rPr>
              <a:t>ΤΗ ΔΙΟΙΚΗΤΙΚΗ ΠΕΡΙΦΕΡΕΙΑ ΠΟΥ ΤΑΥΤΙΖΕΤΑΙ ΕΔΑΦΙΚΑ ΜΕ ΤΟ ΝΟΜΟ ΚΑΙ ΔΙΟΙΚΕΙΤΑΙ ΑΠΌ ΤΟ ΝΟΜΑΡΧΗ</a:t>
            </a:r>
            <a:endParaRPr lang="el-GR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7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/>
              <a:t>11.2.1 Α′ Βαθμός: Δήμοι και Κοινότητες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Arial Black" panose="020B0A04020102020204" pitchFamily="34" charset="0"/>
              </a:rPr>
              <a:t>Με το Ν. 2539/1977 «Περί συγκροτήσεως της Πρωτοβάθμιας Τοπικής Αυτοδιοίκησης» (Σχέδιο Καποδίστρια), η χώρα μας έχει 900 Δήμους και 133 Κοινότητες. Επικεφαλής των Δήμων και των Κοινοτήτων, είναι οι Δήμαρχοι , οι Κοινοτάρχες και τα Δημοτικά και Κοινοτικά Συμβούλια, που εκλέγονται κάθε 4 χρόνια με άμεση και καθολική ψηφοφορία</a:t>
            </a:r>
            <a:r>
              <a:rPr lang="el-GR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43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ΔΗΜΟΣ ΗΡΑΚΛΕΙΟΥ ΑΤΤΙΚΗΣ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674" y="2723440"/>
            <a:ext cx="4829175" cy="321945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45459" y="2391569"/>
            <a:ext cx="3238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Το Σύνταγμα στο άρθρο 102 κατοχυρώνει την ύπαρξη Οργανισμών Τοπικής Αυτοδιοίκησης (ΟΤΑ).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3687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95578" cy="706964"/>
          </a:xfrm>
        </p:spPr>
        <p:txBody>
          <a:bodyPr/>
          <a:lstStyle/>
          <a:p>
            <a:r>
              <a:rPr lang="el-GR" sz="2400" b="1" dirty="0"/>
              <a:t>Οι Δήμοι και Κοινότητες μπορούν να προσφέρουν </a:t>
            </a:r>
            <a:r>
              <a:rPr lang="el-GR" sz="2400" b="1" dirty="0" smtClean="0"/>
              <a:t>υπηρεσίες </a:t>
            </a:r>
            <a:r>
              <a:rPr lang="el-GR" sz="2400" b="1" dirty="0"/>
              <a:t>όπως: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766" y="2259107"/>
            <a:ext cx="9133241" cy="4598893"/>
          </a:xfrm>
        </p:spPr>
        <p:txBody>
          <a:bodyPr>
            <a:normAutofit/>
          </a:bodyPr>
          <a:lstStyle/>
          <a:p>
            <a:r>
              <a:rPr lang="el-GR" sz="2000" b="1" dirty="0"/>
              <a:t>Περιβαλλοντικές:</a:t>
            </a:r>
            <a:r>
              <a:rPr lang="el-GR" sz="2000" dirty="0"/>
              <a:t> κατασκευή υπονόμων και αποχέτευσης, καθαρισμός δρόμων και συλλογή απορριμμάτων, κατασκευή δρόμων, πλατειών, κοιμητηρίων.</a:t>
            </a:r>
          </a:p>
          <a:p>
            <a:r>
              <a:rPr lang="el-GR" sz="2000" b="1" dirty="0"/>
              <a:t>Προσωπικές:</a:t>
            </a:r>
            <a:r>
              <a:rPr lang="el-GR" sz="2000" dirty="0"/>
              <a:t> κατασκευή και συντήρηση σχολικών κτηρίων, ίδρυση Κέντρων Ανοιχτής Περίθαλψης, ψυχαγωγίας υπερηλίκων, κέντρων νεότητας, παιδικών και βρεφονηπιακών σταθμών.</a:t>
            </a:r>
          </a:p>
          <a:p>
            <a:r>
              <a:rPr lang="el-GR" sz="2000" b="1" dirty="0"/>
              <a:t>Πολιτιστικές:</a:t>
            </a:r>
            <a:r>
              <a:rPr lang="el-GR" sz="2000" dirty="0"/>
              <a:t> δημιουργία κήπων, χώρων αναψυχής, αθλητικών κέντρων, βιβλιοθηκών, πινακοθηκών, θεάτρων.</a:t>
            </a:r>
          </a:p>
          <a:p>
            <a:r>
              <a:rPr lang="el-GR" sz="2000" b="1" dirty="0"/>
              <a:t>Προστασίας:</a:t>
            </a:r>
            <a:r>
              <a:rPr lang="el-GR" sz="2000" dirty="0"/>
              <a:t> κατασκευή έργων προστασίας από πλημμύρες, δασικές πυρκαγιές και</a:t>
            </a:r>
          </a:p>
          <a:p>
            <a:r>
              <a:rPr lang="el-GR" sz="2000" b="1" dirty="0"/>
              <a:t>Παραγωγικές και επιχειρηματικές δραστηριότητες:</a:t>
            </a:r>
            <a:r>
              <a:rPr lang="el-GR" sz="2000" dirty="0"/>
              <a:t> εκμετάλλευση τοπικών φυσικών πόρων και ήπιων μορφών ενέργειας, κατασκευή κατοικιών για τους δημότες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73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269</Words>
  <Application>Microsoft Office PowerPoint</Application>
  <PresentationFormat>Ευρεία οθόνη</PresentationFormat>
  <Paragraphs>18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Century Gothic</vt:lpstr>
      <vt:lpstr>Times New Roman</vt:lpstr>
      <vt:lpstr>Wingdings 3</vt:lpstr>
      <vt:lpstr>Ιόν</vt:lpstr>
      <vt:lpstr>Αίθουσα συσκέψεων "Ιόν"</vt:lpstr>
      <vt:lpstr>Wisp</vt:lpstr>
      <vt:lpstr>11.2 ΤΟΠΙΚΗ ΑΥΤΟΔΙΟΙΚΗΣΗ</vt:lpstr>
      <vt:lpstr>Παρουσίαση του PowerPoint</vt:lpstr>
      <vt:lpstr>11.2.1 Α′ Βαθμός: Δήμοι και Κοινότητες</vt:lpstr>
      <vt:lpstr>ΔΗΜΟΣ ΗΡΑΚΛΕΙΟΥ ΑΤΤΙΚΗΣ</vt:lpstr>
      <vt:lpstr>Οι Δήμοι και Κοινότητες μπορούν να προσφέρουν υπηρεσίες όπως: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 ΤΟΠΙΚΗ ΑΥΤΟΔΙΟΙΚΗΣΗ</dc:title>
  <dc:creator>Στέλλα Κολοβού</dc:creator>
  <cp:lastModifiedBy>Στέλλα Κολοβού</cp:lastModifiedBy>
  <cp:revision>6</cp:revision>
  <dcterms:created xsi:type="dcterms:W3CDTF">2021-04-13T15:04:56Z</dcterms:created>
  <dcterms:modified xsi:type="dcterms:W3CDTF">2021-04-13T15:46:06Z</dcterms:modified>
</cp:coreProperties>
</file>