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2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12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72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90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62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1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3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91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2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154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95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28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75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16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0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7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520760-1AE2-4481-80F2-06965BAF22F3}" type="datetimeFigureOut">
              <a:rPr lang="el-GR" smtClean="0"/>
              <a:t>20/4/2021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F15C-F15B-4A94-A330-9CAAD13B699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21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6061" y="1"/>
            <a:ext cx="11267739" cy="1161825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u="sng" dirty="0" smtClean="0">
                <a:latin typeface="Arial Black" panose="020B0A04020102020204" pitchFamily="34" charset="0"/>
              </a:rPr>
              <a:t>11.2.2 Β΄ Βαθμός: Περιφέρειες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33488" y="1161826"/>
            <a:ext cx="4066390" cy="5015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 Η Ευρωπαϊκή Επιτροπή Περιφερειών πηγή ΕΕ. Θεσμικό όργανο της Ε.Ε. είναι η Ευρωπαϊκή Επιτροπή Περιφερειών. Σε αυτή συμμετέχουν οι εκπρόσωποι των τοπικών και Περιφερειακών Αρχών των κρατών-μελών (Δήμαρχοι-Περιφερειάρχες). Η Επιτροπή γνωμοδοτεί για νόμους της Ε.Ε., που έχουν συνέπειες σε τοπικό </a:t>
            </a:r>
            <a:r>
              <a:rPr lang="el-GR" dirty="0" err="1" smtClean="0"/>
              <a:t>επίπεδο</a:t>
            </a:r>
            <a:r>
              <a:rPr lang="el-GR" dirty="0" smtClean="0"/>
              <a:t> (περιβάλλον, εκπαίδευση, υγεία, μεταφορές, </a:t>
            </a:r>
            <a:r>
              <a:rPr lang="el-GR" dirty="0" err="1" smtClean="0"/>
              <a:t>απασχόληση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79" y="1080214"/>
            <a:ext cx="7295029" cy="57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44245" y="1"/>
            <a:ext cx="11682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 χώρα χωρίζεται σε 13 Περιφέρειες. </a:t>
            </a:r>
          </a:p>
          <a:p>
            <a:r>
              <a:rPr lang="el-GR" b="1" dirty="0" smtClean="0"/>
              <a:t>Όργανα της Περιφέρειας είναι ο Περιφερειάρχης, οι </a:t>
            </a:r>
            <a:r>
              <a:rPr lang="el-GR" b="1" dirty="0" err="1" smtClean="0"/>
              <a:t>Αντιπεριφερειάρχες</a:t>
            </a:r>
            <a:r>
              <a:rPr lang="el-GR" b="1" dirty="0" smtClean="0"/>
              <a:t>, το Περιφερειακό Συμβούλιο, η Οικονομική και η Εκτελεστική Επιτροπή.</a:t>
            </a:r>
          </a:p>
          <a:p>
            <a:r>
              <a:rPr lang="el-GR" b="1" dirty="0" smtClean="0"/>
              <a:t> Ο Περιφερειάρχης κατευθύνει το σχέδιο ανάπτυξης της Περιφέρειάς του, και το Περιφερειακό Συμβούλιο παρακολουθεί και εγκρίνει τα επιχειρησιακά προγράμματα. </a:t>
            </a:r>
          </a:p>
          <a:p>
            <a:r>
              <a:rPr lang="el-GR" b="1" dirty="0" smtClean="0"/>
              <a:t>Εκλέγονται κάθε 4 χρόνια στις Περιφερειακές εκλογές που πραγματοποιούνται ταυτόχρονα με τις Δημοτικές.</a:t>
            </a:r>
          </a:p>
          <a:p>
            <a:r>
              <a:rPr lang="el-GR" b="1" dirty="0" smtClean="0"/>
              <a:t> Μεταξύ των δυο βαθμών Τοπικής Αυτοδιοίκησης, δηλαδή των Δήμων και των Περιφερειών, υπάρχουν σχέσεις συνεργασίας και προγράμματα κοινών δράσεων και συμφωνιών.</a:t>
            </a:r>
            <a:endParaRPr lang="el-GR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43" y="2308325"/>
            <a:ext cx="528200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720763" y="1506071"/>
            <a:ext cx="4109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Arial Black" panose="020B0A04020102020204" pitchFamily="34" charset="0"/>
              </a:rPr>
              <a:t>ΠΛΗΡΟΦΟΡΙΕΣ ΓΙΑ </a:t>
            </a:r>
          </a:p>
          <a:p>
            <a:r>
              <a:rPr lang="en-US" sz="2400" b="1" dirty="0" smtClean="0">
                <a:latin typeface="Arial Black" panose="020B0A04020102020204" pitchFamily="34" charset="0"/>
              </a:rPr>
              <a:t>www.kede.gr</a:t>
            </a:r>
            <a:endParaRPr lang="el-GR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5" y="196305"/>
            <a:ext cx="4883972" cy="65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76543" cy="1400530"/>
          </a:xfrm>
        </p:spPr>
        <p:txBody>
          <a:bodyPr/>
          <a:lstStyle/>
          <a:p>
            <a:r>
              <a:rPr lang="el-GR" dirty="0" smtClean="0"/>
              <a:t>Κριτήριο </a:t>
            </a:r>
            <a:r>
              <a:rPr lang="el-GR" dirty="0" err="1"/>
              <a:t>αυτοαξιολόγησης</a:t>
            </a:r>
            <a:r>
              <a:rPr lang="el-GR" dirty="0"/>
              <a:t> του </a:t>
            </a:r>
            <a:r>
              <a:rPr lang="el-GR" dirty="0" smtClean="0"/>
              <a:t>μαθητή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344706" y="1441525"/>
            <a:ext cx="743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1. Πώς </a:t>
            </a:r>
            <a:r>
              <a:rPr lang="el-GR" b="1" dirty="0">
                <a:latin typeface="Arial Black" panose="020B0A04020102020204" pitchFamily="34" charset="0"/>
              </a:rPr>
              <a:t>εκλέγονται τα όργανα της Τοπικής Αυτοδιοίκησης;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344706" y="2000922"/>
            <a:ext cx="6971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2. </a:t>
            </a:r>
            <a:r>
              <a:rPr lang="el-GR" b="1" dirty="0">
                <a:latin typeface="Arial Black" panose="020B0A04020102020204" pitchFamily="34" charset="0"/>
              </a:rPr>
              <a:t>Τι είναι ο Α΄ Βαθμός Τοπικής Αυτοδιοίκησης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44706" y="2767088"/>
            <a:ext cx="712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3. Ποιος </a:t>
            </a:r>
            <a:r>
              <a:rPr lang="el-GR" b="1" dirty="0">
                <a:latin typeface="Arial Black" panose="020B0A04020102020204" pitchFamily="34" charset="0"/>
              </a:rPr>
              <a:t>είναι ο Β΄ Βαθμός Τοπικής Αυτοδιοίκησης;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344706" y="3244334"/>
            <a:ext cx="7670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4.  </a:t>
            </a:r>
            <a:r>
              <a:rPr lang="el-GR" b="1" dirty="0">
                <a:latin typeface="Arial Black" panose="020B0A04020102020204" pitchFamily="34" charset="0"/>
              </a:rPr>
              <a:t>Θεωρείται η αυτοδιοίκηση δημοκρατικός θεσμός και γιατί;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344706" y="4050260"/>
            <a:ext cx="7939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 Black" panose="020B0A04020102020204" pitchFamily="34" charset="0"/>
              </a:rPr>
              <a:t>5. Γιατί </a:t>
            </a:r>
            <a:r>
              <a:rPr lang="el-GR" b="1" dirty="0">
                <a:latin typeface="Arial Black" panose="020B0A04020102020204" pitchFamily="34" charset="0"/>
              </a:rPr>
              <a:t>το κράτος καθιερώνει το θεσμό της αυτοδιοίκησης;</a:t>
            </a:r>
          </a:p>
        </p:txBody>
      </p:sp>
    </p:spTree>
    <p:extLst>
      <p:ext uri="{BB962C8B-B14F-4D97-AF65-F5344CB8AC3E}">
        <p14:creationId xmlns:p14="http://schemas.microsoft.com/office/powerpoint/2010/main" val="343756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2259106" y="1290918"/>
            <a:ext cx="6884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Arial Black" panose="020B0A04020102020204" pitchFamily="34" charset="0"/>
              </a:rPr>
              <a:t>Να βάλεις σε κύκλο το γράμμα που αντιστοιχεί στη σωστή απάντηση. Οι Δήμοι αποτελούν μορφή οργάνωσης που ανήκει: </a:t>
            </a:r>
            <a:endParaRPr lang="en-US" b="1" dirty="0" smtClean="0">
              <a:latin typeface="Arial Black" panose="020B0A04020102020204" pitchFamily="34" charset="0"/>
            </a:endParaRPr>
          </a:p>
          <a:p>
            <a:endParaRPr lang="en-US" b="1" dirty="0">
              <a:latin typeface="Arial Black" panose="020B0A04020102020204" pitchFamily="34" charset="0"/>
            </a:endParaRPr>
          </a:p>
          <a:p>
            <a:endParaRPr lang="el-GR" b="1" dirty="0" smtClean="0">
              <a:latin typeface="Arial Black" panose="020B0A04020102020204" pitchFamily="34" charset="0"/>
            </a:endParaRPr>
          </a:p>
          <a:p>
            <a:r>
              <a:rPr lang="el-G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α</a:t>
            </a:r>
            <a:r>
              <a:rPr lang="el-GR" b="1" dirty="0">
                <a:solidFill>
                  <a:srgbClr val="FFC000"/>
                </a:solidFill>
                <a:latin typeface="Arial Black" panose="020B0A04020102020204" pitchFamily="34" charset="0"/>
              </a:rPr>
              <a:t>) στον α΄ βαθμό τοπικής </a:t>
            </a:r>
            <a:r>
              <a:rPr lang="el-G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αυτοδιοίκησης</a:t>
            </a:r>
            <a:endParaRPr lang="en-US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l-GR" dirty="0" smtClean="0"/>
          </a:p>
          <a:p>
            <a:r>
              <a:rPr lang="el-G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β</a:t>
            </a:r>
            <a:r>
              <a:rPr lang="el-GR" b="1" dirty="0">
                <a:solidFill>
                  <a:srgbClr val="FFC000"/>
                </a:solidFill>
                <a:latin typeface="Arial Black" panose="020B0A04020102020204" pitchFamily="34" charset="0"/>
              </a:rPr>
              <a:t>) στο β΄ βαθμό τοπικής αυτοδιοίκησης </a:t>
            </a:r>
            <a:endParaRPr lang="en-US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el-GR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el-GR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γ</a:t>
            </a:r>
            <a:r>
              <a:rPr lang="el-GR" b="1" dirty="0">
                <a:solidFill>
                  <a:srgbClr val="FFC000"/>
                </a:solidFill>
                <a:latin typeface="Arial Black" panose="020B0A04020102020204" pitchFamily="34" charset="0"/>
              </a:rPr>
              <a:t>) στις περιφέρειες </a:t>
            </a:r>
          </a:p>
        </p:txBody>
      </p:sp>
    </p:spTree>
    <p:extLst>
      <p:ext uri="{BB962C8B-B14F-4D97-AF65-F5344CB8AC3E}">
        <p14:creationId xmlns:p14="http://schemas.microsoft.com/office/powerpoint/2010/main" val="2695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-1" y="710005"/>
            <a:ext cx="12048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Arial Black" panose="020B0A04020102020204" pitchFamily="34" charset="0"/>
              </a:rPr>
              <a:t>Να χαρακτηρίσεις τις παρακάτω προτάσεις ως σωστές ή λανθασμένες, βάζοντας σε κύκλο το αντίστοιχο γράμμα (Σ για τις σωστές Λ για τις λανθασμένες). </a:t>
            </a:r>
            <a:endParaRPr lang="en-US" b="1" dirty="0" smtClean="0">
              <a:latin typeface="Arial Black" panose="020B0A04020102020204" pitchFamily="34" charset="0"/>
            </a:endParaRP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Η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κρατική διοίκησης στη χώρα μας είναι οργανωμένη με βάση το συγκεντρωτικό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σύστημα Σ Λ                                          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       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l-GR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Τα </a:t>
            </a:r>
            <a:r>
              <a:rPr lang="el-GR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Yπουργεία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είναι περιφερειακά κρατικά όργανα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Σ           Λ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el-GR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Η χώρα μας διαιρείται σε 9 περιφέρειες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Σ           Λ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el-GR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Το Σύνταγμά μας προβλέπει μόνο την τοπική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Αυτοδιοίκηση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Σ           Λ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el-GR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Οι μεγάλοι δήμοι χωρίζονται σε διαμερίσματα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   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         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Σ           Λ 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endParaRPr lang="el-GR" b="1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Οι τοπικές κοινότητες έχουν σκοπό τη συμμετοχή του λαού στις τοπικές </a:t>
            </a: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υποθέσεις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el-G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Σ   Λ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07783"/>
              </p:ext>
            </p:extLst>
          </p:nvPr>
        </p:nvGraphicFramePr>
        <p:xfrm>
          <a:off x="1871830" y="1559857"/>
          <a:ext cx="8122024" cy="43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012"/>
                <a:gridCol w="4061012"/>
              </a:tblGrid>
              <a:tr h="395515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ΟΔΟΝΤΙΑΤΡΟΣ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ΚΟΙΝΩΝΙΚΟ ΠΑΝΤΟΠΩΛΕΙΟ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ΓΗΠΕΔΟ ΠΟΔΟΣΦΑΙΡΟΥ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ΣΤΗΡΙΞΗ ΜΑΘΗΤΩΝ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ΚΑΔΟΙ ΑΝΑΚΥΚΛΩΣΗΣ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ΠΡΟΓΡΑΜΜΑ ΕΠΑΝΕΝΤΑΞΗΣ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ΤΡΟΦΙΜΑ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ΒΙΒΛΙΟΘΗΚΗ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ΦΡΟΝΤΙΣΤΗΡΙΟ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ΚΑΘΑΡΙΟΤΗΤΑ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ΑΣΤΕΓΟΙ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ΔΗΜΟΤΙΚΑ ΙΑΤΡΕΙΑ</a:t>
                      </a:r>
                      <a:endParaRPr lang="el-GR" dirty="0"/>
                    </a:p>
                  </a:txBody>
                  <a:tcPr/>
                </a:tc>
              </a:tr>
              <a:tr h="395515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ΕΠΙΣΚΕΨΗ ΚΑΤ΄ΟΙΚΟΝ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ΑΘΛΗΤΙΣΜΟΣ</a:t>
                      </a:r>
                      <a:endParaRPr lang="el-GR" dirty="0"/>
                    </a:p>
                  </a:txBody>
                  <a:tcPr/>
                </a:tc>
              </a:tr>
              <a:tr h="446792">
                <a:tc>
                  <a:txBody>
                    <a:bodyPr/>
                    <a:lstStyle/>
                    <a:p>
                      <a:r>
                        <a:rPr lang="el-GR" dirty="0" smtClean="0"/>
                        <a:t>ΛΕΣΧΗ ΑΝΑΓΝΩΣΗΣ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ΔΗΜΟΤΟΛΟΓΙΟ</a:t>
                      </a:r>
                      <a:endParaRPr lang="el-GR" dirty="0"/>
                    </a:p>
                  </a:txBody>
                  <a:tcPr/>
                </a:tc>
              </a:tr>
              <a:tr h="692150">
                <a:tc>
                  <a:txBody>
                    <a:bodyPr/>
                    <a:lstStyle/>
                    <a:p>
                      <a:r>
                        <a:rPr lang="el-GR" dirty="0" smtClean="0"/>
                        <a:t>ΠΙΣΤΟΠΟΙΗΤΙΚΟ ΓΕΝΝΗΣΗΣ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ΗΛΙΚΙΩΜΕΝΟΙ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161365" y="473337"/>
            <a:ext cx="12030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C000"/>
                </a:solidFill>
                <a:latin typeface="Arial Black" panose="020B0A04020102020204" pitchFamily="34" charset="0"/>
              </a:rPr>
              <a:t>ΤΑ ΔΕΔΟΜΕΝΑ ΤΗΣ ΣΤΗΛΗΣ </a:t>
            </a:r>
            <a:r>
              <a:rPr lang="el-GR" sz="2000" b="1">
                <a:solidFill>
                  <a:srgbClr val="FFC000"/>
                </a:solidFill>
                <a:latin typeface="Arial Black" panose="020B0A04020102020204" pitchFamily="34" charset="0"/>
              </a:rPr>
              <a:t>Α</a:t>
            </a:r>
            <a:r>
              <a:rPr lang="el-GR" sz="2000" b="1" smtClean="0">
                <a:solidFill>
                  <a:srgbClr val="FFC000"/>
                </a:solidFill>
                <a:latin typeface="Arial Black" panose="020B0A04020102020204" pitchFamily="34" charset="0"/>
              </a:rPr>
              <a:t>΄ ΣΕ </a:t>
            </a:r>
            <a:r>
              <a:rPr lang="el-GR" sz="2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ΠΟΙΕΣ ΥΠΗΡΕΣΙΕΣ ΤΗΣ ΣΤΗΛΗΣ Β</a:t>
            </a:r>
            <a:r>
              <a:rPr lang="el-GR" sz="2000" b="1" smtClean="0">
                <a:solidFill>
                  <a:srgbClr val="FFC000"/>
                </a:solidFill>
                <a:latin typeface="Arial Black" panose="020B0A04020102020204" pitchFamily="34" charset="0"/>
              </a:rPr>
              <a:t>΄ ΤΑΙΡΙΑΖΟΥΝ </a:t>
            </a:r>
            <a:endParaRPr lang="el-GR" sz="2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395</Words>
  <Application>Microsoft Office PowerPoint</Application>
  <PresentationFormat>Ευρεία οθόνη</PresentationFormat>
  <Paragraphs>57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Century Gothic</vt:lpstr>
      <vt:lpstr>Wingdings</vt:lpstr>
      <vt:lpstr>Wingdings 3</vt:lpstr>
      <vt:lpstr>Ιόν</vt:lpstr>
      <vt:lpstr>11.2.2 Β΄ Βαθμός: Περιφέρειες </vt:lpstr>
      <vt:lpstr>Παρουσίαση του PowerPoint</vt:lpstr>
      <vt:lpstr>Παρουσίαση του PowerPoint</vt:lpstr>
      <vt:lpstr>Κριτήριο αυτοαξιολόγησης του μαθητή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11.2.2 Β΄ Βαθμός: Περιφέρειες</dc:title>
  <dc:creator>Στέλλα Κολοβού</dc:creator>
  <cp:lastModifiedBy>Στέλλα Κολοβού</cp:lastModifiedBy>
  <cp:revision>14</cp:revision>
  <dcterms:created xsi:type="dcterms:W3CDTF">2021-04-18T15:06:22Z</dcterms:created>
  <dcterms:modified xsi:type="dcterms:W3CDTF">2021-04-20T15:26:31Z</dcterms:modified>
</cp:coreProperties>
</file>