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E3989C2A-B946-4C79-9EB4-EA960AFCF6BD}" type="datetimeFigureOut">
              <a:rPr lang="el-GR" smtClean="0"/>
              <a:t>14/1/2021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9255346" y="2750337"/>
            <a:ext cx="1171888" cy="1356442"/>
          </a:xfrm>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558732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11309"/>
            <a:ext cx="1154151" cy="1090789"/>
          </a:xfrm>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21698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11615"/>
            <a:ext cx="1154151" cy="1090789"/>
          </a:xfrm>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35564766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l-GR" smtClean="0"/>
              <a:t>Στυλ κύριου τίτλου</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09925"/>
            <a:ext cx="1154151" cy="1090789"/>
          </a:xfrm>
        </p:spPr>
        <p:txBody>
          <a:bodyPr/>
          <a:lstStyle/>
          <a:p>
            <a:fld id="{5BFFD978-418A-43FA-A619-7BE746FB0D54}" type="slidenum">
              <a:rPr lang="el-GR" smtClean="0"/>
              <a:t>‹#›</a:t>
            </a:fld>
            <a:endParaRPr lang="el-G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285173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10729455" y="4709925"/>
            <a:ext cx="1154151" cy="1090789"/>
          </a:xfrm>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381763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l-GR" smtClean="0"/>
              <a:t>Στυλ κύριου τίτλου</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E3989C2A-B946-4C79-9EB4-EA960AFCF6BD}" type="datetimeFigureOut">
              <a:rPr lang="el-GR" smtClean="0"/>
              <a:t>14/1/2021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3837225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l-GR" smtClean="0"/>
              <a:t>Στυλ κύριου τίτλου</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3" name="Date Placeholder 2"/>
          <p:cNvSpPr>
            <a:spLocks noGrp="1"/>
          </p:cNvSpPr>
          <p:nvPr>
            <p:ph type="dt" sz="half" idx="10"/>
          </p:nvPr>
        </p:nvSpPr>
        <p:spPr/>
        <p:txBody>
          <a:bodyPr/>
          <a:lstStyle/>
          <a:p>
            <a:fld id="{E3989C2A-B946-4C79-9EB4-EA960AFCF6BD}" type="datetimeFigureOut">
              <a:rPr lang="el-GR" smtClean="0"/>
              <a:t>14/1/2021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2539907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3989C2A-B946-4C79-9EB4-EA960AFCF6BD}" type="datetimeFigureOut">
              <a:rPr lang="el-GR" smtClean="0"/>
              <a:t>14/1/2021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3593441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3989C2A-B946-4C79-9EB4-EA960AFCF6BD}" type="datetimeFigureOut">
              <a:rPr lang="el-GR" smtClean="0"/>
              <a:t>14/1/2021</a:t>
            </a:fld>
            <a:endParaRPr lang="el-GR"/>
          </a:p>
        </p:txBody>
      </p:sp>
      <p:sp>
        <p:nvSpPr>
          <p:cNvPr id="5" name="Footer Placeholder 4"/>
          <p:cNvSpPr>
            <a:spLocks noGrp="1"/>
          </p:cNvSpPr>
          <p:nvPr>
            <p:ph type="ftr" sz="quarter" idx="11"/>
          </p:nvPr>
        </p:nvSpPr>
        <p:spPr>
          <a:xfrm>
            <a:off x="680321" y="5936188"/>
            <a:ext cx="6126805" cy="365125"/>
          </a:xfrm>
        </p:spPr>
        <p:txBody>
          <a:bodyPr/>
          <a:lstStyle/>
          <a:p>
            <a:endParaRPr lang="el-G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BFFD978-418A-43FA-A619-7BE746FB0D54}" type="slidenum">
              <a:rPr lang="el-GR" smtClean="0"/>
              <a:t>‹#›</a:t>
            </a:fld>
            <a:endParaRPr lang="el-GR"/>
          </a:p>
        </p:txBody>
      </p:sp>
    </p:spTree>
    <p:extLst>
      <p:ext uri="{BB962C8B-B14F-4D97-AF65-F5344CB8AC3E}">
        <p14:creationId xmlns:p14="http://schemas.microsoft.com/office/powerpoint/2010/main" val="278967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3989C2A-B946-4C79-9EB4-EA960AFCF6BD}" type="datetimeFigureOut">
              <a:rPr lang="el-GR" smtClean="0"/>
              <a:t>14/1/2021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0875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E3989C2A-B946-4C79-9EB4-EA960AFCF6BD}" type="datetimeFigureOut">
              <a:rPr lang="el-GR" smtClean="0"/>
              <a:t>14/1/2021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10729455" y="2869895"/>
            <a:ext cx="1154151" cy="1090789"/>
          </a:xfrm>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1096938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883476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80322" y="3030008"/>
            <a:ext cx="4698355" cy="290617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594123" y="3030008"/>
            <a:ext cx="4700059" cy="2906179"/>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3989C2A-B946-4C79-9EB4-EA960AFCF6BD}" type="datetimeFigureOut">
              <a:rPr lang="el-GR" smtClean="0"/>
              <a:t>14/1/2021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8862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E3989C2A-B946-4C79-9EB4-EA960AFCF6BD}" type="datetimeFigureOut">
              <a:rPr lang="el-GR" smtClean="0"/>
              <a:t>14/1/2021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4003607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3989C2A-B946-4C79-9EB4-EA960AFCF6BD}" type="datetimeFigureOut">
              <a:rPr lang="el-GR" smtClean="0"/>
              <a:t>14/1/2021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1815650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066753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E3989C2A-B946-4C79-9EB4-EA960AFCF6BD}" type="datetimeFigureOut">
              <a:rPr lang="el-GR" smtClean="0"/>
              <a:t>14/1/2021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BFFD978-418A-43FA-A619-7BE746FB0D54}" type="slidenum">
              <a:rPr lang="el-GR" smtClean="0"/>
              <a:t>‹#›</a:t>
            </a:fld>
            <a:endParaRPr lang="el-GR"/>
          </a:p>
        </p:txBody>
      </p:sp>
    </p:spTree>
    <p:extLst>
      <p:ext uri="{BB962C8B-B14F-4D97-AF65-F5344CB8AC3E}">
        <p14:creationId xmlns:p14="http://schemas.microsoft.com/office/powerpoint/2010/main" val="258514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3989C2A-B946-4C79-9EB4-EA960AFCF6BD}" type="datetimeFigureOut">
              <a:rPr lang="el-GR" smtClean="0"/>
              <a:t>14/1/2021</a:t>
            </a:fld>
            <a:endParaRPr lang="el-G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BFFD978-418A-43FA-A619-7BE746FB0D54}" type="slidenum">
              <a:rPr lang="el-GR" smtClean="0"/>
              <a:t>‹#›</a:t>
            </a:fld>
            <a:endParaRPr lang="el-GR"/>
          </a:p>
        </p:txBody>
      </p:sp>
    </p:spTree>
    <p:extLst>
      <p:ext uri="{BB962C8B-B14F-4D97-AF65-F5344CB8AC3E}">
        <p14:creationId xmlns:p14="http://schemas.microsoft.com/office/powerpoint/2010/main" val="11279007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pPr algn="ctr"/>
            <a:r>
              <a:rPr lang="el-GR" b="1" dirty="0" smtClean="0"/>
              <a:t>ΒΑΣΙΚΕΣ ΑΡΧΕΣ ΤΟΥ ΣΥΝΤΑΓΜΑΤΟΣ</a:t>
            </a:r>
            <a:endParaRPr lang="el-GR" b="1" dirty="0"/>
          </a:p>
        </p:txBody>
      </p:sp>
      <p:pic>
        <p:nvPicPr>
          <p:cNvPr id="2" name="Εικόνα 1"/>
          <p:cNvPicPr>
            <a:picLocks noChangeAspect="1"/>
          </p:cNvPicPr>
          <p:nvPr/>
        </p:nvPicPr>
        <p:blipFill>
          <a:blip r:embed="rId2"/>
          <a:stretch>
            <a:fillRect/>
          </a:stretch>
        </p:blipFill>
        <p:spPr>
          <a:xfrm>
            <a:off x="1898249" y="3639695"/>
            <a:ext cx="7458097" cy="3218305"/>
          </a:xfrm>
          <a:prstGeom prst="rect">
            <a:avLst/>
          </a:prstGeom>
        </p:spPr>
      </p:pic>
      <p:sp>
        <p:nvSpPr>
          <p:cNvPr id="5" name="Θέση περιεχομένου 4"/>
          <p:cNvSpPr>
            <a:spLocks noGrp="1"/>
          </p:cNvSpPr>
          <p:nvPr>
            <p:ph idx="1"/>
          </p:nvPr>
        </p:nvSpPr>
        <p:spPr>
          <a:xfrm>
            <a:off x="1354239" y="2488557"/>
            <a:ext cx="8785184" cy="4132162"/>
          </a:xfrm>
        </p:spPr>
        <p:txBody>
          <a:bodyPr>
            <a:normAutofit/>
          </a:bodyPr>
          <a:lstStyle/>
          <a:p>
            <a:pPr marL="0" indent="0">
              <a:buNone/>
            </a:pPr>
            <a:endParaRPr lang="el-GR" dirty="0" smtClean="0"/>
          </a:p>
          <a:p>
            <a:pPr marL="0" indent="0">
              <a:buNone/>
            </a:pPr>
            <a:r>
              <a:rPr lang="el-GR" dirty="0" smtClean="0">
                <a:solidFill>
                  <a:srgbClr val="00B0F0"/>
                </a:solidFill>
              </a:rPr>
              <a:t>Τα </a:t>
            </a:r>
            <a:r>
              <a:rPr lang="el-GR" dirty="0">
                <a:solidFill>
                  <a:srgbClr val="00B0F0"/>
                </a:solidFill>
              </a:rPr>
              <a:t>Συντάγματα των σύγχρονων Δημοκρατικών κρατών, στα οποία ανήκει και η χώρα μας, στηρίζονται σε βασικές αρχές που διαμορφώθηκαν κατά την λειτουργία των πρώτων μορφών δημοκρατίας (Αρχαία Ελλάδα) και διεκδικήθηκαν τον 18ο και 19ο αιώνα στην Ευρώπη, μέσα από τις αστικές επαναστάσεις (Αγγλική, Γαλλική επανάσταση).</a:t>
            </a:r>
          </a:p>
        </p:txBody>
      </p:sp>
    </p:spTree>
    <p:extLst>
      <p:ext uri="{BB962C8B-B14F-4D97-AF65-F5344CB8AC3E}">
        <p14:creationId xmlns:p14="http://schemas.microsoft.com/office/powerpoint/2010/main" val="33577174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182880" y="783708"/>
            <a:ext cx="11797863" cy="1080938"/>
          </a:xfrm>
        </p:spPr>
        <p:txBody>
          <a:bodyPr>
            <a:normAutofit/>
          </a:bodyPr>
          <a:lstStyle/>
          <a:p>
            <a:r>
              <a:rPr lang="el-GR" sz="2400" dirty="0" smtClean="0">
                <a:latin typeface="Arial Black" panose="020B0A04020102020204" pitchFamily="34" charset="0"/>
              </a:rPr>
              <a:t>ΝΑ ΤΟΠΟΘΕΤΗΣΕΤΕ ΤΙΣ ΠΑΡΑΚΑΤΩ ΛΕΞΕΙΣ ΣΤΙΣ ΑΝΤΙΣΤΟΙΧΕΣ ΠΡΟΤΑΣΕΙΣ (</a:t>
            </a:r>
            <a:r>
              <a:rPr lang="el-GR" sz="2400" b="1" i="1" u="sng" dirty="0" smtClean="0">
                <a:latin typeface="Arial Black" panose="020B0A04020102020204" pitchFamily="34" charset="0"/>
              </a:rPr>
              <a:t>ΑΜΕΣΗ ΔΗΜΟΚΡΑΤΙΑ, ΕΚΛΕΓΕΣΘΑΙ, ΔΙΚΑΙΩΜΑΤΑ ΠΟΛΙΤΩΝ, ΥΠΟΧΡΕΩΣΕΙΣ ΚΡΑΤΙΚΩΝ ΟΡΓΑΝΩΝ, ΕΚΛΕΓΕΙΝ )</a:t>
            </a:r>
            <a:endParaRPr lang="el-GR" sz="2400" b="1" i="1" u="sng" dirty="0">
              <a:latin typeface="Arial Black" panose="020B0A04020102020204" pitchFamily="34" charset="0"/>
            </a:endParaRPr>
          </a:p>
        </p:txBody>
      </p:sp>
      <p:sp>
        <p:nvSpPr>
          <p:cNvPr id="5" name="Θέση περιεχομένου 4"/>
          <p:cNvSpPr>
            <a:spLocks noGrp="1"/>
          </p:cNvSpPr>
          <p:nvPr>
            <p:ph idx="1"/>
          </p:nvPr>
        </p:nvSpPr>
        <p:spPr/>
        <p:txBody>
          <a:bodyPr>
            <a:normAutofit fontScale="77500" lnSpcReduction="20000"/>
          </a:bodyPr>
          <a:lstStyle/>
          <a:p>
            <a:pPr marL="0" indent="0">
              <a:buNone/>
            </a:pPr>
            <a:r>
              <a:rPr lang="el-GR" dirty="0" smtClean="0"/>
              <a:t>1. Ο ΛΑΟΣ ΚΆΘΕ 4 Ή 5 ΧΡΟΝΙΑ ΕΚΛΕΓΕΙ ΤΟΥΣ ΑΝΤΙΠΡΟΣΩΠΟΥΣ ΤΟΥ</a:t>
            </a:r>
          </a:p>
          <a:p>
            <a:pPr>
              <a:buFont typeface="Wingdings" panose="05000000000000000000" pitchFamily="2" charset="2"/>
              <a:buChar char="v"/>
            </a:pPr>
            <a:endParaRPr lang="el-GR" dirty="0"/>
          </a:p>
          <a:p>
            <a:pPr marL="0" indent="0">
              <a:buNone/>
            </a:pPr>
            <a:r>
              <a:rPr lang="el-GR" dirty="0" smtClean="0"/>
              <a:t>2. ΟΣΟΙ </a:t>
            </a:r>
            <a:r>
              <a:rPr lang="el-GR" dirty="0"/>
              <a:t>ΕΧΟΥΝ ΤΙΣ ΝΟΜΙΜΕΣ ΠΡΟΫΠΟΘΕΣΕΙΣ ΜΠΟΡΟΥΝ ΝΑ ΕΊΝΑΙ ΥΠΟΨΗΦΙΟΙ ΓΙΑ ΤΑ ΑΝΩΤΕΡΑ Ή ΑΝΩΤΑΤΑ ΑΞΙΩΜΑΤΑ</a:t>
            </a:r>
          </a:p>
          <a:p>
            <a:pPr>
              <a:buFont typeface="Wingdings" panose="05000000000000000000" pitchFamily="2" charset="2"/>
              <a:buChar char="v"/>
            </a:pPr>
            <a:endParaRPr lang="el-GR" dirty="0"/>
          </a:p>
          <a:p>
            <a:pPr marL="0" indent="0">
              <a:buNone/>
            </a:pPr>
            <a:r>
              <a:rPr lang="el-GR" dirty="0" smtClean="0"/>
              <a:t>3. Ο </a:t>
            </a:r>
            <a:r>
              <a:rPr lang="el-GR" dirty="0"/>
              <a:t>ΠΡΟΕΔΡΟΣ ΤΗΣ ΔΗΜΟΚΡΑΤΙΑΣ ΜΠΟΡΕΙ ΝΑ ΖΗΤΗΣΕΙ ΔΗΜΟΨΗΦΙΣΜΑ ΓΙΑ ΚΑΠΟΙΟ ΣΟΒΑΡΟ ΕΘΝΙΚΟ ΘΕΜΑ</a:t>
            </a:r>
          </a:p>
          <a:p>
            <a:pPr>
              <a:buFont typeface="Wingdings" panose="05000000000000000000" pitchFamily="2" charset="2"/>
              <a:buChar char="v"/>
            </a:pPr>
            <a:endParaRPr lang="el-GR" dirty="0"/>
          </a:p>
          <a:p>
            <a:pPr marL="0" indent="0">
              <a:buNone/>
            </a:pPr>
            <a:r>
              <a:rPr lang="el-GR" dirty="0" smtClean="0"/>
              <a:t>4. ΟΙ </a:t>
            </a:r>
            <a:r>
              <a:rPr lang="el-GR" dirty="0"/>
              <a:t>ΠΟΛΙΤΕΣ ΕΧΟΥΝ ΔΙΚΑΙΩΜΑΤΑ ΣΥΛΛΟΓΙΚΗΣ ΔΡΑΣΗΣ</a:t>
            </a:r>
          </a:p>
          <a:p>
            <a:pPr>
              <a:buFont typeface="Wingdings" panose="05000000000000000000" pitchFamily="2" charset="2"/>
              <a:buChar char="v"/>
            </a:pPr>
            <a:endParaRPr lang="el-GR" dirty="0"/>
          </a:p>
          <a:p>
            <a:pPr marL="0" indent="0">
              <a:buNone/>
            </a:pPr>
            <a:r>
              <a:rPr lang="el-GR" dirty="0" smtClean="0"/>
              <a:t>5. ΤΑ </a:t>
            </a:r>
            <a:r>
              <a:rPr lang="el-GR" dirty="0"/>
              <a:t>ΚΡΑΤΙΚΑ ΟΡΓΑΝΑ ΟΦΕΙΛΟΥΝ ΝΑ ΛΕΙΤΟΥΡΓΟΥΝ ΌΠΩΣ ΟΡΙΖΟΥΝ ΤΟ ΣΥΝΤΑΓΜΑ ΚΑΙ ΟΙ ΝΟΜΟΙ ΚΑΙ ΠΑΝΤΑ ΠΡΟΣ ΟΦΕΛΟΣ ΤΩΝ ΠΟΛΙΤΩΝ ΚΑΙ ΤΟΥ ΚΡΑΤΟΥΣ</a:t>
            </a:r>
          </a:p>
          <a:p>
            <a:endParaRPr lang="el-GR" dirty="0"/>
          </a:p>
        </p:txBody>
      </p:sp>
    </p:spTree>
    <p:extLst>
      <p:ext uri="{BB962C8B-B14F-4D97-AF65-F5344CB8AC3E}">
        <p14:creationId xmlns:p14="http://schemas.microsoft.com/office/powerpoint/2010/main" val="31665757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ΕΠΙΤΑΦΙΟΣ ΤΟΥ ΠΕΡΙΚΛΗ (ΘΟΥΚΥΔΙΔΗΣ)</a:t>
            </a:r>
            <a:endParaRPr lang="el-GR" dirty="0"/>
          </a:p>
        </p:txBody>
      </p:sp>
      <p:pic>
        <p:nvPicPr>
          <p:cNvPr id="4" name="Εικόνα 3"/>
          <p:cNvPicPr>
            <a:picLocks noChangeAspect="1"/>
          </p:cNvPicPr>
          <p:nvPr/>
        </p:nvPicPr>
        <p:blipFill>
          <a:blip r:embed="rId2"/>
          <a:stretch>
            <a:fillRect/>
          </a:stretch>
        </p:blipFill>
        <p:spPr>
          <a:xfrm>
            <a:off x="7893934" y="2336873"/>
            <a:ext cx="4166886" cy="4351128"/>
          </a:xfrm>
          <a:prstGeom prst="rect">
            <a:avLst/>
          </a:prstGeom>
        </p:spPr>
      </p:pic>
      <p:sp>
        <p:nvSpPr>
          <p:cNvPr id="3" name="Θέση περιεχομένου 2"/>
          <p:cNvSpPr>
            <a:spLocks noGrp="1"/>
          </p:cNvSpPr>
          <p:nvPr>
            <p:ph idx="1"/>
          </p:nvPr>
        </p:nvSpPr>
        <p:spPr>
          <a:xfrm>
            <a:off x="275207" y="2255850"/>
            <a:ext cx="9613861" cy="3599316"/>
          </a:xfrm>
        </p:spPr>
        <p:txBody>
          <a:bodyPr/>
          <a:lstStyle/>
          <a:p>
            <a:pPr marL="0" indent="0">
              <a:buNone/>
            </a:pPr>
            <a:r>
              <a:rPr lang="el-GR" dirty="0" smtClean="0">
                <a:solidFill>
                  <a:schemeClr val="bg1"/>
                </a:solidFill>
              </a:rPr>
              <a:t>ΣΥΜΦΩΝΑ ΜΕ ΤΟΝ ΠΕΡΙΚΛΗ ΟΙ ΑΡΧΕΣ ΤΗΣ ΑΡΧΑΙΑΣ ΑΘΗΝΑΪΚΗΣ ΔΗΜΟΚΡΑΤΙΑΣ ΕΊΝΑΙ:</a:t>
            </a:r>
          </a:p>
          <a:p>
            <a:pPr marL="0" indent="0">
              <a:buNone/>
            </a:pPr>
            <a:endParaRPr lang="el-GR" dirty="0" smtClean="0"/>
          </a:p>
          <a:p>
            <a:pPr marL="514350" indent="-514350">
              <a:buFont typeface="+mj-lt"/>
              <a:buAutoNum type="romanUcPeriod"/>
            </a:pPr>
            <a:r>
              <a:rPr lang="el-GR" dirty="0" smtClean="0"/>
              <a:t>Η ΑΡΧΗ ΤΗΣ ΠΛΕΙΟΨΗΦΙΑΣ</a:t>
            </a:r>
          </a:p>
          <a:p>
            <a:pPr marL="514350" indent="-514350">
              <a:buFont typeface="+mj-lt"/>
              <a:buAutoNum type="romanUcPeriod"/>
            </a:pPr>
            <a:r>
              <a:rPr lang="el-GR" dirty="0" smtClean="0"/>
              <a:t>Η ΑΡΧΗ ΤΗΣ ΙΣΟΝΟΜΙΑΣ ΚΑΙ ΤΗΣ ΙΣΟΠΟΛΙΤΕΙΑΣ</a:t>
            </a:r>
          </a:p>
          <a:p>
            <a:pPr marL="514350" indent="-514350">
              <a:buFont typeface="+mj-lt"/>
              <a:buAutoNum type="romanUcPeriod"/>
            </a:pPr>
            <a:r>
              <a:rPr lang="el-GR" dirty="0" smtClean="0"/>
              <a:t>Η ΑΡΧΗ ΤΗΣ ΑΞΙΟΚΡΑΤΙΑΣ</a:t>
            </a:r>
          </a:p>
          <a:p>
            <a:pPr marL="514350" indent="-514350">
              <a:buFont typeface="+mj-lt"/>
              <a:buAutoNum type="romanUcPeriod"/>
            </a:pPr>
            <a:r>
              <a:rPr lang="el-GR" dirty="0" smtClean="0"/>
              <a:t>Η ΑΡΧΗ ΤΗΣ ΕΛΕΥΘΕΡΙΑΣ</a:t>
            </a:r>
          </a:p>
          <a:p>
            <a:pPr marL="514350" indent="-514350">
              <a:buFont typeface="+mj-lt"/>
              <a:buAutoNum type="romanUcPeriod"/>
            </a:pPr>
            <a:r>
              <a:rPr lang="el-GR" dirty="0" smtClean="0"/>
              <a:t>Η ΑΡΧΗ ΤΟΥ ΣΕΒΑΣΜΟΥ ΤΟΥ ΣΥΜΠΟΛΙΤΗ ΜΑΣ</a:t>
            </a:r>
            <a:endParaRPr lang="el-GR" dirty="0"/>
          </a:p>
        </p:txBody>
      </p:sp>
    </p:spTree>
    <p:extLst>
      <p:ext uri="{BB962C8B-B14F-4D97-AF65-F5344CB8AC3E}">
        <p14:creationId xmlns:p14="http://schemas.microsoft.com/office/powerpoint/2010/main" val="290173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ΒΑΣΙΚΕΣ </a:t>
            </a:r>
            <a:r>
              <a:rPr lang="el-GR" b="1" dirty="0" smtClean="0"/>
              <a:t>ΣΤΑΘΕΡΕΣ  ΤΟΥ ΔΗΜΟΚΡΑΤΙΚΟΥ ΠΟΛΙΤΕΥΜΑΤΟΣ ΕΊΝΑΙ: </a:t>
            </a:r>
            <a:endParaRPr lang="el-GR" dirty="0"/>
          </a:p>
        </p:txBody>
      </p:sp>
      <p:pic>
        <p:nvPicPr>
          <p:cNvPr id="4" name="Εικόνα 3"/>
          <p:cNvPicPr>
            <a:picLocks noChangeAspect="1"/>
          </p:cNvPicPr>
          <p:nvPr/>
        </p:nvPicPr>
        <p:blipFill>
          <a:blip r:embed="rId2"/>
          <a:stretch>
            <a:fillRect/>
          </a:stretch>
        </p:blipFill>
        <p:spPr>
          <a:xfrm>
            <a:off x="7233920" y="2027970"/>
            <a:ext cx="4715510" cy="4830030"/>
          </a:xfrm>
          <a:prstGeom prst="rect">
            <a:avLst/>
          </a:prstGeom>
        </p:spPr>
      </p:pic>
      <p:sp>
        <p:nvSpPr>
          <p:cNvPr id="3" name="Θέση περιεχομένου 2"/>
          <p:cNvSpPr>
            <a:spLocks noGrp="1"/>
          </p:cNvSpPr>
          <p:nvPr>
            <p:ph idx="1"/>
          </p:nvPr>
        </p:nvSpPr>
        <p:spPr/>
        <p:txBody>
          <a:bodyPr/>
          <a:lstStyle/>
          <a:p>
            <a:pPr>
              <a:buFont typeface="Wingdings" panose="05000000000000000000" pitchFamily="2" charset="2"/>
              <a:buChar char="Ø"/>
            </a:pPr>
            <a:r>
              <a:rPr lang="el-GR" b="1" dirty="0"/>
              <a:t> </a:t>
            </a:r>
            <a:r>
              <a:rPr lang="el-GR" b="1" dirty="0" smtClean="0"/>
              <a:t>Η </a:t>
            </a:r>
            <a:r>
              <a:rPr lang="el-GR" b="1" dirty="0"/>
              <a:t>αρχή της λαϊκής </a:t>
            </a:r>
            <a:r>
              <a:rPr lang="el-GR" b="1" dirty="0" smtClean="0"/>
              <a:t>κυριαρχίας</a:t>
            </a:r>
          </a:p>
          <a:p>
            <a:pPr>
              <a:buFont typeface="Wingdings" panose="05000000000000000000" pitchFamily="2" charset="2"/>
              <a:buChar char="Ø"/>
            </a:pPr>
            <a:endParaRPr lang="el-GR" b="1" dirty="0"/>
          </a:p>
          <a:p>
            <a:pPr>
              <a:buFont typeface="Wingdings" panose="05000000000000000000" pitchFamily="2" charset="2"/>
              <a:buChar char="Ø"/>
            </a:pPr>
            <a:r>
              <a:rPr lang="el-GR" b="1" dirty="0" smtClean="0"/>
              <a:t> Η </a:t>
            </a:r>
            <a:r>
              <a:rPr lang="el-GR" b="1" dirty="0"/>
              <a:t>αρχή του κράτους </a:t>
            </a:r>
            <a:r>
              <a:rPr lang="el-GR" b="1" dirty="0" smtClean="0"/>
              <a:t>δικαίου</a:t>
            </a:r>
          </a:p>
          <a:p>
            <a:pPr>
              <a:buFont typeface="Wingdings" panose="05000000000000000000" pitchFamily="2" charset="2"/>
              <a:buChar char="Ø"/>
            </a:pPr>
            <a:endParaRPr lang="el-GR" b="1" dirty="0"/>
          </a:p>
          <a:p>
            <a:pPr>
              <a:buFont typeface="Wingdings" panose="05000000000000000000" pitchFamily="2" charset="2"/>
              <a:buChar char="Ø"/>
            </a:pPr>
            <a:r>
              <a:rPr lang="el-GR" b="1" dirty="0" smtClean="0"/>
              <a:t> Η αρχή </a:t>
            </a:r>
            <a:r>
              <a:rPr lang="el-GR" b="1" dirty="0"/>
              <a:t>του κοινωνικού κράτους </a:t>
            </a:r>
            <a:endParaRPr lang="el-GR" b="1" dirty="0" smtClean="0"/>
          </a:p>
          <a:p>
            <a:pPr>
              <a:buFont typeface="Wingdings" panose="05000000000000000000" pitchFamily="2" charset="2"/>
              <a:buChar char="Ø"/>
            </a:pPr>
            <a:endParaRPr lang="el-GR" b="1" dirty="0"/>
          </a:p>
          <a:p>
            <a:pPr>
              <a:buFont typeface="Wingdings" panose="05000000000000000000" pitchFamily="2" charset="2"/>
              <a:buChar char="Ø"/>
            </a:pPr>
            <a:r>
              <a:rPr lang="el-GR" b="1" dirty="0"/>
              <a:t> </a:t>
            </a:r>
            <a:r>
              <a:rPr lang="el-GR" b="1" dirty="0" smtClean="0"/>
              <a:t>Η  </a:t>
            </a:r>
            <a:r>
              <a:rPr lang="el-GR" b="1" dirty="0"/>
              <a:t>αρχή της διάκρισης των λειτουργιών</a:t>
            </a:r>
            <a:endParaRPr lang="el-GR" dirty="0"/>
          </a:p>
        </p:txBody>
      </p:sp>
    </p:spTree>
    <p:extLst>
      <p:ext uri="{BB962C8B-B14F-4D97-AF65-F5344CB8AC3E}">
        <p14:creationId xmlns:p14="http://schemas.microsoft.com/office/powerpoint/2010/main" val="376275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ΛΑΪΚΗ ΚΥΡΙΑΡΧΙΑ</a:t>
            </a:r>
            <a:endParaRPr lang="el-GR" dirty="0"/>
          </a:p>
        </p:txBody>
      </p:sp>
      <p:sp>
        <p:nvSpPr>
          <p:cNvPr id="3" name="Θέση περιεχομένου 2"/>
          <p:cNvSpPr>
            <a:spLocks noGrp="1"/>
          </p:cNvSpPr>
          <p:nvPr>
            <p:ph idx="1"/>
          </p:nvPr>
        </p:nvSpPr>
        <p:spPr/>
        <p:txBody>
          <a:bodyPr/>
          <a:lstStyle/>
          <a:p>
            <a:pPr marL="0" indent="0">
              <a:buNone/>
            </a:pPr>
            <a:endParaRPr lang="el-GR" dirty="0" smtClean="0"/>
          </a:p>
          <a:p>
            <a:pPr marL="0" indent="0">
              <a:buNone/>
            </a:pPr>
            <a:r>
              <a:rPr lang="el-GR" dirty="0" smtClean="0"/>
              <a:t>Σε </a:t>
            </a:r>
            <a:r>
              <a:rPr lang="el-GR" dirty="0"/>
              <a:t>όλα τα δημοκρατικά Συντάγματα κορυφαίο άρθρο </a:t>
            </a:r>
            <a:r>
              <a:rPr lang="el-GR" dirty="0" smtClean="0"/>
              <a:t>είναι </a:t>
            </a:r>
          </a:p>
          <a:p>
            <a:pPr marL="0" indent="0">
              <a:buNone/>
            </a:pPr>
            <a:r>
              <a:rPr lang="el-GR" dirty="0" smtClean="0"/>
              <a:t>ΤΟ ΑΡΘΡΟ 1 ΤΟΥ ΣΥΝΤΑΓΜΑΤΟΣ:</a:t>
            </a:r>
          </a:p>
          <a:p>
            <a:pPr marL="0" indent="0">
              <a:buNone/>
            </a:pPr>
            <a:endParaRPr lang="el-GR" dirty="0"/>
          </a:p>
          <a:p>
            <a:pPr marL="0" indent="0">
              <a:buNone/>
            </a:pPr>
            <a:endParaRPr lang="el-GR" dirty="0" smtClean="0"/>
          </a:p>
          <a:p>
            <a:pPr marL="0" indent="0">
              <a:buNone/>
            </a:pPr>
            <a:endParaRPr lang="el-GR" dirty="0" smtClean="0"/>
          </a:p>
          <a:p>
            <a:pPr marL="0" indent="0">
              <a:buNone/>
            </a:pPr>
            <a:endParaRPr lang="el-GR" dirty="0"/>
          </a:p>
        </p:txBody>
      </p:sp>
    </p:spTree>
    <p:extLst>
      <p:ext uri="{BB962C8B-B14F-4D97-AF65-F5344CB8AC3E}">
        <p14:creationId xmlns:p14="http://schemas.microsoft.com/office/powerpoint/2010/main" val="3750652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188720" y="1239520"/>
            <a:ext cx="8351520" cy="2862322"/>
          </a:xfrm>
          <a:prstGeom prst="rect">
            <a:avLst/>
          </a:prstGeom>
        </p:spPr>
        <p:txBody>
          <a:bodyPr wrap="square">
            <a:spAutoFit/>
          </a:bodyPr>
          <a:lstStyle/>
          <a:p>
            <a:endParaRPr lang="el-GR" sz="3600" b="1" i="0" u="sng" dirty="0" smtClean="0">
              <a:solidFill>
                <a:srgbClr val="000000"/>
              </a:solidFill>
              <a:effectLst/>
              <a:latin typeface="Arial Black" panose="020B0A04020102020204" pitchFamily="34" charset="0"/>
            </a:endParaRPr>
          </a:p>
          <a:p>
            <a:endParaRPr lang="el-GR" sz="3600" b="1" u="sng" dirty="0">
              <a:solidFill>
                <a:srgbClr val="000000"/>
              </a:solidFill>
              <a:latin typeface="Arial Black" panose="020B0A04020102020204" pitchFamily="34" charset="0"/>
            </a:endParaRPr>
          </a:p>
          <a:p>
            <a:r>
              <a:rPr lang="el-GR" sz="3600" b="1" i="0" u="sng" dirty="0" smtClean="0">
                <a:solidFill>
                  <a:srgbClr val="000000"/>
                </a:solidFill>
                <a:effectLst/>
                <a:latin typeface="Arial Black" panose="020B0A04020102020204" pitchFamily="34" charset="0"/>
              </a:rPr>
              <a:t>«Όλες οι εξουσίες πηγάζουν από το Λαό και ασκούνται υπέρ αυτού και του έθνους  » </a:t>
            </a:r>
            <a:endParaRPr lang="el-GR" sz="3600" b="1" u="sng" dirty="0">
              <a:latin typeface="Arial Black" panose="020B0A04020102020204" pitchFamily="34" charset="0"/>
            </a:endParaRPr>
          </a:p>
        </p:txBody>
      </p:sp>
    </p:spTree>
    <p:extLst>
      <p:ext uri="{BB962C8B-B14F-4D97-AF65-F5344CB8AC3E}">
        <p14:creationId xmlns:p14="http://schemas.microsoft.com/office/powerpoint/2010/main" val="1791135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ΛΑΪΚΗ ΚΥΡΙΑΡΧΙΑ</a:t>
            </a:r>
          </a:p>
        </p:txBody>
      </p:sp>
      <p:sp>
        <p:nvSpPr>
          <p:cNvPr id="3" name="Θέση περιεχομένου 2"/>
          <p:cNvSpPr>
            <a:spLocks noGrp="1"/>
          </p:cNvSpPr>
          <p:nvPr>
            <p:ph idx="1"/>
          </p:nvPr>
        </p:nvSpPr>
        <p:spPr/>
        <p:txBody>
          <a:bodyPr/>
          <a:lstStyle/>
          <a:p>
            <a:r>
              <a:rPr lang="el-GR" dirty="0" smtClean="0"/>
              <a:t>ΣΤΗΡΙΖΕΤΑΙ ΣΤΗΝ:</a:t>
            </a:r>
          </a:p>
          <a:p>
            <a:endParaRPr lang="el-GR" dirty="0"/>
          </a:p>
          <a:p>
            <a:r>
              <a:rPr lang="el-GR" u="sng" dirty="0" smtClean="0"/>
              <a:t>ΕΛΕΥΘΕΡΙΑ</a:t>
            </a:r>
            <a:r>
              <a:rPr lang="el-GR" dirty="0" smtClean="0"/>
              <a:t> ΤΩΝ ΠΟΛΙΤΩΝ</a:t>
            </a:r>
          </a:p>
          <a:p>
            <a:endParaRPr lang="el-GR" dirty="0"/>
          </a:p>
          <a:p>
            <a:r>
              <a:rPr lang="el-GR" dirty="0" smtClean="0"/>
              <a:t>ΣΤΗΝ </a:t>
            </a:r>
            <a:r>
              <a:rPr lang="el-GR" u="sng" dirty="0" smtClean="0"/>
              <a:t>ΙΣΟΤΗΤΑ</a:t>
            </a:r>
            <a:r>
              <a:rPr lang="el-GR" dirty="0" smtClean="0"/>
              <a:t> ΠΟΛΙΤΩΝ</a:t>
            </a:r>
          </a:p>
          <a:p>
            <a:endParaRPr lang="el-GR" dirty="0"/>
          </a:p>
          <a:p>
            <a:r>
              <a:rPr lang="el-GR" dirty="0" smtClean="0"/>
              <a:t>ΣΕ </a:t>
            </a:r>
            <a:r>
              <a:rPr lang="el-GR" u="sng" dirty="0" smtClean="0"/>
              <a:t>ΑΞΙΕΣ ΘΕΜΕΛΙΑΚΕΣ ΚΑΙ ΑΔΙΑΠΡΑΓΜΑΤΕΥΤΕΣ</a:t>
            </a:r>
            <a:endParaRPr lang="el-GR" u="sng" dirty="0"/>
          </a:p>
        </p:txBody>
      </p:sp>
    </p:spTree>
    <p:extLst>
      <p:ext uri="{BB962C8B-B14F-4D97-AF65-F5344CB8AC3E}">
        <p14:creationId xmlns:p14="http://schemas.microsoft.com/office/powerpoint/2010/main" val="2371631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ΛΑΪΚΗ ΚΥΡΙΑΡΧΙΑ</a:t>
            </a:r>
          </a:p>
        </p:txBody>
      </p:sp>
      <p:sp>
        <p:nvSpPr>
          <p:cNvPr id="3" name="Θέση περιεχομένου 2"/>
          <p:cNvSpPr>
            <a:spLocks noGrp="1"/>
          </p:cNvSpPr>
          <p:nvPr>
            <p:ph idx="1"/>
          </p:nvPr>
        </p:nvSpPr>
        <p:spPr/>
        <p:txBody>
          <a:bodyPr/>
          <a:lstStyle/>
          <a:p>
            <a:pPr marL="0" indent="0">
              <a:buNone/>
            </a:pPr>
            <a:r>
              <a:rPr lang="el-GR" dirty="0" smtClean="0"/>
              <a:t>ΠΏΣ ΑΣΚΕΙΤΑΙ Η ΕΞΟΥΣΙΑ ΒΑΣΕΙ ΤΗΣ ΑΡΧΗΣ ΤΗΣ ΛΑΪΚΗΣ ΚΥΡΙΑΡΧΙΑΣ;</a:t>
            </a:r>
          </a:p>
          <a:p>
            <a:pPr marL="0" indent="0">
              <a:buNone/>
            </a:pPr>
            <a:endParaRPr lang="el-GR" dirty="0"/>
          </a:p>
          <a:p>
            <a:pPr marL="0" indent="0">
              <a:buNone/>
            </a:pPr>
            <a:r>
              <a:rPr lang="el-GR" dirty="0" smtClean="0"/>
              <a:t>Η ΕΞΟΥΣΙΑ  ΑΣΚΕΙΤΑΙ ΑΠΌ ΤΟ </a:t>
            </a:r>
          </a:p>
          <a:p>
            <a:pPr marL="0" indent="0" algn="ctr">
              <a:buNone/>
            </a:pPr>
            <a:r>
              <a:rPr lang="el-GR" sz="3200" b="1" u="sng" dirty="0" smtClean="0"/>
              <a:t>ΕΚΛΟΓΙΚΟ ΣΩΜΑ</a:t>
            </a:r>
            <a:endParaRPr lang="el-GR" sz="3200" b="1" u="sng" dirty="0"/>
          </a:p>
        </p:txBody>
      </p:sp>
    </p:spTree>
    <p:extLst>
      <p:ext uri="{BB962C8B-B14F-4D97-AF65-F5344CB8AC3E}">
        <p14:creationId xmlns:p14="http://schemas.microsoft.com/office/powerpoint/2010/main" val="16890072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843280" y="386080"/>
            <a:ext cx="8300720" cy="1015663"/>
          </a:xfrm>
          <a:prstGeom prst="rect">
            <a:avLst/>
          </a:prstGeom>
        </p:spPr>
        <p:txBody>
          <a:bodyPr wrap="square">
            <a:spAutoFit/>
          </a:bodyPr>
          <a:lstStyle/>
          <a:p>
            <a:r>
              <a:rPr lang="el-GR" sz="2000" b="1" dirty="0" smtClean="0"/>
              <a:t>ΔΗΛΑΔΗ </a:t>
            </a:r>
            <a:r>
              <a:rPr lang="el-GR" sz="2000" b="1" dirty="0"/>
              <a:t>ΤΟΥΣ ΠΟΛΙΤΕΣ ΠΟΥ ΕΧΟΥΝ ΔΙΚΑΙΩΜΑ ΨΗΦΟΥ, ΚΑΙ ΜΑΛΙΣΤΑ ΑΠΌ ΤΗΝ ΠΛΕΙΟΨΗΦΙΑ ΤΟΥ, Η ΟΠΟΙΑ ΕΚΛΕΓΕΙ ΤΑ ΟΡΓΑΝΑ ΤΟΥ ΚΡΑΤΟΥΣ</a:t>
            </a:r>
          </a:p>
        </p:txBody>
      </p:sp>
      <p:pic>
        <p:nvPicPr>
          <p:cNvPr id="5" name="Εικόνα 4"/>
          <p:cNvPicPr>
            <a:picLocks noChangeAspect="1"/>
          </p:cNvPicPr>
          <p:nvPr/>
        </p:nvPicPr>
        <p:blipFill>
          <a:blip r:embed="rId2"/>
          <a:stretch>
            <a:fillRect/>
          </a:stretch>
        </p:blipFill>
        <p:spPr>
          <a:xfrm>
            <a:off x="2225039" y="1960543"/>
            <a:ext cx="6294203" cy="4714577"/>
          </a:xfrm>
          <a:prstGeom prst="rect">
            <a:avLst/>
          </a:prstGeom>
        </p:spPr>
      </p:pic>
    </p:spTree>
    <p:extLst>
      <p:ext uri="{BB962C8B-B14F-4D97-AF65-F5344CB8AC3E}">
        <p14:creationId xmlns:p14="http://schemas.microsoft.com/office/powerpoint/2010/main" val="2696342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ΠΏΣ ΚΑΤΟΧΥΡΩΝΕΤΑΙ Η ΛΑΪΚΗ ΚΥΡΙΑΡΧΙΑ ΣΤΙΣ ΣΥΓΧΡΟΝΕΣ ΔΗΜΟΚΡΑΤΙΕΣ;</a:t>
            </a:r>
            <a:endParaRPr lang="el-GR" dirty="0"/>
          </a:p>
        </p:txBody>
      </p:sp>
      <p:sp>
        <p:nvSpPr>
          <p:cNvPr id="3" name="Θέση περιεχομένου 2"/>
          <p:cNvSpPr>
            <a:spLocks noGrp="1"/>
          </p:cNvSpPr>
          <p:nvPr>
            <p:ph idx="1"/>
          </p:nvPr>
        </p:nvSpPr>
        <p:spPr>
          <a:xfrm>
            <a:off x="579120" y="2062480"/>
            <a:ext cx="10119359" cy="4795520"/>
          </a:xfrm>
        </p:spPr>
        <p:txBody>
          <a:bodyPr>
            <a:normAutofit fontScale="92500" lnSpcReduction="10000"/>
          </a:bodyPr>
          <a:lstStyle/>
          <a:p>
            <a:pPr>
              <a:buFont typeface="Wingdings" panose="05000000000000000000" pitchFamily="2" charset="2"/>
              <a:buChar char="v"/>
            </a:pPr>
            <a:r>
              <a:rPr lang="el-GR" dirty="0" smtClean="0"/>
              <a:t> Ο ΛΑΟΣ ΚΆΘΕ 4 Ή 5 ΧΡΟΝΙΑ ΕΚΛΕΓΕΙ ΤΟΥΣ ΑΝΤΙΠΡΟΣΩΠΟΥΣ ΤΟΥ</a:t>
            </a:r>
          </a:p>
          <a:p>
            <a:pPr>
              <a:buFont typeface="Wingdings" panose="05000000000000000000" pitchFamily="2" charset="2"/>
              <a:buChar char="v"/>
            </a:pPr>
            <a:endParaRPr lang="el-GR" dirty="0"/>
          </a:p>
          <a:p>
            <a:pPr>
              <a:buFont typeface="Wingdings" panose="05000000000000000000" pitchFamily="2" charset="2"/>
              <a:buChar char="v"/>
            </a:pPr>
            <a:r>
              <a:rPr lang="el-GR" dirty="0" smtClean="0"/>
              <a:t>ΟΣΟΙ ΕΧΟΥΝ ΤΙΣ ΝΟΜΙΜΕΣ ΠΡΟΫΠΟΘΕΣΕΙΣ ΜΠΟΡΟΥΝ ΝΑ ΕΊΝΑΙ ΥΠΟΨΗΦΙΟΙ ΓΙΑ ΤΑ ΑΝΩΤΕΡΑ Ή ΑΝΩΤΑΤΑ ΑΞΙΩΜΑΤΑ</a:t>
            </a:r>
          </a:p>
          <a:p>
            <a:pPr>
              <a:buFont typeface="Wingdings" panose="05000000000000000000" pitchFamily="2" charset="2"/>
              <a:buChar char="v"/>
            </a:pPr>
            <a:endParaRPr lang="el-GR" dirty="0"/>
          </a:p>
          <a:p>
            <a:pPr>
              <a:buFont typeface="Wingdings" panose="05000000000000000000" pitchFamily="2" charset="2"/>
              <a:buChar char="v"/>
            </a:pPr>
            <a:r>
              <a:rPr lang="el-GR" dirty="0" smtClean="0"/>
              <a:t>Ο ΠΡΟΕΔΡΟΣ ΤΗΣ ΔΗΜΟΚΡΑΤΙΑΣ ΜΠΟΡΕΙ ΝΑ ΖΗΤΗΣΕΙ ΔΗΜΟΨΗΦΙΣΜΑ ΓΙΑ ΚΑΠΟΙΟ ΣΟΒΑΡΟ ΕΘΝΙΚΟ ΘΕΜΑ</a:t>
            </a:r>
          </a:p>
          <a:p>
            <a:pPr>
              <a:buFont typeface="Wingdings" panose="05000000000000000000" pitchFamily="2" charset="2"/>
              <a:buChar char="v"/>
            </a:pPr>
            <a:endParaRPr lang="el-GR" dirty="0" smtClean="0"/>
          </a:p>
          <a:p>
            <a:pPr>
              <a:buFont typeface="Wingdings" panose="05000000000000000000" pitchFamily="2" charset="2"/>
              <a:buChar char="v"/>
            </a:pPr>
            <a:r>
              <a:rPr lang="el-GR" dirty="0"/>
              <a:t> </a:t>
            </a:r>
            <a:r>
              <a:rPr lang="el-GR" dirty="0" smtClean="0"/>
              <a:t>ΟΙ ΠΟΛΙΤΕΣ ΕΧΟΥΝ ΔΙΚΑΙΩΜΑΤΑ ΣΥΛΛΟΓΙΚΗΣ ΔΡΑΣΗΣ</a:t>
            </a:r>
          </a:p>
          <a:p>
            <a:pPr>
              <a:buFont typeface="Wingdings" panose="05000000000000000000" pitchFamily="2" charset="2"/>
              <a:buChar char="v"/>
            </a:pPr>
            <a:endParaRPr lang="el-GR" dirty="0"/>
          </a:p>
          <a:p>
            <a:pPr>
              <a:buFont typeface="Wingdings" panose="05000000000000000000" pitchFamily="2" charset="2"/>
              <a:buChar char="v"/>
            </a:pPr>
            <a:r>
              <a:rPr lang="el-GR" dirty="0" smtClean="0"/>
              <a:t>ΤΑ ΚΡΑΤΙΚΑ ΟΡΓΑΝΑ ΟΦΕΙΛΟΥΝ ΝΑ ΛΕΙΤΟΥΡΓΟΥΝ ΌΠΩΣ ΟΡΙΖΟΥΝ ΤΟ ΣΥΝΤΑΓΜΑ ΚΑΙ ΟΙ ΝΟΜΟΙ ΚΑΙ ΠΑΝΤΑ ΠΡΟΣ ΟΦΕΛΟΣ ΤΩΝ ΠΟΛΙΤΩΝ ΚΑΙ ΤΟΥ ΚΡΑΤΟΥΣ</a:t>
            </a:r>
            <a:endParaRPr lang="el-GR" dirty="0"/>
          </a:p>
        </p:txBody>
      </p:sp>
    </p:spTree>
    <p:extLst>
      <p:ext uri="{BB962C8B-B14F-4D97-AF65-F5344CB8AC3E}">
        <p14:creationId xmlns:p14="http://schemas.microsoft.com/office/powerpoint/2010/main" val="548208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Βερολίνο">
  <a:themeElements>
    <a:clrScheme name="Βερολίνο">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Βερολίνο">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Βερολίνο">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Default Theme</Template>
  <TotalTime>84</TotalTime>
  <Words>394</Words>
  <Application>Microsoft Office PowerPoint</Application>
  <PresentationFormat>Ευρεία οθόνη</PresentationFormat>
  <Paragraphs>62</Paragraphs>
  <Slides>10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10</vt:i4>
      </vt:variant>
    </vt:vector>
  </HeadingPairs>
  <TitlesOfParts>
    <vt:vector size="15" baseType="lpstr">
      <vt:lpstr>Arial</vt:lpstr>
      <vt:lpstr>Arial Black</vt:lpstr>
      <vt:lpstr>Trebuchet MS</vt:lpstr>
      <vt:lpstr>Wingdings</vt:lpstr>
      <vt:lpstr>Βερολίνο</vt:lpstr>
      <vt:lpstr>ΒΑΣΙΚΕΣ ΑΡΧΕΣ ΤΟΥ ΣΥΝΤΑΓΜΑΤΟΣ</vt:lpstr>
      <vt:lpstr>ΕΠΙΤΑΦΙΟΣ ΤΟΥ ΠΕΡΙΚΛΗ (ΘΟΥΚΥΔΙΔΗΣ)</vt:lpstr>
      <vt:lpstr>ΒΑΣΙΚΕΣ ΣΤΑΘΕΡΕΣ  ΤΟΥ ΔΗΜΟΚΡΑΤΙΚΟΥ ΠΟΛΙΤΕΥΜΑΤΟΣ ΕΊΝΑΙ: </vt:lpstr>
      <vt:lpstr>ΛΑΪΚΗ ΚΥΡΙΑΡΧΙΑ</vt:lpstr>
      <vt:lpstr>Παρουσίαση του PowerPoint</vt:lpstr>
      <vt:lpstr>ΛΑΪΚΗ ΚΥΡΙΑΡΧΙΑ</vt:lpstr>
      <vt:lpstr>ΛΑΪΚΗ ΚΥΡΙΑΡΧΙΑ</vt:lpstr>
      <vt:lpstr>Παρουσίαση του PowerPoint</vt:lpstr>
      <vt:lpstr>ΠΏΣ ΚΑΤΟΧΥΡΩΝΕΤΑΙ Η ΛΑΪΚΗ ΚΥΡΙΑΡΧΙΑ ΣΤΙΣ ΣΥΓΧΡΟΝΕΣ ΔΗΜΟΚΡΑΤΙΕΣ;</vt:lpstr>
      <vt:lpstr>ΝΑ ΤΟΠΟΘΕΤΗΣΕΤΕ ΤΙΣ ΠΑΡΑΚΑΤΩ ΛΕΞΕΙΣ ΣΤΙΣ ΑΝΤΙΣΤΟΙΧΕΣ ΠΡΟΤΑΣΕΙΣ (ΑΜΕΣΗ ΔΗΜΟΚΡΑΤΙΑ, ΕΚΛΕΓΕΣΘΑΙ, ΔΙΚΑΙΩΜΑΤΑ ΠΟΛΙΤΩΝ, ΥΠΟΧΡΕΩΣΕΙΣ ΚΡΑΤΙΚΩΝ ΟΡΓΑΝΩΝ, ΕΚΛΕΓΕΙΝ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ΒΑΣΙΚΕΣ ΑΡΧΕΣ ΤΟΥ ΣΥΝΤΑΓΜΑΤΟΣ</dc:title>
  <dc:creator>Στέλλα Κολοβού</dc:creator>
  <cp:lastModifiedBy>Στέλλα Κολοβού</cp:lastModifiedBy>
  <cp:revision>14</cp:revision>
  <dcterms:created xsi:type="dcterms:W3CDTF">2021-01-14T06:33:09Z</dcterms:created>
  <dcterms:modified xsi:type="dcterms:W3CDTF">2021-01-14T18:52:18Z</dcterms:modified>
</cp:coreProperties>
</file>