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9" r:id="rId5"/>
    <p:sldId id="261" r:id="rId6"/>
    <p:sldId id="258"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07EAF1F-B5A8-4278-B179-54F9D574D41A}" type="datetimeFigureOut">
              <a:rPr lang="el-GR" smtClean="0"/>
              <a:t>19/1/2021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8290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17646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316765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7D7E3321-2EFD-4780-ACED-512059C423B5}"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1217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81975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07EAF1F-B5A8-4278-B179-54F9D574D41A}" type="datetimeFigureOut">
              <a:rPr lang="el-GR" smtClean="0"/>
              <a:t>19/1/2021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141238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07EAF1F-B5A8-4278-B179-54F9D574D41A}" type="datetimeFigureOut">
              <a:rPr lang="el-GR" smtClean="0"/>
              <a:t>19/1/2021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165525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07EAF1F-B5A8-4278-B179-54F9D574D41A}" type="datetimeFigureOut">
              <a:rPr lang="el-GR" smtClean="0"/>
              <a:t>19/1/2021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245029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07EAF1F-B5A8-4278-B179-54F9D574D41A}" type="datetimeFigureOut">
              <a:rPr lang="el-GR" smtClean="0"/>
              <a:t>19/1/2021</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D7E3321-2EFD-4780-ACED-512059C423B5}" type="slidenum">
              <a:rPr lang="el-GR" smtClean="0"/>
              <a:t>‹#›</a:t>
            </a:fld>
            <a:endParaRPr lang="el-GR"/>
          </a:p>
        </p:txBody>
      </p:sp>
    </p:spTree>
    <p:extLst>
      <p:ext uri="{BB962C8B-B14F-4D97-AF65-F5344CB8AC3E}">
        <p14:creationId xmlns:p14="http://schemas.microsoft.com/office/powerpoint/2010/main" val="29427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07EAF1F-B5A8-4278-B179-54F9D574D41A}" type="datetimeFigureOut">
              <a:rPr lang="el-GR" smtClean="0"/>
              <a:t>19/1/2021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386211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07EAF1F-B5A8-4278-B179-54F9D574D41A}" type="datetimeFigureOut">
              <a:rPr lang="el-GR" smtClean="0"/>
              <a:t>19/1/2021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362088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273492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07EAF1F-B5A8-4278-B179-54F9D574D41A}" type="datetimeFigureOut">
              <a:rPr lang="el-GR" smtClean="0"/>
              <a:t>19/1/2021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153675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07EAF1F-B5A8-4278-B179-54F9D574D41A}" type="datetimeFigureOut">
              <a:rPr lang="el-GR" smtClean="0"/>
              <a:t>19/1/2021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374552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07EAF1F-B5A8-4278-B179-54F9D574D41A}" type="datetimeFigureOut">
              <a:rPr lang="el-GR" smtClean="0"/>
              <a:t>19/1/2021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9942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358857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7EAF1F-B5A8-4278-B179-54F9D574D41A}" type="datetimeFigureOut">
              <a:rPr lang="el-GR" smtClean="0"/>
              <a:t>19/1/2021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E3321-2EFD-4780-ACED-512059C423B5}" type="slidenum">
              <a:rPr lang="el-GR" smtClean="0"/>
              <a:t>‹#›</a:t>
            </a:fld>
            <a:endParaRPr lang="el-GR"/>
          </a:p>
        </p:txBody>
      </p:sp>
    </p:spTree>
    <p:extLst>
      <p:ext uri="{BB962C8B-B14F-4D97-AF65-F5344CB8AC3E}">
        <p14:creationId xmlns:p14="http://schemas.microsoft.com/office/powerpoint/2010/main" val="246376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7EAF1F-B5A8-4278-B179-54F9D574D41A}" type="datetimeFigureOut">
              <a:rPr lang="el-GR" smtClean="0"/>
              <a:t>19/1/2021</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D7E3321-2EFD-4780-ACED-512059C423B5}" type="slidenum">
              <a:rPr lang="el-GR" smtClean="0"/>
              <a:t>‹#›</a:t>
            </a:fld>
            <a:endParaRPr lang="el-GR"/>
          </a:p>
        </p:txBody>
      </p:sp>
    </p:spTree>
    <p:extLst>
      <p:ext uri="{BB962C8B-B14F-4D97-AF65-F5344CB8AC3E}">
        <p14:creationId xmlns:p14="http://schemas.microsoft.com/office/powerpoint/2010/main" val="23320578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sz="4000" u="sng" dirty="0" smtClean="0"/>
              <a:t>ΚΡΑΤΟΣ ΔΙΚΑΙΟΥ</a:t>
            </a:r>
            <a:endParaRPr lang="el-GR" sz="4000" u="sng" dirty="0"/>
          </a:p>
        </p:txBody>
      </p:sp>
      <p:sp>
        <p:nvSpPr>
          <p:cNvPr id="7" name="Ορθογώνιο 6"/>
          <p:cNvSpPr/>
          <p:nvPr/>
        </p:nvSpPr>
        <p:spPr>
          <a:xfrm>
            <a:off x="1089222" y="2245360"/>
            <a:ext cx="9204960" cy="377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50000"/>
                  </a:schemeClr>
                </a:solidFill>
                <a:latin typeface="Arial Black" panose="020B0A04020102020204" pitchFamily="34" charset="0"/>
              </a:rPr>
              <a:t>TO K</a:t>
            </a:r>
            <a:r>
              <a:rPr lang="el-GR" b="1" dirty="0" smtClean="0">
                <a:solidFill>
                  <a:schemeClr val="bg2">
                    <a:lumMod val="50000"/>
                  </a:schemeClr>
                </a:solidFill>
                <a:latin typeface="Arial Black" panose="020B0A04020102020204" pitchFamily="34" charset="0"/>
              </a:rPr>
              <a:t>ΡΑΤΟΣ ΔΙΚΑΙΟΥ ΔΙΑΣΦΑΛΙΖΕΙ ΤΑ ΑΤΟΜΙΚΑ ΚΑΙ ΠΟΛΙΤΙΚΑ ΔΙΚΑΙΩΜΑΤΑ ΤΩΝ ΠΟΛΙΤΩΝ ΜΕ ΤΗΝ ΕΓΓΡΑΦΗ ΤΟΥΣ ΣΤΟ ΣΥΝΤΑΓΜΑ. ΤΟ ΣΥΝΤΑΓΜΑ ΔΙΝΕΙ ΤΟ ΠΟΛΙΤΙΚΟ ΔΙΚΑΙΩΜΑ ΣΤΟ ΛΑΟ ΝΑ ΕΚΛΕΓΕΙ ΤΟΥΣ ΑΝΤΙΠΡΟΣΩΠΟΥΣ ΤΟΥ ΚΑΙ ΣΕ ΑΥΤΟΥΣ ΝΑ ΨΗΦΙΖΟΥΝ ΝΟΜΟΥΣ,ΣΤΟΥΣ ΟΠΟΙΟΥΣ ΟΦΕΙΛΟΥΝ ΝΑ ΥΠΑΚΟΥΟΥΝ ΤΑ ΚΡΑΤΙΚΑ ΟΡΓΑΝΑ</a:t>
            </a:r>
            <a:endParaRPr lang="el-GR" b="1" dirty="0">
              <a:solidFill>
                <a:schemeClr val="bg2">
                  <a:lumMod val="50000"/>
                </a:schemeClr>
              </a:solidFill>
              <a:latin typeface="Arial Black" panose="020B0A04020102020204" pitchFamily="34" charset="0"/>
            </a:endParaRPr>
          </a:p>
        </p:txBody>
      </p:sp>
      <p:sp>
        <p:nvSpPr>
          <p:cNvPr id="8" name="Θέση περιεχομένου 7"/>
          <p:cNvSpPr>
            <a:spLocks noGrp="1"/>
          </p:cNvSpPr>
          <p:nvPr>
            <p:ph idx="1"/>
          </p:nvPr>
        </p:nvSpPr>
        <p:spPr>
          <a:xfrm flipH="1">
            <a:off x="10294182" y="4602479"/>
            <a:ext cx="1633658" cy="1333709"/>
          </a:xfrm>
        </p:spPr>
        <p:txBody>
          <a:bodyPr/>
          <a:lstStyle/>
          <a:p>
            <a:endParaRPr lang="el-GR" dirty="0"/>
          </a:p>
        </p:txBody>
      </p:sp>
    </p:spTree>
    <p:extLst>
      <p:ext uri="{BB962C8B-B14F-4D97-AF65-F5344CB8AC3E}">
        <p14:creationId xmlns:p14="http://schemas.microsoft.com/office/powerpoint/2010/main" val="124950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57680" y="893901"/>
            <a:ext cx="7508507" cy="5018062"/>
          </a:xfrm>
          <a:prstGeom prst="rect">
            <a:avLst/>
          </a:prstGeom>
        </p:spPr>
      </p:pic>
    </p:spTree>
    <p:extLst>
      <p:ext uri="{BB962C8B-B14F-4D97-AF65-F5344CB8AC3E}">
        <p14:creationId xmlns:p14="http://schemas.microsoft.com/office/powerpoint/2010/main" val="259787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757680" y="509958"/>
            <a:ext cx="7778594" cy="5840042"/>
          </a:xfrm>
          <a:prstGeom prst="rect">
            <a:avLst/>
          </a:prstGeom>
        </p:spPr>
      </p:pic>
    </p:spTree>
    <p:extLst>
      <p:ext uri="{BB962C8B-B14F-4D97-AF65-F5344CB8AC3E}">
        <p14:creationId xmlns:p14="http://schemas.microsoft.com/office/powerpoint/2010/main" val="2392014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ΒΑΣΙΚΑ ΓΝΩΡΙΣΜΑΤΑ ΤΟΥ ΚΡΑΤΟΥΣ ΔΙΚΑΙΟΥ</a:t>
            </a:r>
            <a:endParaRPr lang="el-GR" dirty="0"/>
          </a:p>
        </p:txBody>
      </p:sp>
      <p:sp>
        <p:nvSpPr>
          <p:cNvPr id="4" name="Θέση περιεχομένου 3"/>
          <p:cNvSpPr>
            <a:spLocks noGrp="1"/>
          </p:cNvSpPr>
          <p:nvPr>
            <p:ph idx="1"/>
          </p:nvPr>
        </p:nvSpPr>
        <p:spPr>
          <a:xfrm>
            <a:off x="680321" y="2885441"/>
            <a:ext cx="9613861" cy="3708400"/>
          </a:xfrm>
        </p:spPr>
        <p:txBody>
          <a:bodyPr>
            <a:normAutofit/>
          </a:bodyPr>
          <a:lstStyle/>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1. Ότι </a:t>
            </a:r>
            <a:r>
              <a:rPr lang="el-GR" dirty="0"/>
              <a:t>κάθε πράξη των οργάνων της εξουσίας πρέπει να προβλέπεται στο Σύνταγμα και τους </a:t>
            </a:r>
            <a:r>
              <a:rPr lang="el-GR" dirty="0" smtClean="0"/>
              <a:t>νόμους</a:t>
            </a:r>
          </a:p>
          <a:p>
            <a:pPr marL="0" indent="0">
              <a:buNone/>
            </a:pPr>
            <a:r>
              <a:rPr lang="el-GR" dirty="0" smtClean="0"/>
              <a:t>2. </a:t>
            </a:r>
            <a:r>
              <a:rPr lang="el-GR" dirty="0"/>
              <a:t> Ότι όλοι οι πολίτες έχουν θεμελιώδη ατομικά δικαιώματα (π.χ. ισότητα, ελευθερία σκέψης, θρησκευτική ελευθερία, δικαίωμα ατομικής ιδιοκτησίας κλπ.) </a:t>
            </a:r>
            <a:endParaRPr lang="el-GR" dirty="0" smtClean="0"/>
          </a:p>
          <a:p>
            <a:pPr marL="0" indent="0">
              <a:buNone/>
            </a:pPr>
            <a:r>
              <a:rPr lang="el-GR" dirty="0" smtClean="0"/>
              <a:t>3. Ότι </a:t>
            </a:r>
            <a:r>
              <a:rPr lang="el-GR" dirty="0"/>
              <a:t>η δικαιοσύνη είναι ανεξάρτητη από άλλα κρατικά όργανα</a:t>
            </a:r>
            <a:endParaRPr lang="el-GR" dirty="0"/>
          </a:p>
        </p:txBody>
      </p:sp>
      <p:sp>
        <p:nvSpPr>
          <p:cNvPr id="5" name="Ορθογώνιο 4"/>
          <p:cNvSpPr/>
          <p:nvPr/>
        </p:nvSpPr>
        <p:spPr>
          <a:xfrm>
            <a:off x="375920" y="2021840"/>
            <a:ext cx="1112520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bg2">
                    <a:lumMod val="50000"/>
                  </a:schemeClr>
                </a:solidFill>
              </a:rPr>
              <a:t>Α. ΠΡΟΣΤΑΣΙΑ ΤΩΝ ΔΙΚΑΙΩΜΑΤΩΝ</a:t>
            </a:r>
          </a:p>
          <a:p>
            <a:r>
              <a:rPr lang="el-GR" b="1" dirty="0" smtClean="0">
                <a:solidFill>
                  <a:schemeClr val="bg2">
                    <a:lumMod val="50000"/>
                  </a:schemeClr>
                </a:solidFill>
              </a:rPr>
              <a:t>Β. ΑΝΕΞΑΡΤΗΣΙΑ ΤΗΣ ΔΙΚΑΙΟΣΥΝΗΣ</a:t>
            </a:r>
          </a:p>
          <a:p>
            <a:r>
              <a:rPr lang="el-GR" b="1" dirty="0" smtClean="0">
                <a:solidFill>
                  <a:schemeClr val="bg2">
                    <a:lumMod val="50000"/>
                  </a:schemeClr>
                </a:solidFill>
              </a:rPr>
              <a:t>Γ. ΑΡΧΗ ΤΗΣ ΝΟΜΙΜΟΤΗΤΑΣ</a:t>
            </a:r>
          </a:p>
          <a:p>
            <a:r>
              <a:rPr lang="el-GR" b="1" i="1" dirty="0" smtClean="0">
                <a:solidFill>
                  <a:schemeClr val="bg1"/>
                </a:solidFill>
              </a:rPr>
              <a:t>               </a:t>
            </a:r>
            <a:r>
              <a:rPr lang="el-GR" b="1" i="1" u="sng" dirty="0" smtClean="0">
                <a:solidFill>
                  <a:schemeClr val="bg1"/>
                </a:solidFill>
              </a:rPr>
              <a:t>ΣΕ ΠΟΙΕΣ ΠΑΡΑΚΑΤΩ ΠΡΟΤΑΣΕΙΣ ΠΗΓΑΙΝΕΙ  ΤΟ ΚΆΘΕ ΓΝΩΡΙΣΜΑ;</a:t>
            </a:r>
          </a:p>
          <a:p>
            <a:pPr algn="ctr"/>
            <a:endParaRPr lang="el-GR" b="1" dirty="0">
              <a:solidFill>
                <a:schemeClr val="bg2">
                  <a:lumMod val="50000"/>
                </a:schemeClr>
              </a:solidFill>
            </a:endParaRPr>
          </a:p>
        </p:txBody>
      </p:sp>
    </p:spTree>
    <p:extLst>
      <p:ext uri="{BB962C8B-B14F-4D97-AF65-F5344CB8AC3E}">
        <p14:creationId xmlns:p14="http://schemas.microsoft.com/office/powerpoint/2010/main" val="453669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132080" y="2733709"/>
            <a:ext cx="11582400" cy="1373070"/>
          </a:xfrm>
        </p:spPr>
        <p:txBody>
          <a:bodyPr/>
          <a:lstStyle/>
          <a:p>
            <a:pPr algn="l"/>
            <a:r>
              <a:rPr lang="el-GR" sz="4000" dirty="0" smtClean="0">
                <a:solidFill>
                  <a:srgbClr val="990000"/>
                </a:solidFill>
                <a:latin typeface="Arial Black" panose="020B0A04020102020204" pitchFamily="34" charset="0"/>
              </a:rPr>
              <a:t>ΔΙΚΑΙΩΜΑ ΣΤΗΝ ΠΡΟΣΩΠΙΚΗ ΑΣΦΑΛΕΙΑ ΤΟΥ ΠΟΛΙΤΗ</a:t>
            </a:r>
            <a:endParaRPr lang="el-GR" sz="4000" dirty="0">
              <a:solidFill>
                <a:srgbClr val="990000"/>
              </a:solidFill>
              <a:latin typeface="Arial Black" panose="020B0A04020102020204" pitchFamily="34" charset="0"/>
            </a:endParaRPr>
          </a:p>
        </p:txBody>
      </p:sp>
      <p:sp>
        <p:nvSpPr>
          <p:cNvPr id="7" name="Υπότιτλος 6"/>
          <p:cNvSpPr>
            <a:spLocks noGrp="1"/>
          </p:cNvSpPr>
          <p:nvPr>
            <p:ph type="subTitle" idx="1"/>
          </p:nvPr>
        </p:nvSpPr>
        <p:spPr/>
        <p:txBody>
          <a:bodyPr/>
          <a:lstStyle/>
          <a:p>
            <a:endParaRPr lang="el-GR" dirty="0"/>
          </a:p>
        </p:txBody>
      </p:sp>
      <p:pic>
        <p:nvPicPr>
          <p:cNvPr id="8" name="Εικόνα 7"/>
          <p:cNvPicPr>
            <a:picLocks noChangeAspect="1"/>
          </p:cNvPicPr>
          <p:nvPr/>
        </p:nvPicPr>
        <p:blipFill>
          <a:blip r:embed="rId2"/>
          <a:stretch>
            <a:fillRect/>
          </a:stretch>
        </p:blipFill>
        <p:spPr>
          <a:xfrm>
            <a:off x="4289742" y="281939"/>
            <a:ext cx="3789680" cy="1807159"/>
          </a:xfrm>
          <a:prstGeom prst="rect">
            <a:avLst/>
          </a:prstGeom>
        </p:spPr>
      </p:pic>
      <p:pic>
        <p:nvPicPr>
          <p:cNvPr id="9" name="Εικόνα 8"/>
          <p:cNvPicPr>
            <a:picLocks noChangeAspect="1"/>
          </p:cNvPicPr>
          <p:nvPr/>
        </p:nvPicPr>
        <p:blipFill>
          <a:blip r:embed="rId3"/>
          <a:stretch>
            <a:fillRect/>
          </a:stretch>
        </p:blipFill>
        <p:spPr>
          <a:xfrm>
            <a:off x="4289742" y="4649152"/>
            <a:ext cx="4253125" cy="1822768"/>
          </a:xfrm>
          <a:prstGeom prst="rect">
            <a:avLst/>
          </a:prstGeom>
        </p:spPr>
      </p:pic>
    </p:spTree>
    <p:extLst>
      <p:ext uri="{BB962C8B-B14F-4D97-AF65-F5344CB8AC3E}">
        <p14:creationId xmlns:p14="http://schemas.microsoft.com/office/powerpoint/2010/main" val="2294086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2482850" y="332740"/>
            <a:ext cx="4415790" cy="1600200"/>
          </a:xfrm>
          <a:prstGeom prst="rect">
            <a:avLst/>
          </a:prstGeom>
        </p:spPr>
      </p:pic>
      <p:sp>
        <p:nvSpPr>
          <p:cNvPr id="4" name="Ορθογώνιο 3"/>
          <p:cNvSpPr/>
          <p:nvPr/>
        </p:nvSpPr>
        <p:spPr>
          <a:xfrm>
            <a:off x="1656080" y="2326641"/>
            <a:ext cx="7487920" cy="1015663"/>
          </a:xfrm>
          <a:prstGeom prst="rect">
            <a:avLst/>
          </a:prstGeom>
        </p:spPr>
        <p:txBody>
          <a:bodyPr wrap="square">
            <a:spAutoFit/>
          </a:bodyPr>
          <a:lstStyle/>
          <a:p>
            <a:r>
              <a:rPr lang="el-GR" sz="2000" b="1" dirty="0" smtClean="0">
                <a:solidFill>
                  <a:schemeClr val="bg1">
                    <a:lumMod val="75000"/>
                    <a:lumOff val="25000"/>
                  </a:schemeClr>
                </a:solidFill>
                <a:latin typeface="Arial Black" panose="020B0A04020102020204" pitchFamily="34" charset="0"/>
              </a:rPr>
              <a:t>        </a:t>
            </a:r>
            <a:r>
              <a:rPr lang="el-GR" sz="2000" b="1" u="sng" dirty="0" err="1" smtClean="0">
                <a:latin typeface="Arial Black" panose="020B0A04020102020204" pitchFamily="34" charset="0"/>
              </a:rPr>
              <a:t>Aτομικά</a:t>
            </a:r>
            <a:r>
              <a:rPr lang="el-GR" sz="2000" b="1" u="sng" dirty="0" smtClean="0">
                <a:latin typeface="Arial Black" panose="020B0A04020102020204" pitchFamily="34" charset="0"/>
              </a:rPr>
              <a:t> και κοινωνικά δικαιώματα</a:t>
            </a:r>
          </a:p>
          <a:p>
            <a:endParaRPr lang="el-GR" sz="2000" b="1" u="sng" dirty="0" smtClean="0">
              <a:solidFill>
                <a:schemeClr val="bg1">
                  <a:lumMod val="75000"/>
                  <a:lumOff val="25000"/>
                </a:schemeClr>
              </a:solidFill>
              <a:latin typeface="Arial Black" panose="020B0A04020102020204" pitchFamily="34" charset="0"/>
            </a:endParaRPr>
          </a:p>
          <a:p>
            <a:r>
              <a:rPr lang="el-GR" sz="2000" b="1" dirty="0" smtClean="0">
                <a:solidFill>
                  <a:schemeClr val="bg1">
                    <a:lumMod val="75000"/>
                    <a:lumOff val="25000"/>
                  </a:schemeClr>
                </a:solidFill>
                <a:latin typeface="Arial Black" panose="020B0A04020102020204" pitchFamily="34" charset="0"/>
              </a:rPr>
              <a:t>'</a:t>
            </a:r>
            <a:r>
              <a:rPr lang="el-GR" sz="2000" b="1" dirty="0" err="1" smtClean="0">
                <a:solidFill>
                  <a:schemeClr val="bg1">
                    <a:lumMod val="75000"/>
                    <a:lumOff val="25000"/>
                  </a:schemeClr>
                </a:solidFill>
                <a:latin typeface="Arial Black" panose="020B0A04020102020204" pitchFamily="34" charset="0"/>
              </a:rPr>
              <a:t>Αρθρο</a:t>
            </a:r>
            <a:r>
              <a:rPr lang="el-GR" sz="2000" b="1" dirty="0" smtClean="0">
                <a:solidFill>
                  <a:schemeClr val="bg1">
                    <a:lumMod val="75000"/>
                    <a:lumOff val="25000"/>
                  </a:schemeClr>
                </a:solidFill>
                <a:latin typeface="Arial Black" panose="020B0A04020102020204" pitchFamily="34" charset="0"/>
              </a:rPr>
              <a:t> 6: (Προσωπική ασφάλεια, προφυλάκιση)</a:t>
            </a:r>
            <a:endParaRPr lang="el-GR" sz="2000" b="1" dirty="0">
              <a:solidFill>
                <a:schemeClr val="bg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379100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967335"/>
            <a:ext cx="6096000" cy="1261884"/>
          </a:xfrm>
          <a:prstGeom prst="rect">
            <a:avLst/>
          </a:prstGeom>
        </p:spPr>
        <p:txBody>
          <a:bodyPr>
            <a:spAutoFit/>
          </a:bodyPr>
          <a:lstStyle/>
          <a:p>
            <a:r>
              <a:rPr lang="el-GR" b="1" dirty="0" smtClean="0">
                <a:latin typeface="Arial Black" panose="020B0A04020102020204" pitchFamily="34" charset="0"/>
              </a:rPr>
              <a:t>      </a:t>
            </a:r>
            <a:r>
              <a:rPr lang="el-GR" b="1" u="sng" dirty="0" smtClean="0">
                <a:latin typeface="Arial Black" panose="020B0A04020102020204" pitchFamily="34" charset="0"/>
              </a:rPr>
              <a:t> </a:t>
            </a:r>
            <a:r>
              <a:rPr lang="el-GR" b="1" u="sng" dirty="0" err="1" smtClean="0">
                <a:latin typeface="Arial Black" panose="020B0A04020102020204" pitchFamily="34" charset="0"/>
              </a:rPr>
              <a:t>Aτομικά</a:t>
            </a:r>
            <a:r>
              <a:rPr lang="el-GR" b="1" u="sng" dirty="0" smtClean="0">
                <a:latin typeface="Arial Black" panose="020B0A04020102020204" pitchFamily="34" charset="0"/>
              </a:rPr>
              <a:t> και κοινωνικά δικαιώματα</a:t>
            </a:r>
          </a:p>
          <a:p>
            <a:endParaRPr lang="el-GR" b="1" u="sng" dirty="0" smtClean="0">
              <a:latin typeface="Arial Black" panose="020B0A04020102020204" pitchFamily="34" charset="0"/>
            </a:endParaRPr>
          </a:p>
          <a:p>
            <a:r>
              <a:rPr lang="el-GR" sz="2000" b="1" dirty="0" smtClean="0">
                <a:solidFill>
                  <a:schemeClr val="bg1">
                    <a:lumMod val="95000"/>
                    <a:lumOff val="5000"/>
                  </a:schemeClr>
                </a:solidFill>
                <a:latin typeface="Arial Black" panose="020B0A04020102020204" pitchFamily="34" charset="0"/>
              </a:rPr>
              <a:t>'</a:t>
            </a:r>
            <a:r>
              <a:rPr lang="el-GR" sz="2000" b="1" dirty="0" err="1" smtClean="0">
                <a:solidFill>
                  <a:schemeClr val="bg1">
                    <a:lumMod val="95000"/>
                    <a:lumOff val="5000"/>
                  </a:schemeClr>
                </a:solidFill>
                <a:latin typeface="Arial Black" panose="020B0A04020102020204" pitchFamily="34" charset="0"/>
              </a:rPr>
              <a:t>Αρθρο</a:t>
            </a:r>
            <a:r>
              <a:rPr lang="el-GR" sz="2000" b="1" dirty="0" smtClean="0">
                <a:solidFill>
                  <a:schemeClr val="bg1">
                    <a:lumMod val="95000"/>
                    <a:lumOff val="5000"/>
                  </a:schemeClr>
                </a:solidFill>
                <a:latin typeface="Arial Black" panose="020B0A04020102020204" pitchFamily="34" charset="0"/>
              </a:rPr>
              <a:t> 7: (Καμιά ποινή χωρίς νόμο, απαγόρευση βασανιστηρίων)</a:t>
            </a:r>
            <a:endParaRPr lang="el-GR" sz="2000" b="1" dirty="0">
              <a:solidFill>
                <a:schemeClr val="bg1">
                  <a:lumMod val="95000"/>
                  <a:lumOff val="5000"/>
                </a:schemeClr>
              </a:solidFill>
              <a:latin typeface="Arial Black" panose="020B0A04020102020204" pitchFamily="34" charset="0"/>
            </a:endParaRPr>
          </a:p>
        </p:txBody>
      </p:sp>
      <p:pic>
        <p:nvPicPr>
          <p:cNvPr id="4" name="Εικόνα 3"/>
          <p:cNvPicPr>
            <a:picLocks noChangeAspect="1"/>
          </p:cNvPicPr>
          <p:nvPr/>
        </p:nvPicPr>
        <p:blipFill>
          <a:blip r:embed="rId2"/>
          <a:stretch>
            <a:fillRect/>
          </a:stretch>
        </p:blipFill>
        <p:spPr>
          <a:xfrm>
            <a:off x="3545840" y="874394"/>
            <a:ext cx="4470400" cy="1810675"/>
          </a:xfrm>
          <a:prstGeom prst="rect">
            <a:avLst/>
          </a:prstGeom>
        </p:spPr>
      </p:pic>
    </p:spTree>
    <p:extLst>
      <p:ext uri="{BB962C8B-B14F-4D97-AF65-F5344CB8AC3E}">
        <p14:creationId xmlns:p14="http://schemas.microsoft.com/office/powerpoint/2010/main" val="229958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28800" y="3105835"/>
            <a:ext cx="7315200" cy="1292662"/>
          </a:xfrm>
          <a:prstGeom prst="rect">
            <a:avLst/>
          </a:prstGeom>
        </p:spPr>
        <p:txBody>
          <a:bodyPr wrap="square">
            <a:spAutoFit/>
          </a:bodyPr>
          <a:lstStyle/>
          <a:p>
            <a:pPr algn="ctr"/>
            <a:r>
              <a:rPr lang="el-GR" b="1" u="sng" dirty="0" err="1" smtClean="0">
                <a:latin typeface="Arial Black" panose="020B0A04020102020204" pitchFamily="34" charset="0"/>
              </a:rPr>
              <a:t>Aτομικά</a:t>
            </a:r>
            <a:r>
              <a:rPr lang="el-GR" b="1" u="sng" dirty="0" smtClean="0">
                <a:latin typeface="Arial Black" panose="020B0A04020102020204" pitchFamily="34" charset="0"/>
              </a:rPr>
              <a:t> και κοινωνικά δικαιώματα</a:t>
            </a:r>
          </a:p>
          <a:p>
            <a:pPr algn="ctr"/>
            <a:endParaRPr lang="el-GR" b="1" u="sng" dirty="0">
              <a:latin typeface="Arial Black" panose="020B0A04020102020204" pitchFamily="34" charset="0"/>
            </a:endParaRPr>
          </a:p>
          <a:p>
            <a:pPr algn="ctr"/>
            <a:endParaRPr lang="el-GR" b="1" u="sng" dirty="0" smtClean="0">
              <a:latin typeface="Arial Black" panose="020B0A04020102020204" pitchFamily="34" charset="0"/>
            </a:endParaRPr>
          </a:p>
          <a:p>
            <a:r>
              <a:rPr lang="el-GR" sz="2400" b="1" dirty="0" smtClean="0">
                <a:solidFill>
                  <a:schemeClr val="bg2">
                    <a:lumMod val="50000"/>
                  </a:schemeClr>
                </a:solidFill>
                <a:latin typeface="Arial Black" panose="020B0A04020102020204" pitchFamily="34" charset="0"/>
              </a:rPr>
              <a:t>'</a:t>
            </a:r>
            <a:r>
              <a:rPr lang="el-GR" sz="2400" b="1" dirty="0" err="1" smtClean="0">
                <a:solidFill>
                  <a:schemeClr val="bg2">
                    <a:lumMod val="50000"/>
                  </a:schemeClr>
                </a:solidFill>
                <a:latin typeface="Arial Black" panose="020B0A04020102020204" pitchFamily="34" charset="0"/>
              </a:rPr>
              <a:t>Αρθρο</a:t>
            </a:r>
            <a:r>
              <a:rPr lang="el-GR" sz="2400" b="1" dirty="0" smtClean="0">
                <a:solidFill>
                  <a:schemeClr val="bg2">
                    <a:lumMod val="50000"/>
                  </a:schemeClr>
                </a:solidFill>
                <a:latin typeface="Arial Black" panose="020B0A04020102020204" pitchFamily="34" charset="0"/>
              </a:rPr>
              <a:t> 8: (Δικαίωμα νόμιμου δικαστή)</a:t>
            </a:r>
            <a:endParaRPr lang="el-GR" sz="2400" b="1" dirty="0">
              <a:solidFill>
                <a:schemeClr val="bg2">
                  <a:lumMod val="50000"/>
                </a:schemeClr>
              </a:solidFill>
              <a:latin typeface="Arial Black" panose="020B0A04020102020204" pitchFamily="34" charset="0"/>
            </a:endParaRPr>
          </a:p>
        </p:txBody>
      </p:sp>
      <p:pic>
        <p:nvPicPr>
          <p:cNvPr id="3" name="Εικόνα 2"/>
          <p:cNvPicPr>
            <a:picLocks noChangeAspect="1"/>
          </p:cNvPicPr>
          <p:nvPr/>
        </p:nvPicPr>
        <p:blipFill>
          <a:blip r:embed="rId2"/>
          <a:stretch>
            <a:fillRect/>
          </a:stretch>
        </p:blipFill>
        <p:spPr>
          <a:xfrm>
            <a:off x="3535680" y="586739"/>
            <a:ext cx="4297680" cy="2063191"/>
          </a:xfrm>
          <a:prstGeom prst="rect">
            <a:avLst/>
          </a:prstGeom>
        </p:spPr>
      </p:pic>
    </p:spTree>
    <p:extLst>
      <p:ext uri="{BB962C8B-B14F-4D97-AF65-F5344CB8AC3E}">
        <p14:creationId xmlns:p14="http://schemas.microsoft.com/office/powerpoint/2010/main" val="1840202010"/>
      </p:ext>
    </p:extLst>
  </p:cSld>
  <p:clrMapOvr>
    <a:masterClrMapping/>
  </p:clrMapOvr>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Default Theme</Template>
  <TotalTime>47</TotalTime>
  <Words>145</Words>
  <Application>Microsoft Office PowerPoint</Application>
  <PresentationFormat>Ευρεία οθόνη</PresentationFormat>
  <Paragraphs>24</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Arial Black</vt:lpstr>
      <vt:lpstr>Trebuchet MS</vt:lpstr>
      <vt:lpstr>Βερολίνο</vt:lpstr>
      <vt:lpstr>ΚΡΑΤΟΣ ΔΙΚΑΙΟΥ</vt:lpstr>
      <vt:lpstr>Παρουσίαση του PowerPoint</vt:lpstr>
      <vt:lpstr>Παρουσίαση του PowerPoint</vt:lpstr>
      <vt:lpstr>ΒΑΣΙΚΑ ΓΝΩΡΙΣΜΑΤΑ ΤΟΥ ΚΡΑΤΟΥΣ ΔΙΚΑΙΟΥ</vt:lpstr>
      <vt:lpstr>ΔΙΚΑΙΩΜΑ ΣΤΗΝ ΠΡΟΣΩΠΙΚΗ ΑΣΦΑΛΕΙΑ ΤΟΥ ΠΟΛΙΤΗ</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ΚΡΑΤΟΣ ΔΙΚΑΙΟΥ</dc:title>
  <dc:creator>Στέλλα Κολοβού</dc:creator>
  <cp:lastModifiedBy>Στέλλα Κολοβού</cp:lastModifiedBy>
  <cp:revision>13</cp:revision>
  <dcterms:created xsi:type="dcterms:W3CDTF">2021-01-19T11:54:03Z</dcterms:created>
  <dcterms:modified xsi:type="dcterms:W3CDTF">2021-01-19T12:41:44Z</dcterms:modified>
</cp:coreProperties>
</file>