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7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CD00D-4A69-4C10-8607-1D64986C662E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ECC0-654B-4714-838E-AF3DA9FB2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5ECC0-654B-4714-838E-AF3DA9FB2D43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97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68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24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4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60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1985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915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40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60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3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45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9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74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4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65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13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1B007-8CB8-492F-8E49-AE65826C545A}" type="datetimeFigureOut">
              <a:rPr lang="el-GR" smtClean="0"/>
              <a:t>21/1/2021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D1CE17-DB24-4C3A-A31D-6BBE5F83D7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7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50161" y="0"/>
            <a:ext cx="8954452" cy="1905000"/>
          </a:xfrm>
        </p:spPr>
        <p:txBody>
          <a:bodyPr/>
          <a:lstStyle/>
          <a:p>
            <a:r>
              <a:rPr lang="el-GR" b="1" u="sng" dirty="0" smtClean="0">
                <a:latin typeface="Arial Black" panose="020B0A04020102020204" pitchFamily="34" charset="0"/>
              </a:rPr>
              <a:t>8.4.3 ΚΟΙΝΩΝΙΚΟ ΚΡΑΤΟΣ</a:t>
            </a:r>
            <a:endParaRPr lang="el-GR" b="1" u="sng" dirty="0">
              <a:latin typeface="Arial Black" panose="020B0A04020102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8640"/>
            <a:ext cx="11968480" cy="6238240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4601" y="3008630"/>
            <a:ext cx="708407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5440" y="624110"/>
            <a:ext cx="10363199" cy="1280890"/>
          </a:xfrm>
        </p:spPr>
        <p:txBody>
          <a:bodyPr>
            <a:normAutofit/>
          </a:bodyPr>
          <a:lstStyle/>
          <a:p>
            <a:r>
              <a:rPr lang="el-GR" sz="2400" b="1" u="sng" dirty="0">
                <a:latin typeface="Arial Black" panose="020B0A04020102020204" pitchFamily="34" charset="0"/>
              </a:rPr>
              <a:t>Πώς προέκυψε ιστορικά η ανάγκη για κοινωνικό κράτος και ποιος είναι ο σκοπός του;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1503680"/>
            <a:ext cx="4704397" cy="535432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32000" y="2133600"/>
            <a:ext cx="9472612" cy="4724400"/>
          </a:xfrm>
        </p:spPr>
        <p:txBody>
          <a:bodyPr/>
          <a:lstStyle/>
          <a:p>
            <a:r>
              <a:rPr lang="el-GR" b="1" dirty="0" smtClean="0">
                <a:latin typeface="Arial Black" panose="020B0A04020102020204" pitchFamily="34" charset="0"/>
              </a:rPr>
              <a:t> </a:t>
            </a:r>
            <a:r>
              <a:rPr lang="el-GR" sz="2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Μετά τη βιομηχανική επανάσταση προέκυψαν μεγάλες οικονομικές ανισότητες  </a:t>
            </a:r>
            <a:r>
              <a:rPr lang="el-GR" sz="20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«Το </a:t>
            </a:r>
            <a:r>
              <a:rPr lang="el-GR" sz="2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βιοτικό επίπεδο των πολιτών παρουσίαζε μεγάλες διαφορές μεταξύ διαφορετικών κοινωνικών τάξεων  </a:t>
            </a:r>
            <a:r>
              <a:rPr lang="el-GR" sz="20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</a:p>
          <a:p>
            <a:r>
              <a:rPr lang="el-GR" sz="2000" b="1" i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Αποτέλεσμα</a:t>
            </a:r>
            <a:r>
              <a:rPr lang="el-GR" sz="2000" b="1" i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  <a:r>
              <a:rPr lang="el-GR" sz="2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να μην μπορούν πολλά άτομα από χαμηλότερες κοινωνικές τάξεις να έχουν πρόσβαση σε απολύτως απαραίτητα αγαθά </a:t>
            </a:r>
            <a:endParaRPr lang="el-GR" sz="2000" b="1" i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l-GR" sz="20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Αυτές προκάλεσαν τεράστια προβλήματα τα οποία οδήγησαν τους πολίτες σε διεκδικήσεις για τη βελτίωση του βιοτικού τους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1061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5281" y="624110"/>
            <a:ext cx="9899332" cy="1280890"/>
          </a:xfrm>
        </p:spPr>
        <p:txBody>
          <a:bodyPr>
            <a:normAutofit/>
          </a:bodyPr>
          <a:lstStyle/>
          <a:p>
            <a:pPr algn="ctr"/>
            <a:r>
              <a:rPr lang="el-GR" sz="3200" b="1" u="sng" dirty="0" smtClean="0">
                <a:latin typeface="Arial Black" panose="020B0A04020102020204" pitchFamily="34" charset="0"/>
              </a:rPr>
              <a:t>ΚΟΙΝΩΝΙΚΑ ΔΙΚΑΙΩΜΑΤΑ</a:t>
            </a:r>
            <a:endParaRPr lang="el-GR" sz="3200" b="1" u="sng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Για να μπορούν όλοι να καλύψουν τις βασικές τους ανάγκες και για να αμβλυνθούν οι κοινωνικές ανισότητες, κατοχυρώθηκε μετά το Β' </a:t>
            </a:r>
            <a:r>
              <a:rPr lang="el-GR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παγκόσμιο « το κοινωνικό κράτος » </a:t>
            </a:r>
          </a:p>
          <a:p>
            <a:pPr marL="0" indent="0">
              <a:buNone/>
            </a:pPr>
            <a:r>
              <a:rPr lang="el-GR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ή «κράτος πρόνοιας»  </a:t>
            </a:r>
          </a:p>
          <a:p>
            <a:pPr marL="0" indent="0">
              <a:buNone/>
            </a:pPr>
            <a:r>
              <a:rPr lang="el-GR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ή «κράτος ευημερίας»</a:t>
            </a:r>
            <a:endParaRPr lang="el-GR" b="1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949" y="3439477"/>
            <a:ext cx="4914521" cy="30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εξιό βέλος 3"/>
          <p:cNvSpPr/>
          <p:nvPr/>
        </p:nvSpPr>
        <p:spPr>
          <a:xfrm>
            <a:off x="71120" y="335280"/>
            <a:ext cx="3647440" cy="118872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ΔΗΜΟΚΡΑΤΙΑ</a:t>
            </a:r>
            <a:endParaRPr lang="el-GR" sz="2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Δεξιό βέλος 4"/>
          <p:cNvSpPr/>
          <p:nvPr/>
        </p:nvSpPr>
        <p:spPr>
          <a:xfrm>
            <a:off x="4023360" y="335280"/>
            <a:ext cx="2834640" cy="1188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ΑΝΙΣΟΤΗΤΕΣ</a:t>
            </a:r>
          </a:p>
          <a:p>
            <a:pPr algn="ctr"/>
            <a:r>
              <a:rPr lang="el-GR" b="1" dirty="0" smtClean="0"/>
              <a:t>ΤΑΞΕΩΝ</a:t>
            </a:r>
            <a:endParaRPr lang="el-GR" b="1" dirty="0"/>
          </a:p>
        </p:txBody>
      </p:sp>
      <p:sp>
        <p:nvSpPr>
          <p:cNvPr id="7" name="Δεξιό βέλος 6"/>
          <p:cNvSpPr/>
          <p:nvPr/>
        </p:nvSpPr>
        <p:spPr>
          <a:xfrm>
            <a:off x="7162800" y="335280"/>
            <a:ext cx="2204720" cy="118872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00000"/>
                </a:solidFill>
              </a:rPr>
              <a:t>ΠΡΟΒΛΗΜΑΤΑ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8" name="Δεξιό βέλος 7"/>
          <p:cNvSpPr/>
          <p:nvPr/>
        </p:nvSpPr>
        <p:spPr>
          <a:xfrm>
            <a:off x="9672320" y="335280"/>
            <a:ext cx="2133600" cy="11887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70C0"/>
                </a:solidFill>
              </a:rPr>
              <a:t>ΔΙΕΚΔΙΚΗΣΕΙΣ</a:t>
            </a:r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10" name="Βέλος προς τα κάτω 9"/>
          <p:cNvSpPr/>
          <p:nvPr/>
        </p:nvSpPr>
        <p:spPr>
          <a:xfrm>
            <a:off x="10566400" y="1696720"/>
            <a:ext cx="1625600" cy="226568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dirty="0" smtClean="0"/>
              <a:t>ΚΡΑΤΟΣ</a:t>
            </a:r>
          </a:p>
          <a:p>
            <a:pPr algn="ctr"/>
            <a:r>
              <a:rPr lang="el-GR" dirty="0" smtClean="0"/>
              <a:t>ΔΙΚΑΙΟΥ</a:t>
            </a:r>
            <a:endParaRPr lang="el-GR" dirty="0"/>
          </a:p>
        </p:txBody>
      </p:sp>
      <p:sp>
        <p:nvSpPr>
          <p:cNvPr id="12" name="Βέλος προς τα κάτω 11"/>
          <p:cNvSpPr/>
          <p:nvPr/>
        </p:nvSpPr>
        <p:spPr>
          <a:xfrm>
            <a:off x="10566400" y="4196080"/>
            <a:ext cx="1625600" cy="256032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dirty="0" smtClean="0"/>
              <a:t>ΚΟΙΝΩΝΙΚΑ </a:t>
            </a:r>
            <a:r>
              <a:rPr lang="el-GR" dirty="0" smtClean="0"/>
              <a:t>ΠΡΟΒΛΗΜΑΤΑ: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1920239"/>
            <a:ext cx="6410960" cy="3162661"/>
          </a:xfrm>
          <a:prstGeom prst="rect">
            <a:avLst/>
          </a:prstGeom>
        </p:spPr>
      </p:pic>
      <p:sp>
        <p:nvSpPr>
          <p:cNvPr id="3" name="Αριστερό βέλος 2"/>
          <p:cNvSpPr/>
          <p:nvPr/>
        </p:nvSpPr>
        <p:spPr>
          <a:xfrm>
            <a:off x="7955280" y="5628640"/>
            <a:ext cx="2529840" cy="1239520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1.ΠΕΡΙΒΑΛΛΟΝ</a:t>
            </a:r>
            <a:endParaRPr lang="el-GR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Αριστερό βέλος 5"/>
          <p:cNvSpPr/>
          <p:nvPr/>
        </p:nvSpPr>
        <p:spPr>
          <a:xfrm>
            <a:off x="5201920" y="5628640"/>
            <a:ext cx="2418080" cy="12293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2.ΕΡΓΑΣΙΑ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Αριστερό βέλος 8"/>
          <p:cNvSpPr/>
          <p:nvPr/>
        </p:nvSpPr>
        <p:spPr>
          <a:xfrm>
            <a:off x="2885440" y="5628640"/>
            <a:ext cx="2103120" cy="1229360"/>
          </a:xfrm>
          <a:prstGeom prst="leftArrow">
            <a:avLst/>
          </a:prstGeom>
          <a:solidFill>
            <a:srgbClr val="427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3.ΠΑΙΔΕΙΑ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Αριστερό βέλος 10"/>
          <p:cNvSpPr/>
          <p:nvPr/>
        </p:nvSpPr>
        <p:spPr>
          <a:xfrm>
            <a:off x="233680" y="5628640"/>
            <a:ext cx="2438400" cy="123952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4. ΥΓΕΙΑ</a:t>
            </a:r>
            <a:endParaRPr lang="el-GR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35760" y="624110"/>
            <a:ext cx="10322559" cy="1280890"/>
          </a:xfrm>
        </p:spPr>
        <p:txBody>
          <a:bodyPr/>
          <a:lstStyle/>
          <a:p>
            <a:r>
              <a:rPr lang="el-GR" b="1" u="sng" dirty="0">
                <a:solidFill>
                  <a:schemeClr val="accent1">
                    <a:lumMod val="75000"/>
                  </a:schemeClr>
                </a:solidFill>
              </a:rPr>
              <a:t>Πώς κατοχυρώνεται το κοινωνικό κράτος στο σύγχρονο Σύνταγμα;</a:t>
            </a:r>
            <a:endParaRPr lang="el-GR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35760" y="2133600"/>
            <a:ext cx="9868852" cy="418592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Με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τα </a:t>
            </a:r>
            <a:r>
              <a:rPr lang="el-GR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κοινωνικά δικαιώματα των πολιτών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(π.χ. για δωρεάν ιατροφαρμακευτική περίθαλψη, δωρεάν εκπαίδευση, προστασία ευάλωτων κοινωνικών ομάδων, ενίσχυση οικογένειας κλπ.) </a:t>
            </a:r>
            <a:endParaRPr lang="el-GR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και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τις αντίστοιχες </a:t>
            </a:r>
            <a:r>
              <a:rPr lang="el-GR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υποχρεώσεις του κράτους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(π.χ. για δημόσια και δωρεάν παιδεία, για προστασία της υγείας, προστασία του περιβάλλοντος)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" y="4447857"/>
            <a:ext cx="2867025" cy="17526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32" y="4447857"/>
            <a:ext cx="2803208" cy="17526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663" y="4447857"/>
            <a:ext cx="304085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35761" y="624110"/>
            <a:ext cx="9868852" cy="1280890"/>
          </a:xfrm>
        </p:spPr>
        <p:txBody>
          <a:bodyPr>
            <a:normAutofit/>
          </a:bodyPr>
          <a:lstStyle/>
          <a:p>
            <a:r>
              <a:rPr lang="el-GR" sz="2800" b="1" u="sng" dirty="0">
                <a:latin typeface="Arial Black" panose="020B0A04020102020204" pitchFamily="34" charset="0"/>
              </a:rPr>
              <a:t>Ποια είναι η διαφορά μεταξύ ατομικών και κοινωνικών δικαιωμάτων;</a:t>
            </a:r>
            <a:endParaRPr lang="el-GR" sz="2800" b="1" u="sng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Ατομικά </a:t>
            </a:r>
            <a:r>
              <a:rPr lang="el-GR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δικαιώματα </a:t>
            </a:r>
            <a:r>
              <a:rPr lang="el-GR" b="1" dirty="0">
                <a:latin typeface="Arial Black" panose="020B0A04020102020204" pitchFamily="34" charset="0"/>
              </a:rPr>
              <a:t>ονομάζονται αυτά που η Πολιτεία υποχρεούται απλώς να τα αναγνωρίζει και να τα σέβεται, δηλ. να μην τα παραβιάζει (π.χ. δικαιώματα ζωής, ελευθερίας, ατομικής ιδιοκτησίας κ.ά.) </a:t>
            </a:r>
            <a:endParaRPr lang="el-GR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171" y="3454082"/>
            <a:ext cx="6434309" cy="29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0" y="2494604"/>
            <a:ext cx="5769248" cy="364521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u="sng" dirty="0">
                <a:latin typeface="Arial Black" panose="020B0A04020102020204" pitchFamily="34" charset="0"/>
              </a:rPr>
              <a:t>Ποια είναι η διαφορά μεταξύ ατομικών και κοινωνικών δικαιωμάτων;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6720" y="1816500"/>
            <a:ext cx="11758612" cy="4063572"/>
          </a:xfrm>
        </p:spPr>
        <p:txBody>
          <a:bodyPr/>
          <a:lstStyle/>
          <a:p>
            <a:pPr marL="0" indent="0">
              <a:buNone/>
            </a:pPr>
            <a:r>
              <a:rPr lang="el-GR" b="1" u="sng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Κοινωνικά δικαιώματα </a:t>
            </a:r>
            <a:r>
              <a:rPr lang="el-GR" b="1" dirty="0">
                <a:latin typeface="Arial Black" panose="020B0A04020102020204" pitchFamily="34" charset="0"/>
              </a:rPr>
              <a:t>ονομάζονται αυτά που η Πολιτεία υποχρεούται όχι απλώς να τα αναγνωρίζει, αλλά και να τα παρέχει (π.χ. δωρεάν παιδεία, δωρεάν υγεία, οικογενειακά επιδόματα κ.ά.)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38" y="5139668"/>
            <a:ext cx="4996771" cy="13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2081" y="91440"/>
            <a:ext cx="10102532" cy="1813560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latin typeface="Arial Black" panose="020B0A04020102020204" pitchFamily="34" charset="0"/>
              </a:rPr>
              <a:t>ΠΟΙΕΣ ΆΛΛΕΣ ΚΟΙΝΩΝΙΚΕΣ ΟΜΑΔΕΣ ΕΚΤΟΣ ΑΠΌ ΤΑ ΠΑΙΔΙΑ ΤΟΥ ΔΡΟΜΟΥ,ΕΧΟΥΝ ΑΝΑΓΚΗ ΚΟΙΝΩΝΙΚΗΣ ΠΡΟΣΤΑΣΙΑΣ ΣΗΜΕΡΑ;</a:t>
            </a:r>
            <a:br>
              <a:rPr lang="el-GR" sz="2400" b="1" dirty="0" smtClean="0">
                <a:latin typeface="Arial Black" panose="020B0A04020102020204" pitchFamily="34" charset="0"/>
              </a:rPr>
            </a:br>
            <a:r>
              <a:rPr lang="el-GR" sz="2400" b="1" dirty="0" smtClean="0">
                <a:latin typeface="Arial Black" panose="020B0A04020102020204" pitchFamily="34" charset="0"/>
              </a:rPr>
              <a:t>ΠΟΙΑ ΜΕΤΡΑ ΠΑΙΡΝΕΙ ΓΙ’ΑΥΤΈΣ ΤΟ ΣΥΓΧΡΟΝΟ ΚΟΙΝΩΝΙΚΟ ΚΡΑΤΟΣ;</a:t>
            </a:r>
            <a:endParaRPr lang="el-GR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784" y="2148364"/>
            <a:ext cx="2762250" cy="16573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930" y="2119789"/>
            <a:ext cx="2705100" cy="168592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265930" y="3647440"/>
            <a:ext cx="2705100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ΑΠΟΦΥΛΑΚΙΣΜΕΝΟΙ</a:t>
            </a:r>
            <a:endParaRPr lang="el-GR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290" y="2047240"/>
            <a:ext cx="2857500" cy="16002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84" y="4609782"/>
            <a:ext cx="2762250" cy="192309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203" y="4409440"/>
            <a:ext cx="2466975" cy="184785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441" y="5415280"/>
            <a:ext cx="2341811" cy="130556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3281" y="4907281"/>
            <a:ext cx="3028950" cy="18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552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299</Words>
  <Application>Microsoft Office PowerPoint</Application>
  <PresentationFormat>Ευρεία οθόνη</PresentationFormat>
  <Paragraphs>31</Paragraphs>
  <Slides>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Wingdings 3</vt:lpstr>
      <vt:lpstr>Wisp</vt:lpstr>
      <vt:lpstr>8.4.3 ΚΟΙΝΩΝΙΚΟ ΚΡΑΤΟΣ</vt:lpstr>
      <vt:lpstr>Πώς προέκυψε ιστορικά η ανάγκη για κοινωνικό κράτος και ποιος είναι ο σκοπός του;</vt:lpstr>
      <vt:lpstr>ΚΟΙΝΩΝΙΚΑ ΔΙΚΑΙΩΜΑΤΑ</vt:lpstr>
      <vt:lpstr>Παρουσίαση του PowerPoint</vt:lpstr>
      <vt:lpstr>Πώς κατοχυρώνεται το κοινωνικό κράτος στο σύγχρονο Σύνταγμα;</vt:lpstr>
      <vt:lpstr>Ποια είναι η διαφορά μεταξύ ατομικών και κοινωνικών δικαιωμάτων;</vt:lpstr>
      <vt:lpstr>Ποια είναι η διαφορά μεταξύ ατομικών και κοινωνικών δικαιωμάτων;</vt:lpstr>
      <vt:lpstr>ΠΟΙΕΣ ΆΛΛΕΣ ΚΟΙΝΩΝΙΚΕΣ ΟΜΑΔΕΣ ΕΚΤΟΣ ΑΠΌ ΤΑ ΠΑΙΔΙΑ ΤΟΥ ΔΡΟΜΟΥ,ΕΧΟΥΝ ΑΝΑΓΚΗ ΚΟΙΝΩΝΙΚΗΣ ΠΡΟΣΤΑΣΙΑΣ ΣΗΜΕΡΑ; ΠΟΙΑ ΜΕΤΡΑ ΠΑΙΡΝΕΙ ΓΙ’ΑΥΤΈΣ ΤΟ ΣΥΓΧΡΟΝΟ ΚΟΙΝΩΝΙΚΟ ΚΡΑΤΟΣ;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8.4.3 ΚΟΙΝΩΝΙΚΟ ΚΡΑΤΟΣ</dc:title>
  <dc:creator>Στέλλα Κολοβού</dc:creator>
  <cp:lastModifiedBy>Στέλλα Κολοβού</cp:lastModifiedBy>
  <cp:revision>18</cp:revision>
  <dcterms:created xsi:type="dcterms:W3CDTF">2021-01-21T08:17:00Z</dcterms:created>
  <dcterms:modified xsi:type="dcterms:W3CDTF">2021-01-21T17:55:49Z</dcterms:modified>
</cp:coreProperties>
</file>