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5"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5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57157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90839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63125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59140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46557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28853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80088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0950236-45A8-47C1-A073-5FA6502AF9BC}" type="datetimeFigureOut">
              <a:rPr lang="el-GR" smtClean="0"/>
              <a:t>2/3/2021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95595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6085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362805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1058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56960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55380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541850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2410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69975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494457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651856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976634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725590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573971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64122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819734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160586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80506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243652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0950236-45A8-47C1-A073-5FA6502AF9BC}" type="datetimeFigureOut">
              <a:rPr lang="el-GR" smtClean="0"/>
              <a:t>2/3/2021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649464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0950236-45A8-47C1-A073-5FA6502AF9BC}" type="datetimeFigureOut">
              <a:rPr lang="el-GR" smtClean="0"/>
              <a:t>2/3/2021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277201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50236-45A8-47C1-A073-5FA6502AF9BC}" type="datetimeFigureOut">
              <a:rPr lang="el-GR" smtClean="0"/>
              <a:t>2/3/2021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218302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647296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00697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988447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67837-6196-425D-AFF4-73EE177A2215}"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445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841865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032282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978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830992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208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552231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724868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15551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70717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145934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0950236-45A8-47C1-A073-5FA6502AF9BC}" type="datetimeFigureOut">
              <a:rPr lang="el-GR" smtClean="0"/>
              <a:t>2/3/2021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429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0950236-45A8-47C1-A073-5FA6502AF9BC}" type="datetimeFigureOut">
              <a:rPr lang="el-GR" smtClean="0"/>
              <a:t>2/3/2021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818745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0950236-45A8-47C1-A073-5FA6502AF9BC}" type="datetimeFigureOut">
              <a:rPr lang="el-GR" smtClean="0"/>
              <a:t>2/3/2021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898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50236-45A8-47C1-A073-5FA6502AF9BC}" type="datetimeFigureOut">
              <a:rPr lang="el-GR" smtClean="0"/>
              <a:t>2/3/2021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81985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220084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30553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997507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27434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090004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565802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0950236-45A8-47C1-A073-5FA6502AF9BC}" type="datetimeFigureOut">
              <a:rPr lang="el-GR" smtClean="0"/>
              <a:t>2/3/2021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819852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0950236-45A8-47C1-A073-5FA6502AF9BC}" type="datetimeFigureOut">
              <a:rPr lang="el-GR" smtClean="0"/>
              <a:t>2/3/2021</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6240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0950236-45A8-47C1-A073-5FA6502AF9BC}" type="datetimeFigureOut">
              <a:rPr lang="el-GR" smtClean="0"/>
              <a:t>2/3/2021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093820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784454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0950236-45A8-47C1-A073-5FA6502AF9BC}" type="datetimeFigureOut">
              <a:rPr lang="el-GR" smtClean="0"/>
              <a:t>2/3/2021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05966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0950236-45A8-47C1-A073-5FA6502AF9BC}" type="datetimeFigureOut">
              <a:rPr lang="el-GR" smtClean="0"/>
              <a:t>2/3/2021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8101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02431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0950236-45A8-47C1-A073-5FA6502AF9BC}" type="datetimeFigureOut">
              <a:rPr lang="el-GR" smtClean="0"/>
              <a:t>2/3/2021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35641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50236-45A8-47C1-A073-5FA6502AF9BC}" type="datetimeFigureOut">
              <a:rPr lang="el-GR" smtClean="0"/>
              <a:t>2/3/2021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373450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950236-45A8-47C1-A073-5FA6502AF9BC}" type="datetimeFigureOut">
              <a:rPr lang="el-GR" smtClean="0"/>
              <a:t>2/3/2021</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40689454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950236-45A8-47C1-A073-5FA6502AF9BC}" type="datetimeFigureOut">
              <a:rPr lang="el-GR" smtClean="0"/>
              <a:t>2/3/2021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12636744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950236-45A8-47C1-A073-5FA6502AF9BC}" type="datetimeFigureOut">
              <a:rPr lang="el-GR" smtClean="0"/>
              <a:t>2/3/2021</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242355122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9C%CE%AD%CF%83%CE%B1_%CE%9C%CE%B1%CE%B6%CE%B9%CE%BA%CE%AE%CF%82_%CE%95%CE%BD%CE%B7%CE%BC%CE%AD%CF%81%CF%89%CF%83%CE%B7%CF%82_%CF%84%CE%B7%CF%82_%CE%95%CE%BB%CE%BB%CE%AC%CE%B4%CE%B1%CF%82" TargetMode="External"/><Relationship Id="rId13" Type="http://schemas.openxmlformats.org/officeDocument/2006/relationships/hyperlink" Target="https://www.esr.gr/" TargetMode="External"/><Relationship Id="rId3" Type="http://schemas.openxmlformats.org/officeDocument/2006/relationships/hyperlink" Target="https://el.wikipedia.org/wiki/%CE%91%CE%B8%CE%AE%CE%BD%CE%B1" TargetMode="External"/><Relationship Id="rId7" Type="http://schemas.openxmlformats.org/officeDocument/2006/relationships/hyperlink" Target="https://el.wikipedia.org/wiki/1995" TargetMode="External"/><Relationship Id="rId12" Type="http://schemas.openxmlformats.org/officeDocument/2006/relationships/hyperlink" Target="https://el.wikipedia.org/wiki/%CE%91%CE%B8%CE%B1%CE%BD%CE%AC%CF%83%CE%B9%CE%BF%CF%82_%CE%9A%CE%BF%CF%85%CF%84%CF%81%CE%BF%CE%BC%CE%AC%CE%BD%CE%BF%CF%82" TargetMode="External"/><Relationship Id="rId2" Type="http://schemas.openxmlformats.org/officeDocument/2006/relationships/hyperlink" Target="https://el.wikipedia.org/wiki/1989" TargetMode="External"/><Relationship Id="rId1" Type="http://schemas.openxmlformats.org/officeDocument/2006/relationships/slideLayout" Target="../slideLayouts/slideLayout51.xml"/><Relationship Id="rId6" Type="http://schemas.openxmlformats.org/officeDocument/2006/relationships/hyperlink" Target="https://el.wikipedia.org/wiki/1993" TargetMode="External"/><Relationship Id="rId11" Type="http://schemas.openxmlformats.org/officeDocument/2006/relationships/image" Target="../media/image14.png"/><Relationship Id="rId5" Type="http://schemas.openxmlformats.org/officeDocument/2006/relationships/hyperlink" Target="https://el.wikipedia.org/wiki/%CE%A3%CF%8D%CE%BD%CF%84%CE%B1%CE%B3%CE%BC%CE%B1" TargetMode="External"/><Relationship Id="rId10" Type="http://schemas.openxmlformats.org/officeDocument/2006/relationships/hyperlink" Target="https://el.wikipedia.org/wiki/2000" TargetMode="External"/><Relationship Id="rId4" Type="http://schemas.openxmlformats.org/officeDocument/2006/relationships/hyperlink" Target="https://el.wikipedia.org/wiki/%CE%95%CE%BB%CE%BB%CE%AC%CE%B4%CE%B1" TargetMode="External"/><Relationship Id="rId9" Type="http://schemas.openxmlformats.org/officeDocument/2006/relationships/hyperlink" Target="https://el.wikipedia.org/wiki/199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siea.gr/arxes-deontologias/arxes-deontologias-dimosiografikoy/" TargetMode="External"/><Relationship Id="rId1" Type="http://schemas.openxmlformats.org/officeDocument/2006/relationships/slideLayout" Target="../slideLayouts/slideLayout51.xml"/><Relationship Id="rId5" Type="http://schemas.openxmlformats.org/officeDocument/2006/relationships/hyperlink" Target="https://www.esiea.gr/arxes-deontologias/pagkosmios-xartis-dimosiografikis-d/"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225041" y="233680"/>
            <a:ext cx="7792719" cy="1503680"/>
          </a:xfrm>
          <a:solidFill>
            <a:srgbClr val="00B0F0"/>
          </a:solidFill>
        </p:spPr>
        <p:txBody>
          <a:bodyPr/>
          <a:lstStyle/>
          <a:p>
            <a:pPr algn="ctr"/>
            <a:r>
              <a:rPr lang="el-GR" b="1" dirty="0"/>
              <a:t>9.5 Μέσα Μαζικής Επικοινωνίας (ΜΜΕ)</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3877310" y="2891017"/>
            <a:ext cx="3620770" cy="3873037"/>
          </a:xfrm>
          <a:prstGeom prst="rect">
            <a:avLst/>
          </a:prstGeom>
        </p:spPr>
      </p:pic>
      <p:sp>
        <p:nvSpPr>
          <p:cNvPr id="7" name="Ορθογώνιο 6"/>
          <p:cNvSpPr/>
          <p:nvPr/>
        </p:nvSpPr>
        <p:spPr>
          <a:xfrm>
            <a:off x="1056640" y="1991360"/>
            <a:ext cx="8087360" cy="1200329"/>
          </a:xfrm>
          <a:prstGeom prst="rect">
            <a:avLst/>
          </a:prstGeom>
        </p:spPr>
        <p:txBody>
          <a:bodyPr wrap="square">
            <a:spAutoFit/>
          </a:bodyPr>
          <a:lstStyle/>
          <a:p>
            <a:r>
              <a:rPr lang="el-GR" b="0" i="0" dirty="0" smtClean="0">
                <a:solidFill>
                  <a:schemeClr val="accent1">
                    <a:lumMod val="75000"/>
                  </a:schemeClr>
                </a:solidFill>
                <a:effectLst/>
                <a:latin typeface="Arial Black" panose="020B0A04020102020204" pitchFamily="34" charset="0"/>
              </a:rPr>
              <a:t>«Όχι μόνο κάθε τμήμα του κόσμου αποτελεί όλο και περισσότερο τμήμα του κόσμου, αλλά και ο κόσμος ως σύνολο είναι όλο και περισσότερο παρών σε καθένα από τα τμήματα του…»            </a:t>
            </a:r>
            <a:r>
              <a:rPr lang="el-GR" b="0" i="0" dirty="0" err="1" smtClean="0">
                <a:solidFill>
                  <a:schemeClr val="accent1">
                    <a:lumMod val="75000"/>
                  </a:schemeClr>
                </a:solidFill>
                <a:effectLst/>
                <a:latin typeface="Arial Black" panose="020B0A04020102020204" pitchFamily="34" charset="0"/>
              </a:rPr>
              <a:t>Εντγκάρ</a:t>
            </a:r>
            <a:r>
              <a:rPr lang="el-GR" b="0" i="0" dirty="0" smtClean="0">
                <a:solidFill>
                  <a:schemeClr val="accent1">
                    <a:lumMod val="75000"/>
                  </a:schemeClr>
                </a:solidFill>
                <a:effectLst/>
                <a:latin typeface="Arial Black" panose="020B0A04020102020204" pitchFamily="34" charset="0"/>
              </a:rPr>
              <a:t> </a:t>
            </a:r>
            <a:r>
              <a:rPr lang="el-GR" b="0" i="0" dirty="0" err="1" smtClean="0">
                <a:solidFill>
                  <a:schemeClr val="accent1">
                    <a:lumMod val="75000"/>
                  </a:schemeClr>
                </a:solidFill>
                <a:effectLst/>
                <a:latin typeface="Arial Black" panose="020B0A04020102020204" pitchFamily="34" charset="0"/>
              </a:rPr>
              <a:t>Μορέν</a:t>
            </a:r>
            <a:endParaRPr lang="el-GR"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223498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
            <a:ext cx="12019280" cy="1381759"/>
          </a:xfrm>
          <a:solidFill>
            <a:schemeClr val="accent2">
              <a:lumMod val="75000"/>
            </a:schemeClr>
          </a:solidFill>
        </p:spPr>
        <p:txBody>
          <a:bodyPr>
            <a:normAutofit/>
          </a:bodyPr>
          <a:lstStyle/>
          <a:p>
            <a:r>
              <a:rPr lang="el-GR" sz="2000" b="1" dirty="0">
                <a:latin typeface="Arial Black" panose="020B0A04020102020204" pitchFamily="34" charset="0"/>
              </a:rPr>
              <a:t>Ποιες είναι οι βασικές λειτουργίες των σύγχρονων ΜΜΕ στην υπηρεσία της δημοκρατικής κοινωνίας πολιτών που ορίσαμε στην προηγούμενη ενότητα;</a:t>
            </a:r>
          </a:p>
        </p:txBody>
      </p:sp>
      <p:sp>
        <p:nvSpPr>
          <p:cNvPr id="5" name="Θέση περιεχομένου 4"/>
          <p:cNvSpPr>
            <a:spLocks noGrp="1"/>
          </p:cNvSpPr>
          <p:nvPr>
            <p:ph idx="1"/>
          </p:nvPr>
        </p:nvSpPr>
        <p:spPr>
          <a:xfrm>
            <a:off x="0" y="1381760"/>
            <a:ext cx="12192000" cy="5476240"/>
          </a:xfrm>
          <a:solidFill>
            <a:schemeClr val="accent4">
              <a:lumMod val="60000"/>
              <a:lumOff val="40000"/>
            </a:schemeClr>
          </a:solidFill>
        </p:spPr>
        <p:txBody>
          <a:bodyPr/>
          <a:lstStyle/>
          <a:p>
            <a:pPr marL="0" indent="0">
              <a:buNone/>
            </a:pPr>
            <a:r>
              <a:rPr lang="el-GR" b="1" dirty="0"/>
              <a:t>1. </a:t>
            </a:r>
            <a:r>
              <a:rPr lang="el-GR" b="1" u="sng" dirty="0"/>
              <a:t>Η ενημέρωση και πληροφόρηση των πολιτών.</a:t>
            </a:r>
            <a:r>
              <a:rPr lang="el-GR" dirty="0"/>
              <a:t> Αυτό επιτυγχάνεται με εκπομπές ενημέρωσης για θέματα κοινωνικά και πολιτικά στα οποία εκφράζονται όλες οι απόψεις, ώστε να διαμορφώνεται μια ενημερωμένη κοινή γνώμη.</a:t>
            </a:r>
          </a:p>
        </p:txBody>
      </p:sp>
      <p:pic>
        <p:nvPicPr>
          <p:cNvPr id="6" name="Εικόνα 5"/>
          <p:cNvPicPr>
            <a:picLocks noChangeAspect="1"/>
          </p:cNvPicPr>
          <p:nvPr/>
        </p:nvPicPr>
        <p:blipFill>
          <a:blip r:embed="rId2"/>
          <a:stretch>
            <a:fillRect/>
          </a:stretch>
        </p:blipFill>
        <p:spPr>
          <a:xfrm>
            <a:off x="9572625" y="5013324"/>
            <a:ext cx="2619375" cy="1743075"/>
          </a:xfrm>
          <a:prstGeom prst="rect">
            <a:avLst/>
          </a:prstGeom>
        </p:spPr>
      </p:pic>
      <p:pic>
        <p:nvPicPr>
          <p:cNvPr id="7" name="Εικόνα 6"/>
          <p:cNvPicPr>
            <a:picLocks noChangeAspect="1"/>
          </p:cNvPicPr>
          <p:nvPr/>
        </p:nvPicPr>
        <p:blipFill>
          <a:blip r:embed="rId3"/>
          <a:stretch>
            <a:fillRect/>
          </a:stretch>
        </p:blipFill>
        <p:spPr>
          <a:xfrm>
            <a:off x="1168837" y="3098800"/>
            <a:ext cx="5497830" cy="3383280"/>
          </a:xfrm>
          <a:prstGeom prst="rect">
            <a:avLst/>
          </a:prstGeom>
        </p:spPr>
      </p:pic>
    </p:spTree>
    <p:extLst>
      <p:ext uri="{BB962C8B-B14F-4D97-AF65-F5344CB8AC3E}">
        <p14:creationId xmlns:p14="http://schemas.microsoft.com/office/powerpoint/2010/main" val="253205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1120" y="1"/>
            <a:ext cx="12120880" cy="1690688"/>
          </a:xfrm>
          <a:solidFill>
            <a:schemeClr val="accent6">
              <a:lumMod val="60000"/>
              <a:lumOff val="40000"/>
            </a:schemeClr>
          </a:solidFill>
        </p:spPr>
        <p:txBody>
          <a:bodyPr>
            <a:normAutofit/>
          </a:bodyPr>
          <a:lstStyle/>
          <a:p>
            <a:r>
              <a:rPr lang="el-GR" sz="2000" dirty="0" smtClean="0">
                <a:latin typeface="Arial Black" panose="020B0A04020102020204" pitchFamily="34" charset="0"/>
              </a:rPr>
              <a:t/>
            </a:r>
            <a:br>
              <a:rPr lang="el-GR" sz="2000" dirty="0" smtClean="0">
                <a:latin typeface="Arial Black" panose="020B0A04020102020204" pitchFamily="34" charset="0"/>
              </a:rPr>
            </a:br>
            <a:r>
              <a:rPr lang="el-GR" sz="2000" dirty="0">
                <a:latin typeface="Arial Black" panose="020B0A04020102020204" pitchFamily="34" charset="0"/>
              </a:rPr>
              <a:t> </a:t>
            </a:r>
            <a:r>
              <a:rPr lang="el-GR" sz="2000" dirty="0" smtClean="0">
                <a:latin typeface="Arial Black" panose="020B0A04020102020204" pitchFamily="34" charset="0"/>
              </a:rPr>
              <a:t> </a:t>
            </a:r>
            <a:r>
              <a:rPr lang="el-GR" sz="2000" dirty="0" smtClean="0">
                <a:solidFill>
                  <a:schemeClr val="accent2">
                    <a:lumMod val="75000"/>
                  </a:schemeClr>
                </a:solidFill>
                <a:latin typeface="Arial Black" panose="020B0A04020102020204" pitchFamily="34" charset="0"/>
              </a:rPr>
              <a:t>2</a:t>
            </a:r>
            <a:r>
              <a:rPr lang="el-GR" sz="2000" dirty="0">
                <a:solidFill>
                  <a:schemeClr val="accent2">
                    <a:lumMod val="75000"/>
                  </a:schemeClr>
                </a:solidFill>
                <a:latin typeface="Arial Black" panose="020B0A04020102020204" pitchFamily="34" charset="0"/>
              </a:rPr>
              <a:t>. </a:t>
            </a:r>
            <a:r>
              <a:rPr lang="el-GR" sz="2000" b="1" u="sng" dirty="0">
                <a:solidFill>
                  <a:schemeClr val="accent2">
                    <a:lumMod val="75000"/>
                  </a:schemeClr>
                </a:solidFill>
                <a:latin typeface="Arial Black" panose="020B0A04020102020204" pitchFamily="34" charset="0"/>
              </a:rPr>
              <a:t>Η πολιτιστική και μορφωτική προσφορά</a:t>
            </a:r>
            <a:r>
              <a:rPr lang="el-GR" sz="2000" dirty="0">
                <a:solidFill>
                  <a:schemeClr val="accent2">
                    <a:lumMod val="75000"/>
                  </a:schemeClr>
                </a:solidFill>
                <a:latin typeface="Arial Black" panose="020B0A04020102020204" pitchFamily="34" charset="0"/>
              </a:rPr>
              <a:t>, μέσα από εκπομπές και άρθρα που </a:t>
            </a:r>
            <a:r>
              <a:rPr lang="el-GR" sz="2000" dirty="0" smtClean="0">
                <a:solidFill>
                  <a:schemeClr val="accent2">
                    <a:lumMod val="75000"/>
                  </a:schemeClr>
                </a:solidFill>
                <a:latin typeface="Arial Black" panose="020B0A04020102020204" pitchFamily="34" charset="0"/>
              </a:rPr>
              <a:t>  ενημερώνουν</a:t>
            </a:r>
            <a:r>
              <a:rPr lang="el-GR" sz="2000" dirty="0">
                <a:solidFill>
                  <a:schemeClr val="accent2">
                    <a:lumMod val="75000"/>
                  </a:schemeClr>
                </a:solidFill>
                <a:latin typeface="Arial Black" panose="020B0A04020102020204" pitchFamily="34" charset="0"/>
              </a:rPr>
              <a:t>, μορφώνουν και καλλιεργούν την κρίση.</a:t>
            </a:r>
          </a:p>
        </p:txBody>
      </p:sp>
      <p:pic>
        <p:nvPicPr>
          <p:cNvPr id="5" name="Εικόνα 4"/>
          <p:cNvPicPr>
            <a:picLocks noChangeAspect="1"/>
          </p:cNvPicPr>
          <p:nvPr/>
        </p:nvPicPr>
        <p:blipFill>
          <a:blip r:embed="rId2"/>
          <a:stretch>
            <a:fillRect/>
          </a:stretch>
        </p:blipFill>
        <p:spPr>
          <a:xfrm>
            <a:off x="739140" y="2419985"/>
            <a:ext cx="2667000" cy="1886178"/>
          </a:xfrm>
          <a:prstGeom prst="rect">
            <a:avLst/>
          </a:prstGeom>
        </p:spPr>
      </p:pic>
      <p:sp>
        <p:nvSpPr>
          <p:cNvPr id="6" name="Ορθογώνιο 5"/>
          <p:cNvSpPr/>
          <p:nvPr/>
        </p:nvSpPr>
        <p:spPr>
          <a:xfrm>
            <a:off x="3484880" y="2419985"/>
            <a:ext cx="7660640" cy="1754326"/>
          </a:xfrm>
          <a:prstGeom prst="rect">
            <a:avLst/>
          </a:prstGeom>
          <a:solidFill>
            <a:schemeClr val="accent6">
              <a:lumMod val="40000"/>
              <a:lumOff val="60000"/>
            </a:schemeClr>
          </a:solidFill>
        </p:spPr>
        <p:txBody>
          <a:bodyPr wrap="square">
            <a:spAutoFit/>
          </a:bodyPr>
          <a:lstStyle/>
          <a:p>
            <a:r>
              <a:rPr lang="el-GR" b="1" i="0" u="sng" dirty="0" smtClean="0">
                <a:solidFill>
                  <a:srgbClr val="000000"/>
                </a:solidFill>
                <a:effectLst/>
                <a:latin typeface="Segoe UI Black" panose="020B0A02040204020203" pitchFamily="34" charset="0"/>
                <a:ea typeface="Segoe UI Black" panose="020B0A02040204020203" pitchFamily="34" charset="0"/>
              </a:rPr>
              <a:t>«Τα τηλεοπτικά προγράμματα θα μπορούσαν να επιμορφώσουν και να καλλιεργήσουν το κοινό. Γιατί όχι εκπομπές όπως «Αγαπώ το Θουκυδίδη», «Συνάντηση με τον τύπο» με έναν ηθοποιό να παίζει το Χριστόφορο Κολόμβο που μόλις έχει γυρίσει από την τρίτη επίσκεψη του στο Νέο Κόσμο…»; </a:t>
            </a:r>
            <a:r>
              <a:rPr lang="el-GR" b="1" i="0" u="sng" dirty="0" err="1" smtClean="0">
                <a:solidFill>
                  <a:srgbClr val="000000"/>
                </a:solidFill>
                <a:effectLst/>
                <a:latin typeface="Segoe UI Black" panose="020B0A02040204020203" pitchFamily="34" charset="0"/>
                <a:ea typeface="Segoe UI Black" panose="020B0A02040204020203" pitchFamily="34" charset="0"/>
              </a:rPr>
              <a:t>R.Fuller</a:t>
            </a:r>
            <a:r>
              <a:rPr lang="el-GR" b="1" i="0" u="sng" dirty="0" smtClean="0">
                <a:solidFill>
                  <a:srgbClr val="000000"/>
                </a:solidFill>
                <a:effectLst/>
                <a:latin typeface="Segoe UI Black" panose="020B0A02040204020203" pitchFamily="34" charset="0"/>
                <a:ea typeface="Segoe UI Black" panose="020B0A02040204020203" pitchFamily="34" charset="0"/>
              </a:rPr>
              <a:t> 1971.</a:t>
            </a:r>
            <a:endParaRPr lang="el-GR" b="1" u="sng" dirty="0">
              <a:latin typeface="Segoe UI Black" panose="020B0A02040204020203" pitchFamily="34" charset="0"/>
              <a:ea typeface="Segoe UI Black" panose="020B0A02040204020203" pitchFamily="34" charset="0"/>
            </a:endParaRPr>
          </a:p>
        </p:txBody>
      </p:sp>
      <p:sp>
        <p:nvSpPr>
          <p:cNvPr id="7" name="Ορθογώνιο 6"/>
          <p:cNvSpPr/>
          <p:nvPr/>
        </p:nvSpPr>
        <p:spPr>
          <a:xfrm rot="10800000" flipV="1">
            <a:off x="2346960" y="5121703"/>
            <a:ext cx="7680960" cy="1200329"/>
          </a:xfrm>
          <a:prstGeom prst="rect">
            <a:avLst/>
          </a:prstGeom>
          <a:solidFill>
            <a:srgbClr val="00B050"/>
          </a:solidFill>
        </p:spPr>
        <p:txBody>
          <a:bodyPr wrap="square">
            <a:spAutoFit/>
          </a:bodyPr>
          <a:lstStyle/>
          <a:p>
            <a:pPr algn="just"/>
            <a:r>
              <a:rPr lang="el-GR" b="1" dirty="0" smtClean="0">
                <a:solidFill>
                  <a:srgbClr val="7030A0"/>
                </a:solidFill>
                <a:latin typeface="Times New Roman" panose="02020603050405020304" pitchFamily="18" charset="0"/>
              </a:rPr>
              <a:t>1. Σ</a:t>
            </a:r>
            <a:r>
              <a:rPr lang="el-GR" b="1" i="0" dirty="0" smtClean="0">
                <a:solidFill>
                  <a:srgbClr val="7030A0"/>
                </a:solidFill>
                <a:effectLst/>
                <a:latin typeface="Times New Roman" panose="02020603050405020304" pitchFamily="18" charset="0"/>
              </a:rPr>
              <a:t>ε ποιο βαθμό έχουν αναπτυχθεί τέτοιες εκπομπές; μετά από 30+ χρόνια λειτουργίας των ελληνικών ιδιωτικών καναλιών;</a:t>
            </a:r>
          </a:p>
          <a:p>
            <a:pPr algn="just"/>
            <a:r>
              <a:rPr lang="el-GR" b="1" i="0" dirty="0" smtClean="0">
                <a:solidFill>
                  <a:srgbClr val="7030A0"/>
                </a:solidFill>
                <a:effectLst/>
                <a:latin typeface="Times New Roman" panose="02020603050405020304" pitchFamily="18" charset="0"/>
              </a:rPr>
              <a:t>2. Μπορείτε να βρείτε το ημερήσιο πρόγραμμα ενός βασικού καναλιού; </a:t>
            </a:r>
          </a:p>
          <a:p>
            <a:r>
              <a:rPr lang="el-GR" b="1" dirty="0" smtClean="0">
                <a:solidFill>
                  <a:srgbClr val="7030A0"/>
                </a:solidFill>
                <a:latin typeface="Times New Roman" panose="02020603050405020304" pitchFamily="18" charset="0"/>
              </a:rPr>
              <a:t>3.</a:t>
            </a:r>
            <a:r>
              <a:rPr lang="el-GR" b="1" i="0" dirty="0" smtClean="0">
                <a:solidFill>
                  <a:srgbClr val="7030A0"/>
                </a:solidFill>
                <a:effectLst/>
                <a:latin typeface="Times New Roman" panose="02020603050405020304" pitchFamily="18" charset="0"/>
              </a:rPr>
              <a:t> </a:t>
            </a:r>
            <a:r>
              <a:rPr lang="el-GR" b="1" dirty="0">
                <a:solidFill>
                  <a:srgbClr val="7030A0"/>
                </a:solidFill>
                <a:latin typeface="Times New Roman" panose="02020603050405020304" pitchFamily="18" charset="0"/>
              </a:rPr>
              <a:t>Π</a:t>
            </a:r>
            <a:r>
              <a:rPr lang="el-GR" b="1" i="0" dirty="0" smtClean="0">
                <a:solidFill>
                  <a:srgbClr val="7030A0"/>
                </a:solidFill>
                <a:effectLst/>
                <a:latin typeface="Times New Roman" panose="02020603050405020304" pitchFamily="18" charset="0"/>
              </a:rPr>
              <a:t>εριλαμβάνονται</a:t>
            </a:r>
            <a:r>
              <a:rPr lang="el-GR" b="1" dirty="0" smtClean="0">
                <a:solidFill>
                  <a:srgbClr val="7030A0"/>
                </a:solidFill>
                <a:latin typeface="Times New Roman" panose="02020603050405020304" pitchFamily="18" charset="0"/>
              </a:rPr>
              <a:t> </a:t>
            </a:r>
            <a:r>
              <a:rPr lang="el-GR" b="1" i="0" dirty="0" smtClean="0">
                <a:solidFill>
                  <a:srgbClr val="7030A0"/>
                </a:solidFill>
                <a:effectLst/>
                <a:latin typeface="Times New Roman" panose="02020603050405020304" pitchFamily="18" charset="0"/>
              </a:rPr>
              <a:t> μορφωτικές εκπομπές στο πρόγραμμά τους;</a:t>
            </a:r>
            <a:endParaRPr lang="el-GR" b="1"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3337341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dirty="0">
                <a:latin typeface="Arial Black" panose="020B0A04020102020204" pitchFamily="34" charset="0"/>
              </a:rPr>
              <a:t>3. </a:t>
            </a:r>
            <a:r>
              <a:rPr lang="el-GR" sz="2000" b="1" u="sng" dirty="0">
                <a:latin typeface="Arial Black" panose="020B0A04020102020204" pitchFamily="34" charset="0"/>
              </a:rPr>
              <a:t>Η δημιουργία του «πλανητικού χωριού»</a:t>
            </a:r>
            <a:r>
              <a:rPr lang="el-GR" sz="2000" dirty="0">
                <a:latin typeface="Arial Black" panose="020B0A04020102020204" pitchFamily="34" charset="0"/>
              </a:rPr>
              <a:t> μέσω της παγκόσμιας επικοινωνίας.</a:t>
            </a:r>
          </a:p>
        </p:txBody>
      </p:sp>
      <p:sp>
        <p:nvSpPr>
          <p:cNvPr id="3" name="Ορθογώνιο 2"/>
          <p:cNvSpPr/>
          <p:nvPr/>
        </p:nvSpPr>
        <p:spPr>
          <a:xfrm>
            <a:off x="883920" y="2274838"/>
            <a:ext cx="9154160" cy="4247317"/>
          </a:xfrm>
          <a:prstGeom prst="rect">
            <a:avLst/>
          </a:prstGeom>
          <a:solidFill>
            <a:schemeClr val="accent6">
              <a:lumMod val="20000"/>
              <a:lumOff val="80000"/>
            </a:schemeClr>
          </a:solidFill>
        </p:spPr>
        <p:txBody>
          <a:bodyPr wrap="square">
            <a:spAutoFit/>
          </a:bodyPr>
          <a:lstStyle/>
          <a:p>
            <a:pPr algn="just"/>
            <a:endParaRPr lang="el-GR" b="0" i="0" dirty="0" smtClean="0">
              <a:solidFill>
                <a:srgbClr val="000000"/>
              </a:solidFill>
              <a:effectLst/>
              <a:latin typeface="Times New Roman" panose="02020603050405020304" pitchFamily="18" charset="0"/>
            </a:endParaRPr>
          </a:p>
          <a:p>
            <a:pPr algn="just"/>
            <a:endParaRPr lang="el-GR" dirty="0">
              <a:solidFill>
                <a:srgbClr val="000000"/>
              </a:solidFill>
              <a:latin typeface="Times New Roman" panose="02020603050405020304" pitchFamily="18" charset="0"/>
            </a:endParaRPr>
          </a:p>
          <a:p>
            <a:pPr algn="just"/>
            <a:r>
              <a:rPr lang="el-GR" sz="2400" b="0" i="0" dirty="0" smtClean="0">
                <a:solidFill>
                  <a:srgbClr val="000000"/>
                </a:solidFill>
                <a:effectLst/>
                <a:latin typeface="Times New Roman" panose="02020603050405020304" pitchFamily="18" charset="0"/>
              </a:rPr>
              <a:t>  </a:t>
            </a:r>
            <a:r>
              <a:rPr lang="el-GR" sz="2400" b="1" i="0" dirty="0" smtClean="0">
                <a:solidFill>
                  <a:srgbClr val="000000"/>
                </a:solidFill>
                <a:effectLst/>
                <a:latin typeface="Times New Roman" panose="02020603050405020304" pitchFamily="18" charset="0"/>
              </a:rPr>
              <a:t>Κάθε πληροφορία αναμεταδίδεται ταχύτατα μέσω του διαδικτύου σε όλο τον πλανήτη. Με τον τρόπο αυτό τα άτομα:</a:t>
            </a:r>
          </a:p>
          <a:p>
            <a:pPr algn="just"/>
            <a:endParaRPr lang="el-GR" b="1" i="0" dirty="0" smtClean="0">
              <a:solidFill>
                <a:srgbClr val="000000"/>
              </a:solidFill>
              <a:effectLst/>
              <a:latin typeface="Times New Roman" panose="02020603050405020304" pitchFamily="18" charset="0"/>
            </a:endParaRPr>
          </a:p>
          <a:p>
            <a:pPr marL="285750" indent="-285750" algn="just">
              <a:buFont typeface="Wingdings" panose="05000000000000000000" pitchFamily="2" charset="2"/>
              <a:buChar char="Ø"/>
            </a:pPr>
            <a:r>
              <a:rPr lang="el-GR" sz="2400" b="0" i="0" dirty="0" smtClean="0">
                <a:solidFill>
                  <a:schemeClr val="accent1">
                    <a:lumMod val="60000"/>
                    <a:lumOff val="40000"/>
                  </a:schemeClr>
                </a:solidFill>
                <a:effectLst/>
                <a:latin typeface="Times New Roman" panose="02020603050405020304" pitchFamily="18" charset="0"/>
              </a:rPr>
              <a:t>κατανοούν και σέβονται τις ιδιαιτερότητες των άλλων πολιτισμών,</a:t>
            </a:r>
          </a:p>
          <a:p>
            <a:pPr marL="285750" indent="-285750" algn="just">
              <a:buFont typeface="Wingdings" panose="05000000000000000000" pitchFamily="2" charset="2"/>
              <a:buChar char="Ø"/>
            </a:pPr>
            <a:endParaRPr lang="el-GR" sz="2400" b="0" i="0" dirty="0" smtClean="0">
              <a:solidFill>
                <a:schemeClr val="accent1">
                  <a:lumMod val="60000"/>
                  <a:lumOff val="40000"/>
                </a:schemeClr>
              </a:solidFill>
              <a:effectLst/>
              <a:latin typeface="Times New Roman" panose="02020603050405020304" pitchFamily="18" charset="0"/>
            </a:endParaRPr>
          </a:p>
          <a:p>
            <a:pPr marL="285750" indent="-285750" algn="just">
              <a:buFont typeface="Wingdings" panose="05000000000000000000" pitchFamily="2" charset="2"/>
              <a:buChar char="Ø"/>
            </a:pPr>
            <a:r>
              <a:rPr lang="el-GR" sz="2400" b="0" i="0" dirty="0" smtClean="0">
                <a:solidFill>
                  <a:schemeClr val="accent2">
                    <a:lumMod val="75000"/>
                  </a:schemeClr>
                </a:solidFill>
                <a:effectLst/>
                <a:latin typeface="Times New Roman" panose="02020603050405020304" pitchFamily="18" charset="0"/>
              </a:rPr>
              <a:t>ευαισθητοποιούνται για τα προβλήματα της παγκόσμιας κοινότητας,</a:t>
            </a:r>
          </a:p>
          <a:p>
            <a:pPr algn="just"/>
            <a:endParaRPr lang="el-GR" sz="2400" b="0" i="0" dirty="0" smtClean="0">
              <a:solidFill>
                <a:schemeClr val="accent2">
                  <a:lumMod val="75000"/>
                </a:schemeClr>
              </a:solidFill>
              <a:effectLst/>
              <a:latin typeface="Times New Roman" panose="02020603050405020304" pitchFamily="18" charset="0"/>
            </a:endParaRPr>
          </a:p>
          <a:p>
            <a:pPr marL="285750" indent="-285750" algn="just">
              <a:buFont typeface="Wingdings" panose="05000000000000000000" pitchFamily="2" charset="2"/>
              <a:buChar char="Ø"/>
            </a:pPr>
            <a:r>
              <a:rPr lang="el-GR" sz="2400" b="0" i="0" dirty="0" smtClean="0">
                <a:solidFill>
                  <a:schemeClr val="accent6">
                    <a:lumMod val="75000"/>
                  </a:schemeClr>
                </a:solidFill>
                <a:effectLst/>
                <a:latin typeface="Times New Roman" panose="02020603050405020304" pitchFamily="18" charset="0"/>
              </a:rPr>
              <a:t>συνειδητοποιούν ότι είναι πολίτες μιας πανανθρώπινης κοινωνίας.</a:t>
            </a:r>
          </a:p>
          <a:p>
            <a:pPr marL="285750" indent="-285750" algn="just">
              <a:buFont typeface="Wingdings" panose="05000000000000000000" pitchFamily="2" charset="2"/>
              <a:buChar char="Ø"/>
            </a:pPr>
            <a:endParaRPr lang="el-GR" sz="2400" dirty="0">
              <a:solidFill>
                <a:schemeClr val="accent6">
                  <a:lumMod val="75000"/>
                </a:schemeClr>
              </a:solidFill>
              <a:latin typeface="Times New Roman" panose="02020603050405020304" pitchFamily="18" charset="0"/>
            </a:endParaRPr>
          </a:p>
          <a:p>
            <a:pPr marL="285750" indent="-285750" algn="just">
              <a:buFont typeface="Wingdings" panose="05000000000000000000" pitchFamily="2" charset="2"/>
              <a:buChar char="Ø"/>
            </a:pPr>
            <a:endParaRPr lang="el-GR" sz="2400" b="0" i="0" dirty="0">
              <a:solidFill>
                <a:schemeClr val="accent6">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362182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ΜΜΕ «τέταρτη </a:t>
            </a:r>
            <a:r>
              <a:rPr lang="el-GR" b="1" dirty="0"/>
              <a:t>εξουσία»</a:t>
            </a:r>
            <a:endParaRPr lang="el-GR" dirty="0"/>
          </a:p>
        </p:txBody>
      </p:sp>
      <p:sp>
        <p:nvSpPr>
          <p:cNvPr id="3" name="Ορθογώνιο 2"/>
          <p:cNvSpPr/>
          <p:nvPr/>
        </p:nvSpPr>
        <p:spPr>
          <a:xfrm>
            <a:off x="406400" y="2448560"/>
            <a:ext cx="6502400" cy="1323439"/>
          </a:xfrm>
          <a:prstGeom prst="rect">
            <a:avLst/>
          </a:prstGeom>
          <a:solidFill>
            <a:schemeClr val="accent5">
              <a:lumMod val="75000"/>
            </a:schemeClr>
          </a:solidFill>
        </p:spPr>
        <p:txBody>
          <a:bodyPr wrap="square">
            <a:spAutoFit/>
          </a:bodyPr>
          <a:lstStyle/>
          <a:p>
            <a:r>
              <a:rPr lang="el-GR" sz="2000" b="0" i="0" dirty="0" smtClean="0">
                <a:solidFill>
                  <a:srgbClr val="000000"/>
                </a:solidFill>
                <a:effectLst/>
                <a:latin typeface="Times New Roman" panose="02020603050405020304" pitchFamily="18" charset="0"/>
              </a:rPr>
              <a:t>Η τεράστια αυτή εξουσία των ΜΜΕ, που πλέον γίνονται παγκόσμια, αυξάνει τους κινδύνους να ελέγχονται από οικονομικά και πολιτικά συμφέροντα με αποτέλεσμα την </a:t>
            </a:r>
            <a:r>
              <a:rPr lang="el-GR" sz="2000" b="1" i="0" dirty="0" smtClean="0">
                <a:solidFill>
                  <a:srgbClr val="000000"/>
                </a:solidFill>
                <a:effectLst/>
                <a:latin typeface="Times New Roman" panose="02020603050405020304" pitchFamily="18" charset="0"/>
              </a:rPr>
              <a:t>παραπληροφόρηση</a:t>
            </a:r>
            <a:r>
              <a:rPr lang="el-GR" sz="2000" b="0" i="0" dirty="0" smtClean="0">
                <a:solidFill>
                  <a:srgbClr val="000000"/>
                </a:solidFill>
                <a:effectLst/>
                <a:latin typeface="Times New Roman" panose="02020603050405020304" pitchFamily="18" charset="0"/>
              </a:rPr>
              <a:t> του πολίτη.</a:t>
            </a:r>
            <a:endParaRPr lang="el-GR" sz="2000" dirty="0"/>
          </a:p>
        </p:txBody>
      </p:sp>
      <p:pic>
        <p:nvPicPr>
          <p:cNvPr id="4" name="Εικόνα 3"/>
          <p:cNvPicPr>
            <a:picLocks noChangeAspect="1"/>
          </p:cNvPicPr>
          <p:nvPr/>
        </p:nvPicPr>
        <p:blipFill>
          <a:blip r:embed="rId2"/>
          <a:stretch>
            <a:fillRect/>
          </a:stretch>
        </p:blipFill>
        <p:spPr>
          <a:xfrm>
            <a:off x="4499610" y="4241760"/>
            <a:ext cx="3069590" cy="2514640"/>
          </a:xfrm>
          <a:prstGeom prst="rect">
            <a:avLst/>
          </a:prstGeom>
        </p:spPr>
      </p:pic>
      <p:pic>
        <p:nvPicPr>
          <p:cNvPr id="5" name="Εικόνα 4"/>
          <p:cNvPicPr>
            <a:picLocks noChangeAspect="1"/>
          </p:cNvPicPr>
          <p:nvPr/>
        </p:nvPicPr>
        <p:blipFill>
          <a:blip r:embed="rId3"/>
          <a:stretch>
            <a:fillRect/>
          </a:stretch>
        </p:blipFill>
        <p:spPr>
          <a:xfrm>
            <a:off x="139210" y="4241760"/>
            <a:ext cx="4360400" cy="2616240"/>
          </a:xfrm>
          <a:prstGeom prst="rect">
            <a:avLst/>
          </a:prstGeom>
        </p:spPr>
      </p:pic>
      <p:pic>
        <p:nvPicPr>
          <p:cNvPr id="6" name="Εικόνα 5"/>
          <p:cNvPicPr>
            <a:picLocks noChangeAspect="1"/>
          </p:cNvPicPr>
          <p:nvPr/>
        </p:nvPicPr>
        <p:blipFill>
          <a:blip r:embed="rId4"/>
          <a:stretch>
            <a:fillRect/>
          </a:stretch>
        </p:blipFill>
        <p:spPr>
          <a:xfrm>
            <a:off x="7822278" y="2651125"/>
            <a:ext cx="4188178" cy="4206875"/>
          </a:xfrm>
          <a:prstGeom prst="rect">
            <a:avLst/>
          </a:prstGeom>
        </p:spPr>
      </p:pic>
    </p:spTree>
    <p:extLst>
      <p:ext uri="{BB962C8B-B14F-4D97-AF65-F5344CB8AC3E}">
        <p14:creationId xmlns:p14="http://schemas.microsoft.com/office/powerpoint/2010/main" val="259082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a:t>
            </a:r>
            <a:r>
              <a:rPr lang="el-GR" b="1" dirty="0" err="1"/>
              <a:t>Αρθρο</a:t>
            </a:r>
            <a:r>
              <a:rPr lang="el-GR" b="1" dirty="0"/>
              <a:t> 14: (Ελευθερία του Τύπου)</a:t>
            </a:r>
          </a:p>
        </p:txBody>
      </p:sp>
      <p:pic>
        <p:nvPicPr>
          <p:cNvPr id="3" name="Εικόνα 2"/>
          <p:cNvPicPr>
            <a:picLocks noChangeAspect="1"/>
          </p:cNvPicPr>
          <p:nvPr/>
        </p:nvPicPr>
        <p:blipFill>
          <a:blip r:embed="rId2"/>
          <a:stretch>
            <a:fillRect/>
          </a:stretch>
        </p:blipFill>
        <p:spPr>
          <a:xfrm>
            <a:off x="2854960" y="2828924"/>
            <a:ext cx="6123008" cy="3023235"/>
          </a:xfrm>
          <a:prstGeom prst="rect">
            <a:avLst/>
          </a:prstGeom>
        </p:spPr>
      </p:pic>
    </p:spTree>
    <p:extLst>
      <p:ext uri="{BB962C8B-B14F-4D97-AF65-F5344CB8AC3E}">
        <p14:creationId xmlns:p14="http://schemas.microsoft.com/office/powerpoint/2010/main" val="389541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85520" y="670560"/>
            <a:ext cx="8930847" cy="1010072"/>
          </a:xfrm>
        </p:spPr>
        <p:txBody>
          <a:bodyPr/>
          <a:lstStyle/>
          <a:p>
            <a:r>
              <a:rPr lang="el-GR" sz="2400" b="1" dirty="0" smtClean="0">
                <a:latin typeface="Arial Black" panose="020B0A04020102020204" pitchFamily="34" charset="0"/>
              </a:rPr>
              <a:t>Με ποιους τρόπους η πολιτεία προσπαθεί να περιορίσει τις αυθαιρεσίες της «τέταρτης εξουσίας»;</a:t>
            </a:r>
            <a:endParaRPr lang="el-GR" sz="2400" b="1" dirty="0">
              <a:latin typeface="Arial Black" panose="020B0A04020102020204" pitchFamily="34" charset="0"/>
            </a:endParaRPr>
          </a:p>
        </p:txBody>
      </p:sp>
      <p:sp>
        <p:nvSpPr>
          <p:cNvPr id="3" name="Αστέρι 5 ακτινών 2"/>
          <p:cNvSpPr/>
          <p:nvPr/>
        </p:nvSpPr>
        <p:spPr>
          <a:xfrm>
            <a:off x="-172720" y="2407920"/>
            <a:ext cx="6705600" cy="445008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Arial Black" panose="020B0A04020102020204" pitchFamily="34" charset="0"/>
              </a:rPr>
              <a:t>ΚΑΘΙΕΡΩΣΕ ΤΟ ΕΘΝΙΚΟ ΣΥΜΒΟΥΛΙΟ ΡΑΔΙΟΤΗΛΕΟΡΑΣΗΣ</a:t>
            </a:r>
            <a:endParaRPr lang="el-GR" sz="1600" b="1" dirty="0">
              <a:solidFill>
                <a:schemeClr val="tx1"/>
              </a:solidFill>
              <a:latin typeface="Arial Black" panose="020B0A04020102020204" pitchFamily="34" charset="0"/>
            </a:endParaRPr>
          </a:p>
        </p:txBody>
      </p:sp>
      <p:sp>
        <p:nvSpPr>
          <p:cNvPr id="4" name="Αστέρι 5 ακτινών 3"/>
          <p:cNvSpPr/>
          <p:nvPr/>
        </p:nvSpPr>
        <p:spPr>
          <a:xfrm>
            <a:off x="6532880" y="2407920"/>
            <a:ext cx="6075680" cy="445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Arial Black" panose="020B0A04020102020204" pitchFamily="34" charset="0"/>
              </a:rPr>
              <a:t>ΘΕΣΠΙΣΕ</a:t>
            </a:r>
          </a:p>
          <a:p>
            <a:pPr algn="ctr"/>
            <a:r>
              <a:rPr lang="el-GR" b="1" dirty="0" smtClean="0">
                <a:solidFill>
                  <a:schemeClr val="tx1"/>
                </a:solidFill>
                <a:latin typeface="Arial Black" panose="020B0A04020102020204" pitchFamily="34" charset="0"/>
              </a:rPr>
              <a:t>ΚΩΔΙΚΑ</a:t>
            </a:r>
          </a:p>
          <a:p>
            <a:pPr algn="ctr"/>
            <a:r>
              <a:rPr lang="el-GR" b="1" dirty="0" smtClean="0">
                <a:solidFill>
                  <a:schemeClr val="tx1"/>
                </a:solidFill>
                <a:latin typeface="Arial Black" panose="020B0A04020102020204" pitchFamily="34" charset="0"/>
              </a:rPr>
              <a:t>ΔΕΟΝΤΟΛΟΓΙΑΣ</a:t>
            </a:r>
          </a:p>
          <a:p>
            <a:pPr algn="ctr"/>
            <a:r>
              <a:rPr lang="el-GR" b="1" dirty="0" smtClean="0">
                <a:solidFill>
                  <a:schemeClr val="tx1"/>
                </a:solidFill>
                <a:latin typeface="Arial Black" panose="020B0A04020102020204" pitchFamily="34" charset="0"/>
              </a:rPr>
              <a:t>(ΕΣΗΕΑ)</a:t>
            </a:r>
            <a:endParaRPr lang="el-G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841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Ορθογώνιο 5"/>
          <p:cNvSpPr/>
          <p:nvPr/>
        </p:nvSpPr>
        <p:spPr>
          <a:xfrm>
            <a:off x="91440" y="294640"/>
            <a:ext cx="11440160" cy="5632311"/>
          </a:xfrm>
          <a:prstGeom prst="rect">
            <a:avLst/>
          </a:prstGeom>
        </p:spPr>
        <p:txBody>
          <a:bodyPr wrap="square">
            <a:spAutoFit/>
          </a:bodyPr>
          <a:lstStyle/>
          <a:p>
            <a:endParaRPr lang="el-GR" dirty="0" smtClean="0">
              <a:solidFill>
                <a:srgbClr val="202122"/>
              </a:solidFill>
              <a:latin typeface="Arial" panose="020B0604020202020204" pitchFamily="34" charset="0"/>
            </a:endParaRPr>
          </a:p>
          <a:p>
            <a:endParaRPr lang="el-GR" dirty="0">
              <a:solidFill>
                <a:srgbClr val="202122"/>
              </a:solidFill>
              <a:latin typeface="Arial" panose="020B0604020202020204" pitchFamily="34" charset="0"/>
            </a:endParaRPr>
          </a:p>
          <a:p>
            <a:endParaRPr lang="el-GR" dirty="0" smtClean="0">
              <a:solidFill>
                <a:srgbClr val="202122"/>
              </a:solidFill>
              <a:latin typeface="Arial" panose="020B0604020202020204" pitchFamily="34" charset="0"/>
            </a:endParaRPr>
          </a:p>
          <a:p>
            <a:endParaRPr lang="el-GR" dirty="0">
              <a:solidFill>
                <a:srgbClr val="202122"/>
              </a:solidFill>
              <a:latin typeface="Arial" panose="020B0604020202020204" pitchFamily="34" charset="0"/>
            </a:endParaRPr>
          </a:p>
          <a:p>
            <a:r>
              <a:rPr lang="el-GR" dirty="0" smtClean="0">
                <a:solidFill>
                  <a:srgbClr val="202122"/>
                </a:solidFill>
                <a:latin typeface="Arial" panose="020B0604020202020204" pitchFamily="34" charset="0"/>
              </a:rPr>
              <a:t>Το</a:t>
            </a:r>
            <a:r>
              <a:rPr lang="el-GR" dirty="0">
                <a:solidFill>
                  <a:srgbClr val="202122"/>
                </a:solidFill>
                <a:latin typeface="Arial" panose="020B0604020202020204" pitchFamily="34" charset="0"/>
              </a:rPr>
              <a:t> </a:t>
            </a:r>
            <a:r>
              <a:rPr lang="el-GR" b="1" dirty="0">
                <a:solidFill>
                  <a:srgbClr val="202122"/>
                </a:solidFill>
                <a:latin typeface="Arial" panose="020B0604020202020204" pitchFamily="34" charset="0"/>
              </a:rPr>
              <a:t>Εθνικό Συμβούλιο Ραδιοτηλεόρασης</a:t>
            </a:r>
            <a:r>
              <a:rPr lang="el-GR" dirty="0">
                <a:solidFill>
                  <a:srgbClr val="202122"/>
                </a:solidFill>
                <a:latin typeface="Arial" panose="020B0604020202020204" pitchFamily="34" charset="0"/>
              </a:rPr>
              <a:t> (</a:t>
            </a:r>
            <a:r>
              <a:rPr lang="el-GR" b="1" dirty="0">
                <a:solidFill>
                  <a:srgbClr val="202122"/>
                </a:solidFill>
                <a:latin typeface="Arial" panose="020B0604020202020204" pitchFamily="34" charset="0"/>
              </a:rPr>
              <a:t>ΕΣΡ</a:t>
            </a:r>
            <a:r>
              <a:rPr lang="el-GR" dirty="0">
                <a:solidFill>
                  <a:srgbClr val="202122"/>
                </a:solidFill>
                <a:latin typeface="Arial" panose="020B0604020202020204" pitchFamily="34" charset="0"/>
              </a:rPr>
              <a:t>) ιδρύθηκε το </a:t>
            </a:r>
            <a:r>
              <a:rPr lang="el-GR" dirty="0">
                <a:solidFill>
                  <a:srgbClr val="0645AD"/>
                </a:solidFill>
                <a:latin typeface="Arial" panose="020B0604020202020204" pitchFamily="34" charset="0"/>
                <a:hlinkClick r:id="rId2" tooltip="1989"/>
              </a:rPr>
              <a:t>1989</a:t>
            </a:r>
            <a:r>
              <a:rPr lang="el-GR" dirty="0">
                <a:solidFill>
                  <a:srgbClr val="202122"/>
                </a:solidFill>
                <a:latin typeface="Arial" panose="020B0604020202020204" pitchFamily="34" charset="0"/>
              </a:rPr>
              <a:t> και εδρεύει στην Πανεπιστημίου &amp; Αμερικής 5, στην </a:t>
            </a:r>
            <a:r>
              <a:rPr lang="el-GR" dirty="0">
                <a:solidFill>
                  <a:srgbClr val="0645AD"/>
                </a:solidFill>
                <a:latin typeface="Arial" panose="020B0604020202020204" pitchFamily="34" charset="0"/>
                <a:hlinkClick r:id="rId3" tooltip="Αθήνα"/>
              </a:rPr>
              <a:t>Αθήνα</a:t>
            </a:r>
            <a:r>
              <a:rPr lang="el-GR" dirty="0">
                <a:solidFill>
                  <a:srgbClr val="202122"/>
                </a:solidFill>
                <a:latin typeface="Arial" panose="020B0604020202020204" pitchFamily="34" charset="0"/>
              </a:rPr>
              <a:t>. Ο σκοπός του είναι να επιβλέπει τον ραδιοτηλεοπτικό τομέα και να λειτουργεί ως σύνδεσμος ανάμεσα στην κυβέρνηση και τους δημοσιογράφους.</a:t>
            </a:r>
          </a:p>
          <a:p>
            <a:r>
              <a:rPr lang="el-GR" dirty="0">
                <a:solidFill>
                  <a:srgbClr val="202122"/>
                </a:solidFill>
                <a:latin typeface="Arial" panose="020B0604020202020204" pitchFamily="34" charset="0"/>
              </a:rPr>
              <a:t>Κατά τη διάρκεια της λειτουργίας του το ΕΣΡ παρήγαγε τέσσερις κώδικες για τους όρους λειτουργίας των ραδιοφωνικών και τηλεοπτικών σταθμών στην </a:t>
            </a:r>
            <a:r>
              <a:rPr lang="el-GR" dirty="0">
                <a:solidFill>
                  <a:srgbClr val="0645AD"/>
                </a:solidFill>
                <a:latin typeface="Arial" panose="020B0604020202020204" pitchFamily="34" charset="0"/>
                <a:hlinkClick r:id="rId4" tooltip="Ελλάδα"/>
              </a:rPr>
              <a:t>Ελλάδα</a:t>
            </a:r>
            <a:r>
              <a:rPr lang="el-GR" dirty="0">
                <a:solidFill>
                  <a:srgbClr val="202122"/>
                </a:solidFill>
                <a:latin typeface="Arial" panose="020B0604020202020204" pitchFamily="34" charset="0"/>
              </a:rPr>
              <a:t>: έναν για την διαφήμιση, έναν κώδικα δεοντολογίας δημοσιογράφων, έναν για τα προγράμματα που επιτρέπεται να παρουσιάζονται, και έναν για την κατανομή των συχνοτήτων και τους όρους τεχνικής χρήσης τους από τους αδειούχους σταθμούς. Δραστηριοποιήθηκε πιο έντονα τη διετία 1995-1996 επιβάλλοντας πρόστιμα σε μερικούς σταθμούς, τα οποία δεν έγιναν όμως δεκτά από τον τότε αρμόδιο υπουργό.</a:t>
            </a:r>
          </a:p>
          <a:p>
            <a:r>
              <a:rPr lang="el-GR" dirty="0">
                <a:solidFill>
                  <a:srgbClr val="202122"/>
                </a:solidFill>
                <a:latin typeface="Arial" panose="020B0604020202020204" pitchFamily="34" charset="0"/>
              </a:rPr>
              <a:t>Ο νόμος κατοχυρώνει και αναγνωρίζει την προσωπική και λειτουργική ανεξαρτησία των μελών του Συμβουλίου. Αναθέτει παράλληλα στο ΕΣΡ (σύμφωνα με το άρθρο 15, παρ. 2 του </a:t>
            </a:r>
            <a:r>
              <a:rPr lang="el-GR" dirty="0">
                <a:solidFill>
                  <a:srgbClr val="0645AD"/>
                </a:solidFill>
                <a:latin typeface="Arial" panose="020B0604020202020204" pitchFamily="34" charset="0"/>
                <a:hlinkClick r:id="rId5" tooltip="Σύνταγμα"/>
              </a:rPr>
              <a:t>Συντάγματος</a:t>
            </a:r>
            <a:r>
              <a:rPr lang="el-GR" dirty="0">
                <a:solidFill>
                  <a:srgbClr val="202122"/>
                </a:solidFill>
                <a:latin typeface="Arial" panose="020B0604020202020204" pitchFamily="34" charset="0"/>
              </a:rPr>
              <a:t>) τον άμεσο κρατικό έλεγχο της ραδιοτηλεόρασης και σειρά κανονιστικών, αποφασιστικών και δικαστικών αρμοδιοτήτων κεντρικής σημασίας για τη δημόσια και ιδιωτική ραδιοτηλεόραση. Ο ρόλος του ΕΣΡ υποβαθμίστηκε το </a:t>
            </a:r>
            <a:r>
              <a:rPr lang="el-GR" dirty="0">
                <a:solidFill>
                  <a:srgbClr val="0645AD"/>
                </a:solidFill>
                <a:latin typeface="Arial" panose="020B0604020202020204" pitchFamily="34" charset="0"/>
                <a:hlinkClick r:id="rId6" tooltip="1993"/>
              </a:rPr>
              <a:t>1993</a:t>
            </a:r>
            <a:r>
              <a:rPr lang="el-GR" dirty="0">
                <a:solidFill>
                  <a:srgbClr val="202122"/>
                </a:solidFill>
                <a:latin typeface="Arial" panose="020B0604020202020204" pitchFamily="34" charset="0"/>
              </a:rPr>
              <a:t> και ιδίως το </a:t>
            </a:r>
            <a:r>
              <a:rPr lang="el-GR" dirty="0">
                <a:solidFill>
                  <a:srgbClr val="0645AD"/>
                </a:solidFill>
                <a:latin typeface="Arial" panose="020B0604020202020204" pitchFamily="34" charset="0"/>
                <a:hlinkClick r:id="rId7" tooltip="1995"/>
              </a:rPr>
              <a:t>1995</a:t>
            </a:r>
            <a:r>
              <a:rPr lang="el-GR" dirty="0">
                <a:solidFill>
                  <a:srgbClr val="202122"/>
                </a:solidFill>
                <a:latin typeface="Arial" panose="020B0604020202020204" pitchFamily="34" charset="0"/>
              </a:rPr>
              <a:t> από το νομοθέτη στο επίπεδο μιας λίγο πολύ συνηθισμένης διοικητικής επιτροπής και συγκεντρώθηκαν οι ουσιώδεις αποφασιστικές αρμοδιότητες στον Υπουργό Τύπου και </a:t>
            </a:r>
            <a:r>
              <a:rPr lang="el-GR" dirty="0">
                <a:solidFill>
                  <a:srgbClr val="0645AD"/>
                </a:solidFill>
                <a:latin typeface="Arial" panose="020B0604020202020204" pitchFamily="34" charset="0"/>
                <a:hlinkClick r:id="rId8" tooltip="Μέσα Μαζικής Ενημέρωσης της Ελλάδας"/>
              </a:rPr>
              <a:t>Μέσων Μαζικής Ενημέρωσης</a:t>
            </a:r>
            <a:r>
              <a:rPr lang="el-GR" dirty="0">
                <a:solidFill>
                  <a:srgbClr val="202122"/>
                </a:solidFill>
                <a:latin typeface="Arial" panose="020B0604020202020204" pitchFamily="34" charset="0"/>
              </a:rPr>
              <a:t>. Το </a:t>
            </a:r>
            <a:r>
              <a:rPr lang="el-GR" dirty="0">
                <a:solidFill>
                  <a:srgbClr val="0645AD"/>
                </a:solidFill>
                <a:latin typeface="Arial" panose="020B0604020202020204" pitchFamily="34" charset="0"/>
                <a:hlinkClick r:id="rId9" tooltip="1998"/>
              </a:rPr>
              <a:t>1998</a:t>
            </a:r>
            <a:r>
              <a:rPr lang="el-GR" dirty="0">
                <a:solidFill>
                  <a:srgbClr val="202122"/>
                </a:solidFill>
                <a:latin typeface="Arial" panose="020B0604020202020204" pitchFamily="34" charset="0"/>
              </a:rPr>
              <a:t> και ιδίως το </a:t>
            </a:r>
            <a:r>
              <a:rPr lang="el-GR" dirty="0">
                <a:solidFill>
                  <a:srgbClr val="0645AD"/>
                </a:solidFill>
                <a:latin typeface="Arial" panose="020B0604020202020204" pitchFamily="34" charset="0"/>
                <a:hlinkClick r:id="rId10" tooltip="2000"/>
              </a:rPr>
              <a:t>2000</a:t>
            </a:r>
            <a:r>
              <a:rPr lang="el-GR" dirty="0">
                <a:solidFill>
                  <a:srgbClr val="202122"/>
                </a:solidFill>
                <a:latin typeface="Arial" panose="020B0604020202020204" pitchFamily="34" charset="0"/>
              </a:rPr>
              <a:t> επιχειρήθηκε να αναβαθμιστεί το ΕΣΡ.</a:t>
            </a:r>
            <a:endParaRPr lang="el-GR" b="0" i="0" dirty="0">
              <a:solidFill>
                <a:srgbClr val="202122"/>
              </a:solidFill>
              <a:effectLst/>
              <a:latin typeface="Arial" panose="020B0604020202020204" pitchFamily="34" charset="0"/>
            </a:endParaRPr>
          </a:p>
        </p:txBody>
      </p:sp>
      <p:pic>
        <p:nvPicPr>
          <p:cNvPr id="7" name="Εικόνα 6"/>
          <p:cNvPicPr>
            <a:picLocks noChangeAspect="1"/>
          </p:cNvPicPr>
          <p:nvPr/>
        </p:nvPicPr>
        <p:blipFill>
          <a:blip r:embed="rId11"/>
          <a:stretch>
            <a:fillRect/>
          </a:stretch>
        </p:blipFill>
        <p:spPr>
          <a:xfrm>
            <a:off x="7862" y="121920"/>
            <a:ext cx="2806458" cy="1178712"/>
          </a:xfrm>
          <a:prstGeom prst="rect">
            <a:avLst/>
          </a:prstGeom>
          <a:solidFill>
            <a:schemeClr val="accent6">
              <a:lumMod val="20000"/>
              <a:lumOff val="80000"/>
            </a:schemeClr>
          </a:solidFill>
        </p:spPr>
      </p:pic>
      <p:graphicFrame>
        <p:nvGraphicFramePr>
          <p:cNvPr id="8" name="Πίνακας 7"/>
          <p:cNvGraphicFramePr>
            <a:graphicFrameLocks noGrp="1"/>
          </p:cNvGraphicFramePr>
          <p:nvPr>
            <p:extLst>
              <p:ext uri="{D42A27DB-BD31-4B8C-83A1-F6EECF244321}">
                <p14:modId xmlns:p14="http://schemas.microsoft.com/office/powerpoint/2010/main" val="4146759187"/>
              </p:ext>
            </p:extLst>
          </p:nvPr>
        </p:nvGraphicFramePr>
        <p:xfrm>
          <a:off x="3017520" y="-36830"/>
          <a:ext cx="8514080" cy="1463040"/>
        </p:xfrm>
        <a:graphic>
          <a:graphicData uri="http://schemas.openxmlformats.org/drawingml/2006/table">
            <a:tbl>
              <a:tblPr/>
              <a:tblGrid>
                <a:gridCol w="4257040"/>
                <a:gridCol w="4257040"/>
              </a:tblGrid>
              <a:tr h="287020">
                <a:tc>
                  <a:txBody>
                    <a:bodyPr/>
                    <a:lstStyle/>
                    <a:p>
                      <a:pPr algn="l" fontAlgn="t"/>
                      <a:r>
                        <a:rPr lang="el-GR" sz="1800" dirty="0">
                          <a:effectLst/>
                        </a:rPr>
                        <a:t>Σύσταση</a:t>
                      </a: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fontAlgn="t"/>
                      <a:r>
                        <a:rPr lang="el-GR" sz="1800">
                          <a:effectLst/>
                        </a:rPr>
                        <a:t>5 Οκτωβρίου 1989</a:t>
                      </a: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287020">
                <a:tc>
                  <a:txBody>
                    <a:bodyPr/>
                    <a:lstStyle/>
                    <a:p>
                      <a:pPr algn="l" fontAlgn="t"/>
                      <a:r>
                        <a:rPr lang="el-GR" sz="1800" dirty="0">
                          <a:effectLst/>
                        </a:rPr>
                        <a:t>Είδος</a:t>
                      </a: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fontAlgn="t"/>
                      <a:r>
                        <a:rPr lang="el-GR" sz="1800">
                          <a:effectLst/>
                        </a:rPr>
                        <a:t>Ανεξάρτητη Διοικητική Αρχή</a:t>
                      </a: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287020">
                <a:tc>
                  <a:txBody>
                    <a:bodyPr/>
                    <a:lstStyle/>
                    <a:p>
                      <a:pPr algn="l" fontAlgn="t"/>
                      <a:r>
                        <a:rPr lang="el-GR" sz="1800" dirty="0">
                          <a:effectLst/>
                        </a:rPr>
                        <a:t>Πρόεδρος</a:t>
                      </a: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fontAlgn="t"/>
                      <a:r>
                        <a:rPr lang="el-GR" sz="1800" u="none" strike="noStrike" dirty="0">
                          <a:solidFill>
                            <a:srgbClr val="0645AD"/>
                          </a:solidFill>
                          <a:effectLst/>
                          <a:hlinkClick r:id="rId12" tooltip="Αθανάσιος Κουτρομάνος"/>
                        </a:rPr>
                        <a:t>Αθανάσιος </a:t>
                      </a:r>
                      <a:r>
                        <a:rPr lang="el-GR" sz="1800" u="none" strike="noStrike" dirty="0" err="1">
                          <a:solidFill>
                            <a:srgbClr val="0645AD"/>
                          </a:solidFill>
                          <a:effectLst/>
                          <a:hlinkClick r:id="rId12" tooltip="Αθανάσιος Κουτρομάνος"/>
                        </a:rPr>
                        <a:t>Κουτρουμάνος</a:t>
                      </a:r>
                      <a:endParaRPr lang="el-GR" sz="1800" dirty="0">
                        <a:effectLst/>
                      </a:endParaRP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r h="287020">
                <a:tc>
                  <a:txBody>
                    <a:bodyPr/>
                    <a:lstStyle/>
                    <a:p>
                      <a:pPr algn="l" fontAlgn="t"/>
                      <a:r>
                        <a:rPr lang="el-GR" sz="1800">
                          <a:effectLst/>
                        </a:rPr>
                        <a:t>Ιστοσελίδα</a:t>
                      </a: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dirty="0">
                          <a:solidFill>
                            <a:srgbClr val="3366BB"/>
                          </a:solidFill>
                          <a:effectLst/>
                          <a:hlinkClick r:id="rId13"/>
                        </a:rPr>
                        <a:t>esr.gr</a:t>
                      </a:r>
                      <a:endParaRPr lang="en-US" sz="1800" dirty="0">
                        <a:effectLst/>
                      </a:endParaRPr>
                    </a:p>
                  </a:txBody>
                  <a:tcP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67702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65120" y="91440"/>
            <a:ext cx="7325360" cy="2339102"/>
          </a:xfrm>
          <a:prstGeom prst="rect">
            <a:avLst/>
          </a:prstGeom>
        </p:spPr>
        <p:txBody>
          <a:bodyPr wrap="square">
            <a:spAutoFit/>
          </a:bodyPr>
          <a:lstStyle/>
          <a:p>
            <a:r>
              <a:rPr lang="el-GR" b="1" dirty="0">
                <a:solidFill>
                  <a:srgbClr val="755819"/>
                </a:solidFill>
                <a:latin typeface="Ubuntu"/>
                <a:hlinkClick r:id="rId2"/>
              </a:rPr>
              <a:t/>
            </a:r>
            <a:br>
              <a:rPr lang="el-GR" b="1" dirty="0">
                <a:solidFill>
                  <a:srgbClr val="755819"/>
                </a:solidFill>
                <a:latin typeface="Ubuntu"/>
                <a:hlinkClick r:id="rId2"/>
              </a:rPr>
            </a:br>
            <a:r>
              <a:rPr lang="el-GR" sz="2000" b="1" dirty="0">
                <a:solidFill>
                  <a:srgbClr val="755819"/>
                </a:solidFill>
                <a:latin typeface="Ubuntu"/>
                <a:hlinkClick r:id="rId2"/>
              </a:rPr>
              <a:t>Αρχές Δεοντολογίας Του Δημοσιογραφικού Επαγγέλματος</a:t>
            </a:r>
            <a:r>
              <a:rPr lang="el-GR" b="1" dirty="0">
                <a:solidFill>
                  <a:srgbClr val="444444"/>
                </a:solidFill>
                <a:latin typeface="Ubuntu"/>
              </a:rPr>
              <a:t/>
            </a:r>
            <a:br>
              <a:rPr lang="el-GR" b="1" dirty="0">
                <a:solidFill>
                  <a:srgbClr val="444444"/>
                </a:solidFill>
                <a:latin typeface="Ubuntu"/>
              </a:rPr>
            </a:br>
            <a:r>
              <a:rPr lang="el-GR" dirty="0">
                <a:solidFill>
                  <a:srgbClr val="444444"/>
                </a:solidFill>
                <a:latin typeface="Ubuntu"/>
              </a:rPr>
              <a:t>Ο Κώδικας Επαγγελματικής Ηθικής και Κοινωνικής Ευθύνης των δημοσιογράφων-μελών της Ε.Σ.Η.Ε.Α. έχει στόχο: Να επαναβεβαιώσει και διασφαλίσει τον κοινωνικό ρόλο του δημοσιογράφου στις νέες συνθήκες, που διαμορφώνουν ο γιγαντισμός, το ολιγοπώλιο στο ιδιοκτησιακό καθεστώς, η αυξημένη εμβέλεια και επιρροή των Μ.Μ.Ε. και η παγκοσμιοποίηση της επικοινωνίας</a:t>
            </a:r>
            <a:endParaRPr lang="el-GR" dirty="0"/>
          </a:p>
        </p:txBody>
      </p:sp>
      <p:pic>
        <p:nvPicPr>
          <p:cNvPr id="3" name="Εικόνα 2"/>
          <p:cNvPicPr>
            <a:picLocks noChangeAspect="1"/>
          </p:cNvPicPr>
          <p:nvPr/>
        </p:nvPicPr>
        <p:blipFill>
          <a:blip r:embed="rId3"/>
          <a:stretch>
            <a:fillRect/>
          </a:stretch>
        </p:blipFill>
        <p:spPr>
          <a:xfrm>
            <a:off x="198755" y="91440"/>
            <a:ext cx="2000250" cy="2114550"/>
          </a:xfrm>
          <a:prstGeom prst="rect">
            <a:avLst/>
          </a:prstGeom>
        </p:spPr>
      </p:pic>
      <p:pic>
        <p:nvPicPr>
          <p:cNvPr id="4" name="Εικόνα 3"/>
          <p:cNvPicPr>
            <a:picLocks noChangeAspect="1"/>
          </p:cNvPicPr>
          <p:nvPr/>
        </p:nvPicPr>
        <p:blipFill>
          <a:blip r:embed="rId4"/>
          <a:stretch>
            <a:fillRect/>
          </a:stretch>
        </p:blipFill>
        <p:spPr>
          <a:xfrm>
            <a:off x="0" y="4030344"/>
            <a:ext cx="2199005" cy="2177416"/>
          </a:xfrm>
          <a:prstGeom prst="rect">
            <a:avLst/>
          </a:prstGeom>
        </p:spPr>
      </p:pic>
      <p:sp>
        <p:nvSpPr>
          <p:cNvPr id="5" name="Ορθογώνιο 4"/>
          <p:cNvSpPr/>
          <p:nvPr/>
        </p:nvSpPr>
        <p:spPr>
          <a:xfrm>
            <a:off x="2966720" y="4206240"/>
            <a:ext cx="8625840" cy="2062103"/>
          </a:xfrm>
          <a:prstGeom prst="rect">
            <a:avLst/>
          </a:prstGeom>
        </p:spPr>
        <p:txBody>
          <a:bodyPr wrap="square">
            <a:spAutoFit/>
          </a:bodyPr>
          <a:lstStyle/>
          <a:p>
            <a:endParaRPr lang="el-GR" b="1" dirty="0">
              <a:solidFill>
                <a:srgbClr val="755819"/>
              </a:solidFill>
              <a:latin typeface="Ubuntu"/>
              <a:hlinkClick r:id="rId5"/>
            </a:endParaRPr>
          </a:p>
          <a:p>
            <a:r>
              <a:rPr lang="el-GR" sz="2000" b="1" dirty="0" smtClean="0">
                <a:solidFill>
                  <a:srgbClr val="755819"/>
                </a:solidFill>
                <a:latin typeface="Ubuntu"/>
                <a:hlinkClick r:id="rId5"/>
              </a:rPr>
              <a:t>Παγκόσμιος </a:t>
            </a:r>
            <a:r>
              <a:rPr lang="el-GR" sz="2000" b="1" dirty="0">
                <a:solidFill>
                  <a:srgbClr val="755819"/>
                </a:solidFill>
                <a:latin typeface="Ubuntu"/>
                <a:hlinkClick r:id="rId5"/>
              </a:rPr>
              <a:t>Χάρτης Δημοσιογραφικής Δεοντολογίας</a:t>
            </a:r>
            <a:r>
              <a:rPr lang="el-GR" b="1" dirty="0">
                <a:solidFill>
                  <a:srgbClr val="444444"/>
                </a:solidFill>
                <a:latin typeface="Ubuntu"/>
              </a:rPr>
              <a:t/>
            </a:r>
            <a:br>
              <a:rPr lang="el-GR" b="1" dirty="0">
                <a:solidFill>
                  <a:srgbClr val="444444"/>
                </a:solidFill>
                <a:latin typeface="Ubuntu"/>
              </a:rPr>
            </a:br>
            <a:r>
              <a:rPr lang="el-GR" dirty="0">
                <a:solidFill>
                  <a:srgbClr val="444444"/>
                </a:solidFill>
                <a:latin typeface="Ubuntu"/>
              </a:rPr>
              <a:t>Το δικαίωμα όλων να έχουν πρόσβαση στις πληροφορίες και στις ιδέες, που επιβεβαιώνεται με το </a:t>
            </a:r>
            <a:r>
              <a:rPr lang="el-GR" dirty="0" err="1">
                <a:solidFill>
                  <a:srgbClr val="444444"/>
                </a:solidFill>
                <a:latin typeface="Ubuntu"/>
              </a:rPr>
              <a:t>Αρθρο</a:t>
            </a:r>
            <a:r>
              <a:rPr lang="el-GR" dirty="0">
                <a:solidFill>
                  <a:srgbClr val="444444"/>
                </a:solidFill>
                <a:latin typeface="Ubuntu"/>
              </a:rPr>
              <a:t> 19 της Οικουμενικής Διακήρυξης Ανθρωπίνων Δικαιωμάτων, περιγράφει και την αποστολή των δημοσιογράφων. Η ευθύνη των δημοσιογράφων απέναντι στην κοινή γνώμη υπερβαίνει όποιας άλλης ευθύνης, ιδιαίτερα απέναντι σε εργοδότες και σε δημόσιες αρχές</a:t>
            </a:r>
            <a:endParaRPr lang="el-GR" dirty="0"/>
          </a:p>
        </p:txBody>
      </p:sp>
    </p:spTree>
    <p:extLst>
      <p:ext uri="{BB962C8B-B14F-4D97-AF65-F5344CB8AC3E}">
        <p14:creationId xmlns:p14="http://schemas.microsoft.com/office/powerpoint/2010/main" val="17776289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69</TotalTime>
  <Words>302</Words>
  <Application>Microsoft Office PowerPoint</Application>
  <PresentationFormat>Ευρεία οθόνη</PresentationFormat>
  <Paragraphs>46</Paragraphs>
  <Slides>9</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4</vt:i4>
      </vt:variant>
      <vt:variant>
        <vt:lpstr>Τίτλοι διαφανειών</vt:lpstr>
      </vt:variant>
      <vt:variant>
        <vt:i4>9</vt:i4>
      </vt:variant>
    </vt:vector>
  </HeadingPairs>
  <TitlesOfParts>
    <vt:vector size="23" baseType="lpstr">
      <vt:lpstr>Arial</vt:lpstr>
      <vt:lpstr>Arial Black</vt:lpstr>
      <vt:lpstr>Calibri</vt:lpstr>
      <vt:lpstr>Calibri Light</vt:lpstr>
      <vt:lpstr>Century Gothic</vt:lpstr>
      <vt:lpstr>Segoe UI Black</vt:lpstr>
      <vt:lpstr>Times New Roman</vt:lpstr>
      <vt:lpstr>Ubuntu</vt:lpstr>
      <vt:lpstr>Wingdings</vt:lpstr>
      <vt:lpstr>Wingdings 3</vt:lpstr>
      <vt:lpstr>Θέμα του Office</vt:lpstr>
      <vt:lpstr>Ιόν</vt:lpstr>
      <vt:lpstr>Wisp</vt:lpstr>
      <vt:lpstr>Αίθουσα συσκέψεων "Ιόν"</vt:lpstr>
      <vt:lpstr>9.5 Μέσα Μαζικής Επικοινωνίας (ΜΜΕ)</vt:lpstr>
      <vt:lpstr>Ποιες είναι οι βασικές λειτουργίες των σύγχρονων ΜΜΕ στην υπηρεσία της δημοκρατικής κοινωνίας πολιτών που ορίσαμε στην προηγούμενη ενότητα;</vt:lpstr>
      <vt:lpstr>   2. Η πολιτιστική και μορφωτική προσφορά, μέσα από εκπομπές και άρθρα που   ενημερώνουν, μορφώνουν και καλλιεργούν την κρίση.</vt:lpstr>
      <vt:lpstr>3. Η δημιουργία του «πλανητικού χωριού» μέσω της παγκόσμιας επικοινωνίας.</vt:lpstr>
      <vt:lpstr>ΜΜΕ «τέταρτη εξουσία»</vt:lpstr>
      <vt:lpstr>'Αρθρο 14: (Ελευθερία του Τύπου)</vt:lpstr>
      <vt:lpstr>Με ποιους τρόπους η πολιτεία προσπαθεί να περιορίσει τις αυθαιρεσίες της «τέταρτης εξουσίας»;</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9.5 Μέσα Μαζικής Επικοινωνίας (ΜΜΕ)</dc:title>
  <dc:creator>Στέλλα Κολοβού</dc:creator>
  <cp:lastModifiedBy>Στέλλα Κολοβού</cp:lastModifiedBy>
  <cp:revision>22</cp:revision>
  <dcterms:created xsi:type="dcterms:W3CDTF">2021-02-23T17:08:43Z</dcterms:created>
  <dcterms:modified xsi:type="dcterms:W3CDTF">2021-03-02T07:03:23Z</dcterms:modified>
</cp:coreProperties>
</file>