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7" r:id="rId3"/>
  </p:sldMasterIdLst>
  <p:sldIdLst>
    <p:sldId id="256" r:id="rId4"/>
    <p:sldId id="257" r:id="rId5"/>
    <p:sldId id="276" r:id="rId6"/>
    <p:sldId id="258"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4"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255346" y="2750337"/>
            <a:ext cx="1171888" cy="1356442"/>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17214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309"/>
            <a:ext cx="1154151" cy="1090789"/>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93103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615"/>
            <a:ext cx="1154151" cy="1090789"/>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89709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594BD5E6-A698-4F16-A25D-9FB86EBBCF4D}" type="slidenum">
              <a:rPr lang="el-GR" smtClean="0"/>
              <a:t>‹#›</a:t>
            </a:fld>
            <a:endParaRPr lang="el-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1517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826851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49F187A-D9F5-4A75-BB2D-310C11C67C4D}" type="datetimeFigureOut">
              <a:rPr lang="el-GR" smtClean="0"/>
              <a:t>22/11/2020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71100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49F187A-D9F5-4A75-BB2D-310C11C67C4D}" type="datetimeFigureOut">
              <a:rPr lang="el-GR" smtClean="0"/>
              <a:t>22/11/2020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571449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76978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a:xfrm>
            <a:off x="680321" y="5936188"/>
            <a:ext cx="6126805" cy="365125"/>
          </a:xfrm>
        </p:spPr>
        <p:txBody>
          <a:bodyPr/>
          <a:lstStyle/>
          <a:p>
            <a:endParaRPr lang="el-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94BD5E6-A698-4F16-A25D-9FB86EBBCF4D}" type="slidenum">
              <a:rPr lang="el-GR" smtClean="0"/>
              <a:t>‹#›</a:t>
            </a:fld>
            <a:endParaRPr lang="el-GR"/>
          </a:p>
        </p:txBody>
      </p:sp>
    </p:spTree>
    <p:extLst>
      <p:ext uri="{BB962C8B-B14F-4D97-AF65-F5344CB8AC3E}">
        <p14:creationId xmlns:p14="http://schemas.microsoft.com/office/powerpoint/2010/main" val="380642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68923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126900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1889579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962438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404620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49F187A-D9F5-4A75-BB2D-310C11C67C4D}" type="datetimeFigureOut">
              <a:rPr lang="el-GR" smtClean="0"/>
              <a:t>22/11/2020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1500131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49F187A-D9F5-4A75-BB2D-310C11C67C4D}" type="datetimeFigureOut">
              <a:rPr lang="el-GR" smtClean="0"/>
              <a:t>22/11/2020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93341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49F187A-D9F5-4A75-BB2D-310C11C67C4D}" type="datetimeFigureOut">
              <a:rPr lang="el-GR" smtClean="0"/>
              <a:t>22/11/2020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565620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882683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1961337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745091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21091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91967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729455" y="2869895"/>
            <a:ext cx="1154151" cy="1090789"/>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4033672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569043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620706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298226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49F187A-D9F5-4A75-BB2D-310C11C67C4D}" type="datetimeFigureOut">
              <a:rPr lang="el-GR" smtClean="0"/>
              <a:t>22/11/2020</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949582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49F187A-D9F5-4A75-BB2D-310C11C67C4D}" type="datetimeFigureOut">
              <a:rPr lang="el-GR" smtClean="0"/>
              <a:t>22/11/2020</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911678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F187A-D9F5-4A75-BB2D-310C11C67C4D}" type="datetimeFigureOut">
              <a:rPr lang="el-GR" smtClean="0"/>
              <a:t>22/11/2020</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393932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682547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49915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480621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4BD5E6-A698-4F16-A25D-9FB86EBBCF4D}"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930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478561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684761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4BD5E6-A698-4F16-A25D-9FB86EBBCF4D}"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985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1165497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010547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49F187A-D9F5-4A75-BB2D-310C11C67C4D}" type="datetimeFigureOut">
              <a:rPr lang="el-GR" smtClean="0"/>
              <a:t>22/11/2020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66539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49F187A-D9F5-4A75-BB2D-310C11C67C4D}" type="datetimeFigureOut">
              <a:rPr lang="el-GR" smtClean="0"/>
              <a:t>22/11/2020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5355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49F187A-D9F5-4A75-BB2D-310C11C67C4D}" type="datetimeFigureOut">
              <a:rPr lang="el-GR" smtClean="0"/>
              <a:t>22/11/2020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15107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9F187A-D9F5-4A75-BB2D-310C11C67C4D}" type="datetimeFigureOut">
              <a:rPr lang="el-GR" smtClean="0"/>
              <a:t>22/11/2020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175602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25622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9F187A-D9F5-4A75-BB2D-310C11C67C4D}" type="datetimeFigureOut">
              <a:rPr lang="el-GR" smtClean="0"/>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94BD5E6-A698-4F16-A25D-9FB86EBBCF4D}" type="slidenum">
              <a:rPr lang="el-GR" smtClean="0"/>
              <a:t>‹#›</a:t>
            </a:fld>
            <a:endParaRPr lang="el-GR"/>
          </a:p>
        </p:txBody>
      </p:sp>
    </p:spTree>
    <p:extLst>
      <p:ext uri="{BB962C8B-B14F-4D97-AF65-F5344CB8AC3E}">
        <p14:creationId xmlns:p14="http://schemas.microsoft.com/office/powerpoint/2010/main" val="397970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rgbClr val="EFA35B"/>
            </a:gs>
            <a:gs pos="0">
              <a:schemeClr val="accent1">
                <a:lumMod val="60000"/>
                <a:lumOff val="40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9F187A-D9F5-4A75-BB2D-310C11C67C4D}" type="datetimeFigureOut">
              <a:rPr lang="el-GR" smtClean="0"/>
              <a:t>22/11/2020</a:t>
            </a:fld>
            <a:endParaRPr lang="el-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94BD5E6-A698-4F16-A25D-9FB86EBBCF4D}" type="slidenum">
              <a:rPr lang="el-GR" smtClean="0"/>
              <a:t>‹#›</a:t>
            </a:fld>
            <a:endParaRPr lang="el-GR"/>
          </a:p>
        </p:txBody>
      </p:sp>
    </p:spTree>
    <p:extLst>
      <p:ext uri="{BB962C8B-B14F-4D97-AF65-F5344CB8AC3E}">
        <p14:creationId xmlns:p14="http://schemas.microsoft.com/office/powerpoint/2010/main" val="6748152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F187A-D9F5-4A75-BB2D-310C11C67C4D}" type="datetimeFigureOut">
              <a:rPr lang="el-GR" smtClean="0"/>
              <a:t>22/11/2020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BD5E6-A698-4F16-A25D-9FB86EBBCF4D}" type="slidenum">
              <a:rPr lang="el-GR" smtClean="0"/>
              <a:t>‹#›</a:t>
            </a:fld>
            <a:endParaRPr lang="el-GR"/>
          </a:p>
        </p:txBody>
      </p:sp>
    </p:spTree>
    <p:extLst>
      <p:ext uri="{BB962C8B-B14F-4D97-AF65-F5344CB8AC3E}">
        <p14:creationId xmlns:p14="http://schemas.microsoft.com/office/powerpoint/2010/main" val="30176874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9F187A-D9F5-4A75-BB2D-310C11C67C4D}" type="datetimeFigureOut">
              <a:rPr lang="el-GR" smtClean="0"/>
              <a:t>22/11/2020</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94BD5E6-A698-4F16-A25D-9FB86EBBCF4D}" type="slidenum">
              <a:rPr lang="el-GR" smtClean="0"/>
              <a:t>‹#›</a:t>
            </a:fld>
            <a:endParaRPr lang="el-GR"/>
          </a:p>
        </p:txBody>
      </p:sp>
    </p:spTree>
    <p:extLst>
      <p:ext uri="{BB962C8B-B14F-4D97-AF65-F5344CB8AC3E}">
        <p14:creationId xmlns:p14="http://schemas.microsoft.com/office/powerpoint/2010/main" val="361008249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u="sng" dirty="0" smtClean="0"/>
              <a:t>ΧΑΡΑΚΤΗΡΑΣ</a:t>
            </a:r>
            <a:endParaRPr lang="el-GR" b="1" u="sng" dirty="0"/>
          </a:p>
        </p:txBody>
      </p:sp>
      <p:sp>
        <p:nvSpPr>
          <p:cNvPr id="3" name="Θέση περιεχομένου 2"/>
          <p:cNvSpPr>
            <a:spLocks noGrp="1"/>
          </p:cNvSpPr>
          <p:nvPr>
            <p:ph idx="1"/>
          </p:nvPr>
        </p:nvSpPr>
        <p:spPr/>
        <p:txBody>
          <a:bodyPr>
            <a:normAutofit lnSpcReduction="10000"/>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r>
              <a:rPr lang="el-GR" dirty="0" smtClean="0"/>
              <a:t>ΤΙ ΟΝΟΜΑΖΟΥΜΕ ΧΑΡΑΚΤΗΡΑ ΕΝΌΣ ΑΝΘΡΩΠΟΥ;</a:t>
            </a:r>
            <a:endParaRPr lang="el-GR" dirty="0"/>
          </a:p>
        </p:txBody>
      </p:sp>
      <p:pic>
        <p:nvPicPr>
          <p:cNvPr id="4" name="Εικόνα 3"/>
          <p:cNvPicPr>
            <a:picLocks noChangeAspect="1"/>
          </p:cNvPicPr>
          <p:nvPr/>
        </p:nvPicPr>
        <p:blipFill>
          <a:blip r:embed="rId2"/>
          <a:stretch>
            <a:fillRect/>
          </a:stretch>
        </p:blipFill>
        <p:spPr>
          <a:xfrm>
            <a:off x="1169534" y="3446462"/>
            <a:ext cx="2886075" cy="1590675"/>
          </a:xfrm>
          <a:prstGeom prst="rect">
            <a:avLst/>
          </a:prstGeom>
        </p:spPr>
      </p:pic>
      <p:pic>
        <p:nvPicPr>
          <p:cNvPr id="5" name="Εικόνα 4"/>
          <p:cNvPicPr>
            <a:picLocks noChangeAspect="1"/>
          </p:cNvPicPr>
          <p:nvPr/>
        </p:nvPicPr>
        <p:blipFill>
          <a:blip r:embed="rId3"/>
          <a:stretch>
            <a:fillRect/>
          </a:stretch>
        </p:blipFill>
        <p:spPr>
          <a:xfrm>
            <a:off x="4721225" y="3446462"/>
            <a:ext cx="2952750" cy="1543050"/>
          </a:xfrm>
          <a:prstGeom prst="rect">
            <a:avLst/>
          </a:prstGeom>
        </p:spPr>
      </p:pic>
      <p:pic>
        <p:nvPicPr>
          <p:cNvPr id="6" name="Εικόνα 5"/>
          <p:cNvPicPr>
            <a:picLocks noChangeAspect="1"/>
          </p:cNvPicPr>
          <p:nvPr/>
        </p:nvPicPr>
        <p:blipFill>
          <a:blip r:embed="rId4"/>
          <a:stretch>
            <a:fillRect/>
          </a:stretch>
        </p:blipFill>
        <p:spPr>
          <a:xfrm>
            <a:off x="8123010" y="3237819"/>
            <a:ext cx="3028950" cy="1514475"/>
          </a:xfrm>
          <a:prstGeom prst="rect">
            <a:avLst/>
          </a:prstGeom>
        </p:spPr>
      </p:pic>
    </p:spTree>
    <p:extLst>
      <p:ext uri="{BB962C8B-B14F-4D97-AF65-F5344CB8AC3E}">
        <p14:creationId xmlns:p14="http://schemas.microsoft.com/office/powerpoint/2010/main" val="1461809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l-GR" dirty="0">
                <a:solidFill>
                  <a:srgbClr val="FF0000"/>
                </a:solidFill>
              </a:rPr>
              <a:t>Ο έρωτας στην εφηβεία</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Είναι σημαντικό να επιλέγουμε προσεκτικά τα άτομα με τα οποία θα δημιουργήσουμε μια σχέση που θα μας ικανοποιεί και θα νιώθουμε καλά μέσα σε αυτήν.  </a:t>
            </a:r>
          </a:p>
          <a:p>
            <a:endParaRPr lang="el-GR" dirty="0"/>
          </a:p>
          <a:p>
            <a:r>
              <a:rPr lang="el-GR" dirty="0"/>
              <a:t>Στις ρομαντικές σχέσεις, όπως και σε όλες τις σχέσεις, τα άτομα είναι ισότιμα γιατί έχουν την ίδια ανάγκη για αγάπη, τρυφερότητα και κατανόηση. </a:t>
            </a:r>
            <a:endParaRPr lang="el-GR" dirty="0" smtClean="0"/>
          </a:p>
          <a:p>
            <a:r>
              <a:rPr lang="el-GR" altLang="el-GR" dirty="0" smtClean="0"/>
              <a:t>Η </a:t>
            </a:r>
            <a:r>
              <a:rPr lang="el-GR" altLang="el-GR" dirty="0"/>
              <a:t>δημιουργία μιας ασφαλούς και υγιούς αισθηματικής σχέσης με κάποιο πρόσωπο </a:t>
            </a:r>
            <a:r>
              <a:rPr lang="el-GR" altLang="el-GR" b="1" dirty="0">
                <a:solidFill>
                  <a:srgbClr val="7030A0"/>
                </a:solidFill>
              </a:rPr>
              <a:t>χρειάζεται χρόνο</a:t>
            </a:r>
            <a:r>
              <a:rPr lang="el-GR" altLang="el-GR" dirty="0"/>
              <a:t>. </a:t>
            </a:r>
          </a:p>
          <a:p>
            <a:r>
              <a:rPr lang="el-GR" altLang="el-GR" dirty="0"/>
              <a:t>Εάν σου αρέσει κάποιο κορίτσι / αγόρι, κράτα τη σχέση σας στο επίπεδο της φιλίας όσο το δυνατόν μεγαλύτερο χρονικό διάστημα. Ο καλύτερος τρόπος να κερδίσουμε την αγάπη κάποιου είναι να είμαστε φίλοι του. </a:t>
            </a:r>
          </a:p>
          <a:p>
            <a:r>
              <a:rPr lang="el-GR" altLang="el-GR" dirty="0"/>
              <a:t>Έτσι μειώνεται η πιθανότητα και οι δύο να νιώθετε ευάλωτοι, μπερδεμένοι ή ότι πιέζεστε. </a:t>
            </a:r>
          </a:p>
          <a:p>
            <a:endParaRPr lang="el-GR" dirty="0"/>
          </a:p>
        </p:txBody>
      </p:sp>
    </p:spTree>
    <p:extLst>
      <p:ext uri="{BB962C8B-B14F-4D97-AF65-F5344CB8AC3E}">
        <p14:creationId xmlns:p14="http://schemas.microsoft.com/office/powerpoint/2010/main" val="459876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wave">
          <a:fgClr>
            <a:schemeClr val="accent6">
              <a:lumMod val="75000"/>
            </a:schemeClr>
          </a:fgClr>
          <a:bgClr>
            <a:schemeClr val="accent6">
              <a:lumMod val="60000"/>
              <a:lumOff val="40000"/>
            </a:schemeClr>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320550" y="273914"/>
            <a:ext cx="8911687" cy="1280890"/>
          </a:xfrm>
        </p:spPr>
        <p:txBody>
          <a:bodyPr/>
          <a:lstStyle/>
          <a:p>
            <a:pPr algn="ctr"/>
            <a:r>
              <a:rPr lang="el-GR" altLang="el-GR" dirty="0" smtClean="0">
                <a:solidFill>
                  <a:schemeClr val="accent5">
                    <a:lumMod val="75000"/>
                  </a:schemeClr>
                </a:solidFill>
              </a:rPr>
              <a:t/>
            </a:r>
            <a:br>
              <a:rPr lang="el-GR" altLang="el-GR" dirty="0" smtClean="0">
                <a:solidFill>
                  <a:schemeClr val="accent5">
                    <a:lumMod val="75000"/>
                  </a:schemeClr>
                </a:solidFill>
              </a:rPr>
            </a:br>
            <a:r>
              <a:rPr lang="el-GR" altLang="el-GR" b="1" i="1" dirty="0" smtClean="0">
                <a:solidFill>
                  <a:schemeClr val="accent1">
                    <a:lumMod val="75000"/>
                  </a:schemeClr>
                </a:solidFill>
              </a:rPr>
              <a:t>Τα </a:t>
            </a:r>
            <a:r>
              <a:rPr lang="el-GR" altLang="el-GR" b="1" i="1" dirty="0">
                <a:solidFill>
                  <a:schemeClr val="accent1">
                    <a:lumMod val="75000"/>
                  </a:schemeClr>
                </a:solidFill>
              </a:rPr>
              <a:t>δικαιώματα στις υγιείς σχέσεις</a:t>
            </a:r>
            <a:endParaRPr lang="el-GR" b="1" i="1" dirty="0">
              <a:solidFill>
                <a:schemeClr val="accent1">
                  <a:lumMod val="75000"/>
                </a:schemeClr>
              </a:solidFill>
            </a:endParaRPr>
          </a:p>
        </p:txBody>
      </p:sp>
      <p:sp>
        <p:nvSpPr>
          <p:cNvPr id="3" name="Θέση περιεχομένου 2"/>
          <p:cNvSpPr>
            <a:spLocks noGrp="1"/>
          </p:cNvSpPr>
          <p:nvPr>
            <p:ph idx="1"/>
          </p:nvPr>
        </p:nvSpPr>
        <p:spPr>
          <a:xfrm>
            <a:off x="682590" y="1880681"/>
            <a:ext cx="11331069" cy="4841132"/>
          </a:xfrm>
        </p:spPr>
        <p:txBody>
          <a:bodyPr/>
          <a:lstStyle/>
          <a:p>
            <a:r>
              <a:rPr lang="el-GR" altLang="el-GR" b="1" u="sng" dirty="0">
                <a:solidFill>
                  <a:schemeClr val="accent6">
                    <a:lumMod val="50000"/>
                  </a:schemeClr>
                </a:solidFill>
              </a:rPr>
              <a:t>Κάθε μέλος της σχέσης έχει το δικαίωμα:</a:t>
            </a:r>
          </a:p>
          <a:p>
            <a:r>
              <a:rPr lang="el-GR" altLang="el-GR" b="1" dirty="0">
                <a:solidFill>
                  <a:schemeClr val="accent5">
                    <a:lumMod val="75000"/>
                  </a:schemeClr>
                </a:solidFill>
              </a:rPr>
              <a:t>Στη γνώμη του</a:t>
            </a:r>
          </a:p>
          <a:p>
            <a:r>
              <a:rPr lang="el-GR" altLang="el-GR" b="1" dirty="0">
                <a:solidFill>
                  <a:schemeClr val="accent5">
                    <a:lumMod val="75000"/>
                  </a:schemeClr>
                </a:solidFill>
              </a:rPr>
              <a:t>Στην τρυφερότητα</a:t>
            </a:r>
          </a:p>
          <a:p>
            <a:r>
              <a:rPr lang="el-GR" altLang="el-GR" b="1" dirty="0">
                <a:solidFill>
                  <a:schemeClr val="accent5">
                    <a:lumMod val="75000"/>
                  </a:schemeClr>
                </a:solidFill>
              </a:rPr>
              <a:t>Στην εμπιστοσύνη</a:t>
            </a:r>
          </a:p>
          <a:p>
            <a:r>
              <a:rPr lang="el-GR" altLang="el-GR" b="1" dirty="0">
                <a:solidFill>
                  <a:schemeClr val="accent5">
                    <a:lumMod val="75000"/>
                  </a:schemeClr>
                </a:solidFill>
              </a:rPr>
              <a:t>Στην ασφάλεια</a:t>
            </a:r>
          </a:p>
          <a:p>
            <a:r>
              <a:rPr lang="el-GR" altLang="el-GR" b="1" dirty="0">
                <a:solidFill>
                  <a:schemeClr val="accent5">
                    <a:lumMod val="75000"/>
                  </a:schemeClr>
                </a:solidFill>
              </a:rPr>
              <a:t>Στην υποστήριξη</a:t>
            </a:r>
          </a:p>
          <a:p>
            <a:r>
              <a:rPr lang="el-GR" altLang="el-GR" b="1" dirty="0">
                <a:solidFill>
                  <a:schemeClr val="accent5">
                    <a:lumMod val="75000"/>
                  </a:schemeClr>
                </a:solidFill>
              </a:rPr>
              <a:t>Στην παρέα</a:t>
            </a:r>
          </a:p>
          <a:p>
            <a:r>
              <a:rPr lang="el-GR" altLang="el-GR" b="1" dirty="0">
                <a:solidFill>
                  <a:schemeClr val="accent5">
                    <a:lumMod val="75000"/>
                  </a:schemeClr>
                </a:solidFill>
              </a:rPr>
              <a:t>Στη φροντίδα</a:t>
            </a:r>
          </a:p>
          <a:p>
            <a:r>
              <a:rPr lang="el-GR" altLang="el-GR" b="1" dirty="0">
                <a:solidFill>
                  <a:schemeClr val="accent5">
                    <a:lumMod val="75000"/>
                  </a:schemeClr>
                </a:solidFill>
              </a:rPr>
              <a:t>Στο χρόνο με τους φίλους του</a:t>
            </a:r>
          </a:p>
          <a:p>
            <a:r>
              <a:rPr lang="el-GR" altLang="el-GR" b="1" dirty="0">
                <a:solidFill>
                  <a:schemeClr val="accent5">
                    <a:lumMod val="75000"/>
                  </a:schemeClr>
                </a:solidFill>
              </a:rPr>
              <a:t>Στο χρόνο με την οικογένειά του </a:t>
            </a:r>
          </a:p>
          <a:p>
            <a:r>
              <a:rPr lang="el-GR" altLang="el-GR" b="1" dirty="0">
                <a:solidFill>
                  <a:schemeClr val="accent5">
                    <a:lumMod val="75000"/>
                  </a:schemeClr>
                </a:solidFill>
              </a:rPr>
              <a:t>Στο σεβασμό</a:t>
            </a:r>
          </a:p>
          <a:p>
            <a:r>
              <a:rPr lang="el-GR" altLang="el-GR" b="1" dirty="0">
                <a:solidFill>
                  <a:schemeClr val="accent5">
                    <a:lumMod val="75000"/>
                  </a:schemeClr>
                </a:solidFill>
              </a:rPr>
              <a:t>Στην υπομονή</a:t>
            </a:r>
          </a:p>
          <a:p>
            <a:endParaRPr lang="el-GR" dirty="0"/>
          </a:p>
        </p:txBody>
      </p:sp>
    </p:spTree>
    <p:extLst>
      <p:ext uri="{BB962C8B-B14F-4D97-AF65-F5344CB8AC3E}">
        <p14:creationId xmlns:p14="http://schemas.microsoft.com/office/powerpoint/2010/main" val="314599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00B050"/>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97074" y="4444663"/>
            <a:ext cx="3743268" cy="1810669"/>
          </a:xfrm>
          <a:prstGeom prst="rect">
            <a:avLst/>
          </a:prstGeom>
        </p:spPr>
      </p:pic>
      <p:sp>
        <p:nvSpPr>
          <p:cNvPr id="5" name="Ορθογώνιο 4"/>
          <p:cNvSpPr/>
          <p:nvPr/>
        </p:nvSpPr>
        <p:spPr>
          <a:xfrm>
            <a:off x="836579" y="1305342"/>
            <a:ext cx="8307421" cy="3139321"/>
          </a:xfrm>
          <a:prstGeom prst="rect">
            <a:avLst/>
          </a:prstGeom>
        </p:spPr>
        <p:txBody>
          <a:bodyPr wrap="square">
            <a:spAutoFit/>
          </a:bodyPr>
          <a:lstStyle/>
          <a:p>
            <a:pPr algn="just">
              <a:buFont typeface="Arial" charset="0"/>
              <a:buChar char="•"/>
              <a:defRPr/>
            </a:pPr>
            <a:r>
              <a:rPr lang="el-GR" b="1" dirty="0">
                <a:solidFill>
                  <a:schemeClr val="accent6">
                    <a:lumMod val="75000"/>
                  </a:schemeClr>
                </a:solidFill>
              </a:rPr>
              <a:t>Αμοιβαίος σεβασμός.</a:t>
            </a:r>
            <a:r>
              <a:rPr lang="el-GR" b="1" dirty="0">
                <a:solidFill>
                  <a:srgbClr val="7030A0"/>
                </a:solidFill>
              </a:rPr>
              <a:t> </a:t>
            </a:r>
            <a:r>
              <a:rPr lang="el-GR" dirty="0"/>
              <a:t>Καταλαβαίνει ο άλλος πόσο σπουδαίο άτομο είσαι και γιατί; Κάθε άτομο οφείλει να εκτιμά τον άλλο και να σέβεται τα όριά του.</a:t>
            </a:r>
          </a:p>
          <a:p>
            <a:pPr algn="just">
              <a:buFont typeface="Arial" charset="0"/>
              <a:buChar char="•"/>
              <a:defRPr/>
            </a:pPr>
            <a:r>
              <a:rPr lang="el-GR" b="1" dirty="0">
                <a:solidFill>
                  <a:schemeClr val="accent6">
                    <a:lumMod val="75000"/>
                  </a:schemeClr>
                </a:solidFill>
              </a:rPr>
              <a:t>Εμπιστοσύνη.  </a:t>
            </a:r>
            <a:r>
              <a:rPr lang="el-GR" dirty="0"/>
              <a:t>Η ζήλεια είναι φυσιολογικό συναίσθημα και μερικές φορές είναι καλή. Αλλά το πώς αντιδρά ένα άτομο όταν νιώθει ζήλεια είναι κάτι διαφορετικό.</a:t>
            </a:r>
          </a:p>
          <a:p>
            <a:pPr algn="just">
              <a:buFont typeface="Arial" charset="0"/>
              <a:buChar char="•"/>
              <a:defRPr/>
            </a:pPr>
            <a:r>
              <a:rPr lang="el-GR" b="1" dirty="0">
                <a:solidFill>
                  <a:schemeClr val="accent6">
                    <a:lumMod val="75000"/>
                  </a:schemeClr>
                </a:solidFill>
              </a:rPr>
              <a:t>Ειλικρίνεια. </a:t>
            </a:r>
            <a:r>
              <a:rPr lang="el-GR" dirty="0"/>
              <a:t>Εάν για κάποιο λόγο, πεις ότι ήσουν σινεμά με ένα φίλο/η σου και δεν είναι αλήθεια, το άλλο άτομο θα δυσκολευτεί πολύ να σε πιστέψει την επόμενη φορά.</a:t>
            </a:r>
          </a:p>
          <a:p>
            <a:pPr algn="just">
              <a:buFont typeface="Arial" charset="0"/>
              <a:buChar char="•"/>
              <a:defRPr/>
            </a:pPr>
            <a:r>
              <a:rPr lang="el-GR" b="1" dirty="0">
                <a:solidFill>
                  <a:schemeClr val="accent6">
                    <a:lumMod val="75000"/>
                  </a:schemeClr>
                </a:solidFill>
              </a:rPr>
              <a:t>Υποστήριξη:</a:t>
            </a:r>
            <a:r>
              <a:rPr lang="el-GR" dirty="0">
                <a:solidFill>
                  <a:srgbClr val="FF0066"/>
                </a:solidFill>
              </a:rPr>
              <a:t> </a:t>
            </a:r>
            <a:r>
              <a:rPr lang="el-GR" dirty="0"/>
              <a:t>Σε μια υγιή σχέση, το σημαντικό για σένα πρόσωπο θα είναι εκεί, πρόθυμο να σε ακούσει όταν έχεις κάποιο πρόβλημα ή να μοιραστεί μαζί σου της χαρά μιας επιτυχίας σου.</a:t>
            </a:r>
          </a:p>
        </p:txBody>
      </p:sp>
    </p:spTree>
    <p:extLst>
      <p:ext uri="{BB962C8B-B14F-4D97-AF65-F5344CB8AC3E}">
        <p14:creationId xmlns:p14="http://schemas.microsoft.com/office/powerpoint/2010/main" val="441394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solidFill>
                  <a:srgbClr val="FF0000"/>
                </a:solidFill>
              </a:rPr>
              <a:t>Εφηβεία και σεξουαλικότητα</a:t>
            </a:r>
            <a:endParaRPr lang="el-GR" dirty="0"/>
          </a:p>
        </p:txBody>
      </p:sp>
      <p:sp>
        <p:nvSpPr>
          <p:cNvPr id="3" name="Θέση περιεχομένου 2"/>
          <p:cNvSpPr>
            <a:spLocks noGrp="1"/>
          </p:cNvSpPr>
          <p:nvPr>
            <p:ph idx="1"/>
          </p:nvPr>
        </p:nvSpPr>
        <p:spPr/>
        <p:txBody>
          <a:bodyPr/>
          <a:lstStyle/>
          <a:p>
            <a:pPr>
              <a:buFont typeface="Arial" charset="0"/>
              <a:buChar char="•"/>
              <a:defRPr/>
            </a:pPr>
            <a:r>
              <a:rPr lang="el-GR" dirty="0"/>
              <a:t>Καθώς  το άτομο μεγαλώνει και τα όργανα αναπαραγωγής αναπτύσσονται, αρχίζει να νιώθει τα πρώτα ερωτικά σκιρτήματα.                  </a:t>
            </a:r>
          </a:p>
          <a:p>
            <a:pPr>
              <a:buFont typeface="Arial" charset="0"/>
              <a:buChar char="•"/>
              <a:defRPr/>
            </a:pPr>
            <a:r>
              <a:rPr lang="el-GR" dirty="0"/>
              <a:t>Το καταλαβαίνει γιατί ξαφνικά αρχίζει να νιώθει έλξη για κάποιο άλλο άτομο και θέλει να το αγγίζει, να το χαϊδεύει και να το κρατάει μ’ ένα διαφορετικό τρόπο απ’ ότι τους φίλους του.</a:t>
            </a:r>
          </a:p>
          <a:p>
            <a:pPr>
              <a:buFont typeface="Arial" charset="0"/>
              <a:buChar char="•"/>
              <a:defRPr/>
            </a:pPr>
            <a:r>
              <a:rPr lang="el-GR" dirty="0"/>
              <a:t>Η ερωτική επιθυμία δεν εμφανίζεται στην ίδια ηλικία στα αγόρια και στα κορίτσια. </a:t>
            </a:r>
          </a:p>
          <a:p>
            <a:pPr algn="ctr">
              <a:buNone/>
              <a:defRPr/>
            </a:pPr>
            <a:r>
              <a:rPr lang="el-GR" b="1" dirty="0">
                <a:solidFill>
                  <a:schemeClr val="accent6">
                    <a:lumMod val="75000"/>
                  </a:schemeClr>
                </a:solidFill>
              </a:rPr>
              <a:t>	</a:t>
            </a:r>
          </a:p>
          <a:p>
            <a:pPr algn="ctr">
              <a:buNone/>
              <a:defRPr/>
            </a:pPr>
            <a:r>
              <a:rPr lang="el-GR" b="1" dirty="0">
                <a:solidFill>
                  <a:schemeClr val="accent6">
                    <a:lumMod val="75000"/>
                  </a:schemeClr>
                </a:solidFill>
              </a:rPr>
              <a:t>Συχνά κάποιος από τους δύο βιάζεται περισσότερο να κάνει σχέση.</a:t>
            </a:r>
          </a:p>
          <a:p>
            <a:endParaRPr lang="el-GR" dirty="0"/>
          </a:p>
        </p:txBody>
      </p:sp>
    </p:spTree>
    <p:extLst>
      <p:ext uri="{BB962C8B-B14F-4D97-AF65-F5344CB8AC3E}">
        <p14:creationId xmlns:p14="http://schemas.microsoft.com/office/powerpoint/2010/main" val="33348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632298" y="204281"/>
            <a:ext cx="10721502" cy="5972682"/>
          </a:xfrm>
          <a:pattFill prst="dkVert">
            <a:fgClr>
              <a:srgbClr val="FFFF00"/>
            </a:fgClr>
            <a:bgClr>
              <a:schemeClr val="bg1"/>
            </a:bgClr>
          </a:pattFill>
        </p:spPr>
        <p:txBody>
          <a:bodyPr/>
          <a:lstStyle/>
          <a:p>
            <a:r>
              <a:rPr lang="el-GR" altLang="el-GR" dirty="0" smtClean="0"/>
              <a:t>Η σεξουαλικότητα συνδέεται στενά με την αγάπη. Παράλληλα με τη σεξουαλικότητα αναπτύσσεται και η «αισθηματικότητα» δηλαδή η ανάγκη μας για αγάπη, τρυφερότητα, κατανόηση, συντροφικότητα.</a:t>
            </a:r>
          </a:p>
          <a:p>
            <a:endParaRPr lang="el-GR" altLang="el-GR" dirty="0" smtClean="0"/>
          </a:p>
          <a:p>
            <a:r>
              <a:rPr lang="el-GR" altLang="el-GR" dirty="0" smtClean="0"/>
              <a:t>Δεν υπάρχει κάποια συγκεκριμένη ηλικία να ερωτευτεί κάποιος. Μπορεί να ερωτευτεί οποτεδήποτε. </a:t>
            </a:r>
          </a:p>
          <a:p>
            <a:endParaRPr lang="el-GR" altLang="el-GR" dirty="0" smtClean="0"/>
          </a:p>
          <a:p>
            <a:r>
              <a:rPr lang="el-GR" altLang="el-GR" dirty="0" smtClean="0"/>
              <a:t>Ωστόσο, ο έρωτας δεν αποτελεί παρά μονάχα ένα κομμάτι της ζωής μας.</a:t>
            </a:r>
          </a:p>
          <a:p>
            <a:endParaRPr lang="el-GR" dirty="0"/>
          </a:p>
        </p:txBody>
      </p:sp>
    </p:spTree>
    <p:extLst>
      <p:ext uri="{BB962C8B-B14F-4D97-AF65-F5344CB8AC3E}">
        <p14:creationId xmlns:p14="http://schemas.microsoft.com/office/powerpoint/2010/main" val="335210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525294" y="214009"/>
            <a:ext cx="10828506" cy="5962954"/>
          </a:xfrm>
          <a:pattFill prst="dashVert">
            <a:fgClr>
              <a:schemeClr val="accent4">
                <a:lumMod val="75000"/>
              </a:schemeClr>
            </a:fgClr>
            <a:bgClr>
              <a:schemeClr val="bg1"/>
            </a:bgClr>
          </a:pattFill>
        </p:spPr>
        <p:txBody>
          <a:bodyPr/>
          <a:lstStyle/>
          <a:p>
            <a:pPr>
              <a:buNone/>
            </a:pPr>
            <a:endParaRPr lang="el-GR" altLang="el-GR" dirty="0" smtClean="0"/>
          </a:p>
          <a:p>
            <a:pPr>
              <a:buNone/>
            </a:pPr>
            <a:r>
              <a:rPr lang="el-GR" altLang="el-GR" dirty="0" smtClean="0"/>
              <a:t>Μπορεί κάποια άτομα να σε αντιμετωπίζουν παράξενα εάν δεν έχεις σχέση. </a:t>
            </a:r>
            <a:r>
              <a:rPr lang="el-GR" altLang="el-GR" b="1" dirty="0" smtClean="0">
                <a:solidFill>
                  <a:srgbClr val="FF0000"/>
                </a:solidFill>
              </a:rPr>
              <a:t>Αλλά γιατί να βιαστείς; </a:t>
            </a:r>
          </a:p>
          <a:p>
            <a:endParaRPr lang="el-GR" altLang="el-GR" dirty="0" smtClean="0"/>
          </a:p>
          <a:p>
            <a:r>
              <a:rPr lang="el-GR" altLang="el-GR" dirty="0" smtClean="0"/>
              <a:t>Μερικές φορές λόγω των πρωτόγνωρων έντονων συναισθημάτων, της πίεσης από την παρέα ή από τα μεγαλύτερα παιδιά, των επιρροών από τις ταινίες, το διαδίκτυο, τα τραγούδια, </a:t>
            </a:r>
            <a:r>
              <a:rPr lang="el-GR" altLang="el-GR" dirty="0" err="1" smtClean="0"/>
              <a:t>κλπ</a:t>
            </a:r>
            <a:r>
              <a:rPr lang="el-GR" altLang="el-GR" dirty="0" smtClean="0"/>
              <a:t>, μπορεί κάποιος/α έφηβος/η να ξεκινήσει μια σχέση χωρίς να νιώθει έτοιμος/η. </a:t>
            </a:r>
          </a:p>
          <a:p>
            <a:endParaRPr lang="el-GR" altLang="el-GR" dirty="0" smtClean="0"/>
          </a:p>
          <a:p>
            <a:r>
              <a:rPr lang="el-GR" altLang="el-GR" dirty="0" smtClean="0"/>
              <a:t>Επιπλέον, οι έφηβοι ίσως δυσκολεύονται να σκεφτούν πλήρως τις συνέπειες των πράξεων τους.</a:t>
            </a:r>
          </a:p>
          <a:p>
            <a:pPr>
              <a:buNone/>
            </a:pPr>
            <a:endParaRPr lang="el-GR" altLang="el-GR" sz="2400" dirty="0" smtClean="0"/>
          </a:p>
          <a:p>
            <a:endParaRPr lang="el-GR" dirty="0"/>
          </a:p>
        </p:txBody>
      </p:sp>
    </p:spTree>
    <p:extLst>
      <p:ext uri="{BB962C8B-B14F-4D97-AF65-F5344CB8AC3E}">
        <p14:creationId xmlns:p14="http://schemas.microsoft.com/office/powerpoint/2010/main" val="1121301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549" y="0"/>
            <a:ext cx="12033115" cy="1825623"/>
          </a:xfrm>
          <a:pattFill prst="zigZag">
            <a:fgClr>
              <a:schemeClr val="accent2"/>
            </a:fgClr>
            <a:bgClr>
              <a:schemeClr val="bg1"/>
            </a:bgClr>
          </a:pattFill>
        </p:spPr>
        <p:txBody>
          <a:bodyPr/>
          <a:lstStyle/>
          <a:p>
            <a:r>
              <a:rPr lang="el-GR" altLang="el-GR" dirty="0" smtClean="0">
                <a:solidFill>
                  <a:srgbClr val="FF0000"/>
                </a:solidFill>
              </a:rPr>
              <a:t>Ποια είναι η ιδανική ηλικία για την έναρξη σεξουαλικών επαφών;</a:t>
            </a:r>
            <a:endParaRPr lang="el-GR" i="1" dirty="0"/>
          </a:p>
        </p:txBody>
      </p:sp>
      <p:sp>
        <p:nvSpPr>
          <p:cNvPr id="3" name="Θέση περιεχομένου 2"/>
          <p:cNvSpPr>
            <a:spLocks noGrp="1"/>
          </p:cNvSpPr>
          <p:nvPr>
            <p:ph idx="1"/>
          </p:nvPr>
        </p:nvSpPr>
        <p:spPr>
          <a:xfrm>
            <a:off x="87549" y="1825624"/>
            <a:ext cx="12033115" cy="5032375"/>
          </a:xfrm>
          <a:pattFill prst="sphere">
            <a:fgClr>
              <a:schemeClr val="accent2"/>
            </a:fgClr>
            <a:bgClr>
              <a:schemeClr val="bg1"/>
            </a:bgClr>
          </a:pattFill>
        </p:spPr>
        <p:txBody>
          <a:bodyPr>
            <a:normAutofit fontScale="85000" lnSpcReduction="10000"/>
          </a:bodyPr>
          <a:lstStyle/>
          <a:p>
            <a:pPr>
              <a:lnSpc>
                <a:spcPct val="150000"/>
              </a:lnSpc>
            </a:pPr>
            <a:r>
              <a:rPr lang="el-GR" altLang="el-GR" dirty="0" smtClean="0"/>
              <a:t>Δεν υπάρχει ιδανική ηλικία που να αφορά όλους. Εξαρτάται από το άτομο και από τις επιρροές που έχει δεχτεί. Όσο μεγαλώνει κανείς τόσο πιο πολύ αναπτύσσεται σωματικά, συναισθηματικά και ψυχικά για να προετοιμαστεί καλύτερα  για την έναρξη της σεξουαλικής δραστηριότητας.  </a:t>
            </a:r>
          </a:p>
          <a:p>
            <a:pPr>
              <a:lnSpc>
                <a:spcPct val="150000"/>
              </a:lnSpc>
            </a:pPr>
            <a:r>
              <a:rPr lang="el-GR" altLang="el-GR" dirty="0" smtClean="0"/>
              <a:t>Η μεγαλύτερη ηλικία, η ύπαρξη συναισθημάτων πέραν της ερωτικής έλξης, η ωριμότητα, η διάρκεια της σχέσης και το ταίριασμα των χαρακτήρων παίζουν σημαντικό ρόλο στην έναρξη της σεξουαλικής ζωής. </a:t>
            </a:r>
          </a:p>
          <a:p>
            <a:pPr>
              <a:lnSpc>
                <a:spcPct val="150000"/>
              </a:lnSpc>
            </a:pPr>
            <a:r>
              <a:rPr lang="el-GR" altLang="el-GR" b="1" dirty="0" smtClean="0">
                <a:solidFill>
                  <a:srgbClr val="C00000"/>
                </a:solidFill>
              </a:rPr>
              <a:t>Οι περισσότεροι εκτιμούν ότι οι ηλικίες προς το τέλος της εφηβείας  (18-21 ετών) είναι οι πιο κατάλληλες</a:t>
            </a:r>
            <a:r>
              <a:rPr lang="el-GR" altLang="el-GR" dirty="0" smtClean="0"/>
              <a:t>. Ωστόσο κάποιοι έφηβοι αποφασίζουν να ξεκινήσουν πιο αργά.</a:t>
            </a:r>
          </a:p>
          <a:p>
            <a:endParaRPr lang="el-GR" dirty="0">
              <a:latin typeface="Bahnschrift SemiLight Condensed" panose="020B0502040204020203" pitchFamily="34" charset="0"/>
            </a:endParaRPr>
          </a:p>
        </p:txBody>
      </p:sp>
    </p:spTree>
    <p:extLst>
      <p:ext uri="{BB962C8B-B14F-4D97-AF65-F5344CB8AC3E}">
        <p14:creationId xmlns:p14="http://schemas.microsoft.com/office/powerpoint/2010/main" val="2579597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FF0000"/>
                </a:solidFill>
              </a:rPr>
              <a:t>Αν κάτι δεν μου αρέσει-Σεξουαλική παρενόχληση</a:t>
            </a:r>
            <a:endParaRPr lang="el-GR" dirty="0"/>
          </a:p>
        </p:txBody>
      </p:sp>
      <p:sp>
        <p:nvSpPr>
          <p:cNvPr id="3" name="Θέση περιεχομένου 2"/>
          <p:cNvSpPr>
            <a:spLocks noGrp="1"/>
          </p:cNvSpPr>
          <p:nvPr>
            <p:ph idx="1"/>
          </p:nvPr>
        </p:nvSpPr>
        <p:spPr>
          <a:xfrm>
            <a:off x="0" y="1626754"/>
            <a:ext cx="12056428" cy="5124242"/>
          </a:xfrm>
        </p:spPr>
        <p:txBody>
          <a:bodyPr/>
          <a:lstStyle/>
          <a:p>
            <a:pPr>
              <a:buNone/>
              <a:defRPr/>
            </a:pPr>
            <a:r>
              <a:rPr lang="el-GR" dirty="0"/>
              <a:t>Κάποιοι έφηβοι «πιέζονται» να κάνουν κάτι που δεν τους αρέσει (π.χ., χάδια, φιλιά, αγκαλιάσματα, άγγιγμα στα γεννητικά όργανα).</a:t>
            </a:r>
            <a:endParaRPr lang="el-GR" dirty="0">
              <a:solidFill>
                <a:srgbClr val="0070C0"/>
              </a:solidFill>
            </a:endParaRPr>
          </a:p>
          <a:p>
            <a:pPr>
              <a:buNone/>
              <a:defRPr/>
            </a:pPr>
            <a:r>
              <a:rPr lang="el-GR" b="1" dirty="0">
                <a:solidFill>
                  <a:srgbClr val="0070C0"/>
                </a:solidFill>
              </a:rPr>
              <a:t>Τι νομίζετε ότι μπορεί να κάνει ένας/μια έφηβος/η εάν βρεθεί σε παρόμοια κατάσταση;</a:t>
            </a:r>
          </a:p>
          <a:p>
            <a:pPr>
              <a:buNone/>
              <a:defRPr/>
            </a:pPr>
            <a:r>
              <a:rPr lang="el-GR" u="sng" dirty="0">
                <a:solidFill>
                  <a:srgbClr val="FF0000"/>
                </a:solidFill>
              </a:rPr>
              <a:t>Απαντήσεις εφήβων:</a:t>
            </a:r>
          </a:p>
          <a:p>
            <a:pPr marL="457200" indent="-457200">
              <a:buFont typeface="Arial" panose="020B0604020202020204" pitchFamily="34" charset="0"/>
              <a:buAutoNum type="arabicPeriod"/>
              <a:defRPr/>
            </a:pPr>
            <a:r>
              <a:rPr lang="el-GR" dirty="0"/>
              <a:t>Θα του/της ζητούσα </a:t>
            </a:r>
            <a:r>
              <a:rPr lang="el-GR" b="1" dirty="0"/>
              <a:t>αποφασιστικά</a:t>
            </a:r>
            <a:r>
              <a:rPr lang="el-GR" dirty="0"/>
              <a:t> να σταματήσει</a:t>
            </a:r>
          </a:p>
          <a:p>
            <a:pPr marL="457200" indent="-457200">
              <a:buFont typeface="Arial" panose="020B0604020202020204" pitchFamily="34" charset="0"/>
              <a:buAutoNum type="arabicPeriod"/>
              <a:defRPr/>
            </a:pPr>
            <a:r>
              <a:rPr lang="el-GR" dirty="0"/>
              <a:t>Δεν θα του/της έλεγα τίποτα γιατί θα φοβόμουν και θα περίμενα να σταματήσει μόνος/η του/της</a:t>
            </a:r>
          </a:p>
          <a:p>
            <a:pPr marL="457200" indent="-457200">
              <a:buFont typeface="Arial" panose="020B0604020202020204" pitchFamily="34" charset="0"/>
              <a:buAutoNum type="arabicPeriod"/>
              <a:defRPr/>
            </a:pPr>
            <a:r>
              <a:rPr lang="el-GR" dirty="0"/>
              <a:t>Θα προσπαθούσα να φύγω όσο το δυνατόν πιο γρήγορα</a:t>
            </a:r>
          </a:p>
          <a:p>
            <a:pPr marL="457200" indent="-457200">
              <a:buFont typeface="Arial" panose="020B0604020202020204" pitchFamily="34" charset="0"/>
              <a:buAutoNum type="arabicPeriod"/>
              <a:defRPr/>
            </a:pPr>
            <a:r>
              <a:rPr lang="el-GR" dirty="0"/>
              <a:t>Δεν θα αντιδρούσα καθόλου γιατί θα ντρεπόμουν</a:t>
            </a:r>
          </a:p>
          <a:p>
            <a:pPr marL="457200" indent="-457200">
              <a:buFont typeface="Arial" panose="020B0604020202020204" pitchFamily="34" charset="0"/>
              <a:buAutoNum type="arabicPeriod"/>
              <a:defRPr/>
            </a:pPr>
            <a:r>
              <a:rPr lang="el-GR" dirty="0"/>
              <a:t>Άλλες ιδέες ;;;</a:t>
            </a:r>
          </a:p>
          <a:p>
            <a:pPr marL="457200" indent="-457200">
              <a:buFont typeface="Arial" panose="020B0604020202020204" pitchFamily="34" charset="0"/>
              <a:buAutoNum type="arabicPeriod"/>
              <a:defRPr/>
            </a:pPr>
            <a:r>
              <a:rPr lang="el-GR" dirty="0"/>
              <a:t>Ποιες ιδέες ψηφίζετε ως καλύτερες (σηκώστε χέρια για τα: 1, 2, 3, </a:t>
            </a:r>
            <a:r>
              <a:rPr lang="el-GR" dirty="0" err="1"/>
              <a:t>κλπ</a:t>
            </a:r>
            <a:r>
              <a:rPr lang="el-GR" dirty="0"/>
              <a:t>).</a:t>
            </a:r>
          </a:p>
        </p:txBody>
      </p:sp>
    </p:spTree>
    <p:extLst>
      <p:ext uri="{BB962C8B-B14F-4D97-AF65-F5344CB8AC3E}">
        <p14:creationId xmlns:p14="http://schemas.microsoft.com/office/powerpoint/2010/main" val="269048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FF0000"/>
                </a:solidFill>
              </a:rPr>
              <a:t>Αν κάτι δεν μου αρέσει-Σεξουαλική παρενόχληση</a:t>
            </a:r>
            <a:endParaRPr lang="el-GR" dirty="0"/>
          </a:p>
        </p:txBody>
      </p:sp>
      <p:sp>
        <p:nvSpPr>
          <p:cNvPr id="3" name="Θέση περιεχομένου 2"/>
          <p:cNvSpPr>
            <a:spLocks noGrp="1"/>
          </p:cNvSpPr>
          <p:nvPr>
            <p:ph idx="1"/>
          </p:nvPr>
        </p:nvSpPr>
        <p:spPr>
          <a:xfrm>
            <a:off x="107004" y="2003898"/>
            <a:ext cx="12084995" cy="4854102"/>
          </a:xfrm>
        </p:spPr>
        <p:txBody>
          <a:bodyPr>
            <a:normAutofit fontScale="92500" lnSpcReduction="20000"/>
          </a:bodyPr>
          <a:lstStyle/>
          <a:p>
            <a:pPr>
              <a:buNone/>
              <a:defRPr/>
            </a:pPr>
            <a:r>
              <a:rPr lang="el-GR" b="1" dirty="0">
                <a:solidFill>
                  <a:srgbClr val="0070C0"/>
                </a:solidFill>
              </a:rPr>
              <a:t>Εάν συνέβαινε ένα τέτοιο γεγονός:</a:t>
            </a:r>
          </a:p>
          <a:p>
            <a:pPr>
              <a:buNone/>
              <a:defRPr/>
            </a:pPr>
            <a:endParaRPr lang="el-GR" dirty="0">
              <a:solidFill>
                <a:srgbClr val="FF0000"/>
              </a:solidFill>
            </a:endParaRPr>
          </a:p>
          <a:p>
            <a:pPr>
              <a:buNone/>
              <a:defRPr/>
            </a:pPr>
            <a:r>
              <a:rPr lang="el-GR" u="sng" dirty="0">
                <a:solidFill>
                  <a:srgbClr val="FF0000"/>
                </a:solidFill>
              </a:rPr>
              <a:t>Απαντήσεις εφήβων:</a:t>
            </a:r>
          </a:p>
          <a:p>
            <a:pPr>
              <a:buNone/>
              <a:defRPr/>
            </a:pPr>
            <a:endParaRPr lang="el-GR" dirty="0"/>
          </a:p>
          <a:p>
            <a:pPr marL="457200" indent="-457200">
              <a:buFont typeface="Arial" panose="020B0604020202020204" pitchFamily="34" charset="0"/>
              <a:buAutoNum type="arabicPeriod"/>
              <a:defRPr/>
            </a:pPr>
            <a:r>
              <a:rPr lang="el-GR" dirty="0"/>
              <a:t>Δεν θα το συζητούσα με κανέναν. Τι θα σκεφτόντουσαν οι άλλοι για μένα;</a:t>
            </a:r>
          </a:p>
          <a:p>
            <a:pPr marL="457200" indent="-457200">
              <a:buFont typeface="Arial" panose="020B0604020202020204" pitchFamily="34" charset="0"/>
              <a:buAutoNum type="arabicPeriod"/>
              <a:defRPr/>
            </a:pPr>
            <a:r>
              <a:rPr lang="el-GR" dirty="0"/>
              <a:t>Θα το συζητούσα με τον/την κολλητό/ή μου γιατί θα ήθελα τη γνώμη του/της.</a:t>
            </a:r>
          </a:p>
          <a:p>
            <a:pPr marL="457200" indent="-457200">
              <a:buFont typeface="Arial" panose="020B0604020202020204" pitchFamily="34" charset="0"/>
              <a:buAutoNum type="arabicPeriod"/>
              <a:defRPr/>
            </a:pPr>
            <a:r>
              <a:rPr lang="el-GR" dirty="0"/>
              <a:t>Θα το συζητούσα με κάποιο άτομο από την οικογένεια μου</a:t>
            </a:r>
          </a:p>
          <a:p>
            <a:pPr marL="457200" indent="-457200">
              <a:buFont typeface="Arial" panose="020B0604020202020204" pitchFamily="34" charset="0"/>
              <a:buAutoNum type="arabicPeriod"/>
              <a:defRPr/>
            </a:pPr>
            <a:r>
              <a:rPr lang="el-GR" dirty="0"/>
              <a:t>Θα το συζητούσα με κάποιο ενήλικο άτομο που εμπιστεύομαι</a:t>
            </a:r>
          </a:p>
          <a:p>
            <a:pPr marL="457200" indent="-457200">
              <a:buFont typeface="Arial" panose="020B0604020202020204" pitchFamily="34" charset="0"/>
              <a:buAutoNum type="arabicPeriod"/>
              <a:defRPr/>
            </a:pPr>
            <a:r>
              <a:rPr lang="el-GR" dirty="0"/>
              <a:t>Θα το συζητούσα με κάποιον/α καθηγητή /</a:t>
            </a:r>
            <a:r>
              <a:rPr lang="el-GR" dirty="0" err="1"/>
              <a:t>τρια</a:t>
            </a:r>
            <a:r>
              <a:rPr lang="el-GR" dirty="0"/>
              <a:t> μου.</a:t>
            </a:r>
          </a:p>
          <a:p>
            <a:pPr marL="457200" indent="-457200">
              <a:buFont typeface="Arial" panose="020B0604020202020204" pitchFamily="34" charset="0"/>
              <a:buAutoNum type="arabicPeriod"/>
              <a:defRPr/>
            </a:pPr>
            <a:r>
              <a:rPr lang="el-GR" dirty="0"/>
              <a:t>Θα το συζητούσα μόνο με το άτομο που με ενόχλησε γιατί αυτό θα αφορούσε μόνο εμάς τους δύο.</a:t>
            </a:r>
          </a:p>
          <a:p>
            <a:pPr marL="457200" indent="-457200">
              <a:buFont typeface="Arial" panose="020B0604020202020204" pitchFamily="34" charset="0"/>
              <a:buAutoNum type="arabicPeriod"/>
              <a:defRPr/>
            </a:pPr>
            <a:r>
              <a:rPr lang="el-GR" dirty="0"/>
              <a:t>Άλλες ιδέες ;;;</a:t>
            </a:r>
          </a:p>
          <a:p>
            <a:pPr marL="457200" indent="-457200">
              <a:buFont typeface="Arial" panose="020B0604020202020204" pitchFamily="34" charset="0"/>
              <a:buAutoNum type="arabicPeriod"/>
              <a:defRPr/>
            </a:pPr>
            <a:r>
              <a:rPr lang="el-GR" dirty="0"/>
              <a:t>Ποιες ιδέες ψηφίζετε ως καλύτερες (σηκώστε χέρια για τα: 1, 2, 3, </a:t>
            </a:r>
            <a:r>
              <a:rPr lang="el-GR" dirty="0" err="1"/>
              <a:t>κλπ</a:t>
            </a:r>
            <a:r>
              <a:rPr lang="el-GR" dirty="0"/>
              <a:t>).</a:t>
            </a:r>
          </a:p>
          <a:p>
            <a:endParaRPr lang="el-GR" dirty="0"/>
          </a:p>
        </p:txBody>
      </p:sp>
    </p:spTree>
    <p:extLst>
      <p:ext uri="{BB962C8B-B14F-4D97-AF65-F5344CB8AC3E}">
        <p14:creationId xmlns:p14="http://schemas.microsoft.com/office/powerpoint/2010/main" val="4225848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l-GR" b="1" dirty="0">
                <a:solidFill>
                  <a:srgbClr val="C00000"/>
                </a:solidFill>
              </a:rPr>
              <a:t>Πού να απευθυνθώ;;;;</a:t>
            </a:r>
            <a:br>
              <a:rPr lang="el-GR" altLang="el-GR" b="1" dirty="0">
                <a:solidFill>
                  <a:srgbClr val="C00000"/>
                </a:solidFill>
              </a:rPr>
            </a:br>
            <a:endParaRPr lang="el-GR" dirty="0"/>
          </a:p>
        </p:txBody>
      </p:sp>
      <p:sp>
        <p:nvSpPr>
          <p:cNvPr id="3" name="Θέση περιεχομένου 2"/>
          <p:cNvSpPr>
            <a:spLocks noGrp="1"/>
          </p:cNvSpPr>
          <p:nvPr>
            <p:ph idx="1"/>
          </p:nvPr>
        </p:nvSpPr>
        <p:spPr>
          <a:xfrm>
            <a:off x="126461" y="1955260"/>
            <a:ext cx="11877472" cy="4708187"/>
          </a:xfrm>
          <a:pattFill prst="pct5">
            <a:fgClr>
              <a:schemeClr val="accent2"/>
            </a:fgClr>
            <a:bgClr>
              <a:schemeClr val="accent3">
                <a:lumMod val="60000"/>
                <a:lumOff val="40000"/>
              </a:schemeClr>
            </a:bgClr>
          </a:pattFill>
        </p:spPr>
        <p:txBody>
          <a:bodyPr/>
          <a:lstStyle/>
          <a:p>
            <a:pPr>
              <a:buNone/>
            </a:pPr>
            <a:r>
              <a:rPr lang="el-GR" altLang="el-GR" b="1" dirty="0"/>
              <a:t>	Οι έφηβοι μπορούν να τηλεφωνούν και να μιλούν με </a:t>
            </a:r>
            <a:r>
              <a:rPr lang="el-GR" altLang="el-GR" b="1" dirty="0">
                <a:solidFill>
                  <a:srgbClr val="00B0F0"/>
                </a:solidFill>
              </a:rPr>
              <a:t>ειδικούς </a:t>
            </a:r>
            <a:r>
              <a:rPr lang="el-GR" altLang="el-GR" b="1" dirty="0"/>
              <a:t>για τα θέματα που τους απασχολούν, τους προβληματίζουν, τους αγχώνουν ή τους στενοχωρούν</a:t>
            </a:r>
            <a:r>
              <a:rPr lang="el-GR" altLang="el-GR" b="1" dirty="0" smtClean="0"/>
              <a:t>:</a:t>
            </a:r>
          </a:p>
          <a:p>
            <a:pPr>
              <a:buNone/>
            </a:pPr>
            <a:endParaRPr lang="el-GR" altLang="el-GR" b="1" dirty="0"/>
          </a:p>
          <a:p>
            <a:r>
              <a:rPr lang="el-GR" altLang="el-GR" b="1" dirty="0"/>
              <a:t>Στη γραμμή </a:t>
            </a:r>
            <a:r>
              <a:rPr lang="el-GR" altLang="el-GR" b="1" dirty="0">
                <a:solidFill>
                  <a:srgbClr val="FF0066"/>
                </a:solidFill>
              </a:rPr>
              <a:t>197 </a:t>
            </a:r>
            <a:r>
              <a:rPr lang="el-GR" altLang="el-GR" b="1" dirty="0"/>
              <a:t>«Εθνικό Κέντρο Κοινωνικής Αλληλεγγύης» Η κλήση είναι εντελώς </a:t>
            </a:r>
            <a:r>
              <a:rPr lang="el-GR" altLang="el-GR" b="1" dirty="0">
                <a:solidFill>
                  <a:srgbClr val="00B050"/>
                </a:solidFill>
              </a:rPr>
              <a:t>ΔΩΡΕΑΝ </a:t>
            </a:r>
            <a:r>
              <a:rPr lang="el-GR" altLang="el-GR" b="1" dirty="0"/>
              <a:t>(από σταθερό ή κινητό τηλέφωνο) και όλο το 24ωρο</a:t>
            </a:r>
            <a:r>
              <a:rPr lang="el-GR" altLang="el-GR" b="1" dirty="0" smtClean="0"/>
              <a:t>.</a:t>
            </a:r>
          </a:p>
          <a:p>
            <a:endParaRPr lang="el-GR" altLang="el-GR" sz="1800" b="1" dirty="0"/>
          </a:p>
          <a:p>
            <a:r>
              <a:rPr lang="el-GR" altLang="el-GR" b="1" dirty="0"/>
              <a:t>στη γραμμή </a:t>
            </a:r>
            <a:r>
              <a:rPr lang="el-GR" altLang="el-GR" b="1" dirty="0">
                <a:solidFill>
                  <a:srgbClr val="FF0066"/>
                </a:solidFill>
              </a:rPr>
              <a:t>1056 </a:t>
            </a:r>
            <a:r>
              <a:rPr lang="el-GR" altLang="el-GR" b="1" dirty="0"/>
              <a:t>(που ανήκει στο Φορέα «Χαμόγελο του παιδιού».  Η κλήση είναι εντελώς </a:t>
            </a:r>
            <a:r>
              <a:rPr lang="el-GR" altLang="el-GR" b="1" dirty="0">
                <a:solidFill>
                  <a:srgbClr val="00B050"/>
                </a:solidFill>
              </a:rPr>
              <a:t>ΔΩΡΕΑΝ </a:t>
            </a:r>
            <a:r>
              <a:rPr lang="el-GR" altLang="el-GR" b="1" dirty="0"/>
              <a:t>(από σταθερό ή κινητό τηλέφωνο</a:t>
            </a:r>
            <a:r>
              <a:rPr lang="el-GR" altLang="el-GR" b="1" dirty="0" smtClean="0"/>
              <a:t>).</a:t>
            </a:r>
          </a:p>
          <a:p>
            <a:endParaRPr lang="el-GR" altLang="el-GR" sz="1800" b="1" dirty="0"/>
          </a:p>
          <a:p>
            <a:r>
              <a:rPr lang="el-GR" altLang="el-GR" b="1" dirty="0"/>
              <a:t>Στη γραμμή </a:t>
            </a:r>
            <a:r>
              <a:rPr lang="el-GR" altLang="el-GR" b="1" dirty="0">
                <a:solidFill>
                  <a:srgbClr val="FF0066"/>
                </a:solidFill>
              </a:rPr>
              <a:t>11525 </a:t>
            </a:r>
            <a:r>
              <a:rPr lang="el-GR" altLang="el-GR" b="1" dirty="0"/>
              <a:t>«Μαζί για το Παιδί» με χρέωση μιας αστικής μονάδας.</a:t>
            </a:r>
          </a:p>
          <a:p>
            <a:endParaRPr lang="el-GR" dirty="0"/>
          </a:p>
        </p:txBody>
      </p:sp>
    </p:spTree>
    <p:extLst>
      <p:ext uri="{BB962C8B-B14F-4D97-AF65-F5344CB8AC3E}">
        <p14:creationId xmlns:p14="http://schemas.microsoft.com/office/powerpoint/2010/main" val="418414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dirty="0" smtClean="0"/>
              <a:t>ΠΑΡΑΓΟΝΤΕΣ ΠΟΥΕΠΗΡΕΑΖΟΥΝ ΤΟ ΧΑΡΑΚΤΗΡΑ</a:t>
            </a:r>
            <a:endParaRPr lang="el-GR" sz="2800" b="1" dirty="0"/>
          </a:p>
        </p:txBody>
      </p:sp>
      <p:pic>
        <p:nvPicPr>
          <p:cNvPr id="4" name="Θέση περιεχομένου 3"/>
          <p:cNvPicPr>
            <a:picLocks noGrp="1" noChangeAspect="1"/>
          </p:cNvPicPr>
          <p:nvPr>
            <p:ph idx="1"/>
          </p:nvPr>
        </p:nvPicPr>
        <p:blipFill>
          <a:blip r:embed="rId2"/>
          <a:stretch>
            <a:fillRect/>
          </a:stretch>
        </p:blipFill>
        <p:spPr>
          <a:xfrm>
            <a:off x="55339" y="2313698"/>
            <a:ext cx="3934212" cy="1924210"/>
          </a:xfrm>
          <a:prstGeom prst="rect">
            <a:avLst/>
          </a:prstGeom>
        </p:spPr>
      </p:pic>
      <p:pic>
        <p:nvPicPr>
          <p:cNvPr id="5" name="Εικόνα 4"/>
          <p:cNvPicPr>
            <a:picLocks noChangeAspect="1"/>
          </p:cNvPicPr>
          <p:nvPr/>
        </p:nvPicPr>
        <p:blipFill>
          <a:blip r:embed="rId3"/>
          <a:stretch>
            <a:fillRect/>
          </a:stretch>
        </p:blipFill>
        <p:spPr>
          <a:xfrm>
            <a:off x="6338386" y="4796589"/>
            <a:ext cx="4305551" cy="1933073"/>
          </a:xfrm>
          <a:prstGeom prst="rect">
            <a:avLst/>
          </a:prstGeom>
        </p:spPr>
      </p:pic>
      <p:pic>
        <p:nvPicPr>
          <p:cNvPr id="6" name="Εικόνα 5"/>
          <p:cNvPicPr>
            <a:picLocks noChangeAspect="1"/>
          </p:cNvPicPr>
          <p:nvPr/>
        </p:nvPicPr>
        <p:blipFill>
          <a:blip r:embed="rId4"/>
          <a:stretch>
            <a:fillRect/>
          </a:stretch>
        </p:blipFill>
        <p:spPr>
          <a:xfrm>
            <a:off x="86932" y="4796589"/>
            <a:ext cx="3902619" cy="1933073"/>
          </a:xfrm>
          <a:prstGeom prst="rect">
            <a:avLst/>
          </a:prstGeom>
        </p:spPr>
      </p:pic>
      <p:pic>
        <p:nvPicPr>
          <p:cNvPr id="7" name="Εικόνα 6"/>
          <p:cNvPicPr>
            <a:picLocks noChangeAspect="1"/>
          </p:cNvPicPr>
          <p:nvPr/>
        </p:nvPicPr>
        <p:blipFill>
          <a:blip r:embed="rId5"/>
          <a:stretch>
            <a:fillRect/>
          </a:stretch>
        </p:blipFill>
        <p:spPr>
          <a:xfrm>
            <a:off x="6338386" y="2391453"/>
            <a:ext cx="2466975" cy="1847850"/>
          </a:xfrm>
          <a:prstGeom prst="rect">
            <a:avLst/>
          </a:prstGeom>
        </p:spPr>
      </p:pic>
      <p:pic>
        <p:nvPicPr>
          <p:cNvPr id="8" name="Εικόνα 7"/>
          <p:cNvPicPr>
            <a:picLocks noChangeAspect="1"/>
          </p:cNvPicPr>
          <p:nvPr/>
        </p:nvPicPr>
        <p:blipFill>
          <a:blip r:embed="rId6"/>
          <a:stretch>
            <a:fillRect/>
          </a:stretch>
        </p:blipFill>
        <p:spPr>
          <a:xfrm>
            <a:off x="7900737" y="2851071"/>
            <a:ext cx="2743200" cy="1666875"/>
          </a:xfrm>
          <a:prstGeom prst="rect">
            <a:avLst/>
          </a:prstGeom>
        </p:spPr>
      </p:pic>
    </p:spTree>
    <p:extLst>
      <p:ext uri="{BB962C8B-B14F-4D97-AF65-F5344CB8AC3E}">
        <p14:creationId xmlns:p14="http://schemas.microsoft.com/office/powerpoint/2010/main" val="2702205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n-US" dirty="0"/>
              <a:t>https://www.google.gr/url?sa=t&amp;rct=j&amp;q=&amp;esrc=s&amp;source=web&amp;cd=&amp;cad=rja&amp;uact=8&amp;ved=2ahUKEwiP9syuzZXtAhWy_CoKHZW1A1kQFjABegQIBRAC&amp;url=https%3A%2F%2Fwww.moh.gov.gr%2Farticles%2Fhealth%2Fdieythynsh-prwtobathmias-frontidas-ygeias%2Fdraseis-kai-programmata-agwghs-ygeias%2Fagwgh-ygeias%2Fdraseis-kai-parembaseis-eyaisthhtopoihshs-kai-enhmerwshs-toy-mathhtikoy-plhthysmoy%2Fdraseis-kai-parembaseis-eyaisthhtopoihshs-kai-enhmerwshs-gia-thn-seksoyalikh-kai-anaparagwgikh-ygeia%2F5077-oi-sxeseis-sthn-efhbeia-ta-dyo-fyla&amp;usg=AOvVaw2oRrDL-WZmmuVSpsmVdpmr</a:t>
            </a:r>
            <a:endParaRPr lang="el-GR" dirty="0"/>
          </a:p>
        </p:txBody>
      </p:sp>
    </p:spTree>
    <p:extLst>
      <p:ext uri="{BB962C8B-B14F-4D97-AF65-F5344CB8AC3E}">
        <p14:creationId xmlns:p14="http://schemas.microsoft.com/office/powerpoint/2010/main" val="1654332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680321" y="2336872"/>
            <a:ext cx="11411160" cy="4521127"/>
          </a:xfrm>
        </p:spPr>
        <p:txBody>
          <a:bodyPr>
            <a:normAutofit fontScale="85000" lnSpcReduction="20000"/>
          </a:bodyPr>
          <a:lstStyle/>
          <a:p>
            <a:pPr algn="ctr">
              <a:buNone/>
            </a:pPr>
            <a:endParaRPr lang="el-GR" altLang="el-GR" dirty="0" smtClean="0">
              <a:solidFill>
                <a:srgbClr val="FF0000"/>
              </a:solidFill>
            </a:endParaRPr>
          </a:p>
          <a:p>
            <a:pPr algn="ctr">
              <a:buNone/>
            </a:pPr>
            <a:endParaRPr lang="el-GR" altLang="el-GR" dirty="0">
              <a:solidFill>
                <a:srgbClr val="FF0000"/>
              </a:solidFill>
            </a:endParaRPr>
          </a:p>
          <a:p>
            <a:pPr algn="ctr">
              <a:buNone/>
            </a:pPr>
            <a:endParaRPr lang="el-GR" altLang="el-GR" dirty="0" smtClean="0">
              <a:solidFill>
                <a:srgbClr val="FF0000"/>
              </a:solidFill>
            </a:endParaRPr>
          </a:p>
          <a:p>
            <a:pPr algn="ctr">
              <a:buNone/>
            </a:pPr>
            <a:endParaRPr lang="el-GR" altLang="el-GR" dirty="0">
              <a:solidFill>
                <a:srgbClr val="FF0000"/>
              </a:solidFill>
            </a:endParaRPr>
          </a:p>
          <a:p>
            <a:pPr algn="ctr">
              <a:buNone/>
            </a:pPr>
            <a:endParaRPr lang="el-GR" altLang="el-GR" dirty="0" smtClean="0">
              <a:solidFill>
                <a:srgbClr val="FF0000"/>
              </a:solidFill>
            </a:endParaRPr>
          </a:p>
          <a:p>
            <a:pPr algn="ctr">
              <a:buNone/>
            </a:pPr>
            <a:endParaRPr lang="el-GR" altLang="el-GR" dirty="0">
              <a:solidFill>
                <a:srgbClr val="FF0000"/>
              </a:solidFill>
            </a:endParaRPr>
          </a:p>
          <a:p>
            <a:pPr algn="ctr">
              <a:buNone/>
            </a:pPr>
            <a:endParaRPr lang="el-GR" altLang="el-GR" dirty="0" smtClean="0">
              <a:solidFill>
                <a:srgbClr val="FF0000"/>
              </a:solidFill>
            </a:endParaRPr>
          </a:p>
          <a:p>
            <a:pPr algn="ctr">
              <a:buNone/>
            </a:pPr>
            <a:endParaRPr lang="el-GR" altLang="el-GR" dirty="0">
              <a:solidFill>
                <a:srgbClr val="FF0000"/>
              </a:solidFill>
            </a:endParaRPr>
          </a:p>
          <a:p>
            <a:pPr algn="ctr">
              <a:buNone/>
            </a:pPr>
            <a:endParaRPr lang="el-GR" altLang="el-GR" dirty="0" smtClean="0">
              <a:solidFill>
                <a:srgbClr val="FF0000"/>
              </a:solidFill>
            </a:endParaRPr>
          </a:p>
          <a:p>
            <a:pPr algn="ctr">
              <a:buNone/>
            </a:pPr>
            <a:endParaRPr lang="el-GR" altLang="el-GR" dirty="0">
              <a:solidFill>
                <a:srgbClr val="FF0000"/>
              </a:solidFill>
            </a:endParaRPr>
          </a:p>
          <a:p>
            <a:pPr algn="ctr">
              <a:buNone/>
            </a:pPr>
            <a:endParaRPr lang="el-GR" altLang="el-GR" dirty="0" smtClean="0">
              <a:solidFill>
                <a:srgbClr val="FF0000"/>
              </a:solidFill>
            </a:endParaRPr>
          </a:p>
          <a:p>
            <a:pPr algn="ctr">
              <a:buNone/>
            </a:pPr>
            <a:r>
              <a:rPr lang="el-GR" altLang="el-GR" sz="4200" b="1" u="sng" dirty="0" smtClean="0">
                <a:solidFill>
                  <a:srgbClr val="FF0000"/>
                </a:solidFill>
                <a:latin typeface="Arial Black" panose="020B0A04020102020204" pitchFamily="34" charset="0"/>
              </a:rPr>
              <a:t>Ευχαριστούμε</a:t>
            </a:r>
            <a:endParaRPr lang="el-GR" altLang="el-GR" sz="4200" b="1" u="sng" dirty="0">
              <a:solidFill>
                <a:srgbClr val="FF0000"/>
              </a:solidFill>
              <a:latin typeface="Arial Black" panose="020B0A04020102020204" pitchFamily="34" charset="0"/>
            </a:endParaRPr>
          </a:p>
        </p:txBody>
      </p:sp>
      <p:pic>
        <p:nvPicPr>
          <p:cNvPr id="4" name="Picture 4" descr="C:\Users\kmerakou\Deskto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459" y="1075408"/>
            <a:ext cx="8424862" cy="41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363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ΑΥΤΟΓΝΩΣΙΑ</a:t>
            </a:r>
            <a:endParaRPr lang="el-GR" dirty="0"/>
          </a:p>
        </p:txBody>
      </p:sp>
      <p:sp>
        <p:nvSpPr>
          <p:cNvPr id="3" name="Θέση περιεχομένου 2"/>
          <p:cNvSpPr>
            <a:spLocks noGrp="1"/>
          </p:cNvSpPr>
          <p:nvPr>
            <p:ph idx="1"/>
          </p:nvPr>
        </p:nvSpPr>
        <p:spPr/>
        <p:txBody>
          <a:bodyPr/>
          <a:lstStyle/>
          <a:p>
            <a:r>
              <a:rPr lang="el-GR" dirty="0" smtClean="0"/>
              <a:t>1. ΑΥΤΟΕΛΕΓΧΟΣ</a:t>
            </a:r>
          </a:p>
          <a:p>
            <a:endParaRPr lang="el-GR" dirty="0"/>
          </a:p>
          <a:p>
            <a:r>
              <a:rPr lang="el-GR" dirty="0" smtClean="0"/>
              <a:t>2.ΑΥΤΟΚΡΙΤΙΚΗ</a:t>
            </a:r>
            <a:endParaRPr lang="el-GR" dirty="0"/>
          </a:p>
        </p:txBody>
      </p:sp>
      <p:pic>
        <p:nvPicPr>
          <p:cNvPr id="4" name="Εικόνα 3"/>
          <p:cNvPicPr>
            <a:picLocks noChangeAspect="1"/>
          </p:cNvPicPr>
          <p:nvPr/>
        </p:nvPicPr>
        <p:blipFill>
          <a:blip r:embed="rId2"/>
          <a:stretch>
            <a:fillRect/>
          </a:stretch>
        </p:blipFill>
        <p:spPr>
          <a:xfrm>
            <a:off x="5213685" y="2067654"/>
            <a:ext cx="2141620" cy="2580787"/>
          </a:xfrm>
          <a:prstGeom prst="rect">
            <a:avLst/>
          </a:prstGeom>
        </p:spPr>
      </p:pic>
      <p:pic>
        <p:nvPicPr>
          <p:cNvPr id="5" name="Εικόνα 4"/>
          <p:cNvPicPr>
            <a:picLocks noChangeAspect="1"/>
          </p:cNvPicPr>
          <p:nvPr/>
        </p:nvPicPr>
        <p:blipFill>
          <a:blip r:embed="rId3"/>
          <a:stretch>
            <a:fillRect/>
          </a:stretch>
        </p:blipFill>
        <p:spPr>
          <a:xfrm>
            <a:off x="9757860" y="3976687"/>
            <a:ext cx="1992981" cy="2742021"/>
          </a:xfrm>
          <a:prstGeom prst="rect">
            <a:avLst/>
          </a:prstGeom>
        </p:spPr>
      </p:pic>
    </p:spTree>
    <p:extLst>
      <p:ext uri="{BB962C8B-B14F-4D97-AF65-F5344CB8AC3E}">
        <p14:creationId xmlns:p14="http://schemas.microsoft.com/office/powerpoint/2010/main" val="377305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ΔΙΑΠΡΟΣΩΠΙΚΕΣ ΣΧΕΣΕΙΣ:    </a:t>
            </a:r>
            <a:r>
              <a:rPr lang="el-GR" b="1" u="sng" dirty="0" smtClean="0"/>
              <a:t>ΦΙΛΙΑ</a:t>
            </a:r>
            <a:endParaRPr lang="el-GR" b="1" u="sng" dirty="0"/>
          </a:p>
        </p:txBody>
      </p:sp>
      <p:pic>
        <p:nvPicPr>
          <p:cNvPr id="4" name="Θέση περιεχομένου 3"/>
          <p:cNvPicPr>
            <a:picLocks noGrp="1" noChangeAspect="1"/>
          </p:cNvPicPr>
          <p:nvPr>
            <p:ph idx="1"/>
          </p:nvPr>
        </p:nvPicPr>
        <p:blipFill>
          <a:blip r:embed="rId2"/>
          <a:stretch>
            <a:fillRect/>
          </a:stretch>
        </p:blipFill>
        <p:spPr>
          <a:xfrm>
            <a:off x="186952" y="2184401"/>
            <a:ext cx="3727322" cy="3009036"/>
          </a:xfrm>
          <a:prstGeom prst="rect">
            <a:avLst/>
          </a:prstGeom>
        </p:spPr>
      </p:pic>
      <p:pic>
        <p:nvPicPr>
          <p:cNvPr id="6" name="Εικόνα 5"/>
          <p:cNvPicPr>
            <a:picLocks noChangeAspect="1"/>
          </p:cNvPicPr>
          <p:nvPr/>
        </p:nvPicPr>
        <p:blipFill>
          <a:blip r:embed="rId3"/>
          <a:stretch>
            <a:fillRect/>
          </a:stretch>
        </p:blipFill>
        <p:spPr>
          <a:xfrm>
            <a:off x="7751206" y="2184401"/>
            <a:ext cx="3935662" cy="2951747"/>
          </a:xfrm>
          <a:prstGeom prst="rect">
            <a:avLst/>
          </a:prstGeom>
        </p:spPr>
      </p:pic>
      <p:pic>
        <p:nvPicPr>
          <p:cNvPr id="7" name="Εικόνα 6"/>
          <p:cNvPicPr>
            <a:picLocks noChangeAspect="1"/>
          </p:cNvPicPr>
          <p:nvPr/>
        </p:nvPicPr>
        <p:blipFill>
          <a:blip r:embed="rId4"/>
          <a:stretch>
            <a:fillRect/>
          </a:stretch>
        </p:blipFill>
        <p:spPr>
          <a:xfrm>
            <a:off x="4851665" y="2184401"/>
            <a:ext cx="1962150" cy="2870365"/>
          </a:xfrm>
          <a:prstGeom prst="rect">
            <a:avLst/>
          </a:prstGeom>
        </p:spPr>
      </p:pic>
      <p:pic>
        <p:nvPicPr>
          <p:cNvPr id="8" name="Εικόνα 7"/>
          <p:cNvPicPr>
            <a:picLocks noChangeAspect="1"/>
          </p:cNvPicPr>
          <p:nvPr/>
        </p:nvPicPr>
        <p:blipFill>
          <a:blip r:embed="rId5"/>
          <a:stretch>
            <a:fillRect/>
          </a:stretch>
        </p:blipFill>
        <p:spPr>
          <a:xfrm>
            <a:off x="3914274" y="5054766"/>
            <a:ext cx="3836932" cy="1803233"/>
          </a:xfrm>
          <a:prstGeom prst="rect">
            <a:avLst/>
          </a:prstGeom>
        </p:spPr>
      </p:pic>
    </p:spTree>
    <p:extLst>
      <p:ext uri="{BB962C8B-B14F-4D97-AF65-F5344CB8AC3E}">
        <p14:creationId xmlns:p14="http://schemas.microsoft.com/office/powerpoint/2010/main" val="340184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ΡΟΛΟΣ ΦΙΛΙΑΣ</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dirty="0" smtClean="0"/>
              <a:t>ΕΊΝΑΙ ΚΑΤΑΦΥΓΙΟ ΣΕ ΚΆΘΕ ΔΥΣΚΟΛΙΑ ΤΗΣ ΖΩΗΣ</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ΙΚΑΝΟΠΟΙΕΙ ΤΗΝ ΑΝΑΓΚΗ ΣΟΥ ΓΙΑ ΕΠΙΚΟΙΝΩΝΙΑ</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ΣΕ ΒΟΗΘΑ ΝΑ ΓΝΩΡΙΣΕΙΣ ΤΟΝ ΕΑΥΤΟ ΣΟΥ</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ΑΝΑΠΤΥΣΕΙΣ ΜΕΣΩ ΤΗΣ ΦΙΛΙΑΣ ΤΗΝ </a:t>
            </a:r>
            <a:r>
              <a:rPr lang="el-GR" u="sng" dirty="0" smtClean="0"/>
              <a:t>ΑΓΑΠΗ,ΑΛΛΗΛΟΒΟΗΘΕΙΑ, ΣΥΝΕΡΓΑΣΙΑ,ΑΛΗΘΕΙΑ</a:t>
            </a:r>
            <a:endParaRPr lang="el-GR" u="sng" dirty="0"/>
          </a:p>
        </p:txBody>
      </p:sp>
      <p:pic>
        <p:nvPicPr>
          <p:cNvPr id="4" name="Εικόνα 3"/>
          <p:cNvPicPr>
            <a:picLocks noChangeAspect="1"/>
          </p:cNvPicPr>
          <p:nvPr/>
        </p:nvPicPr>
        <p:blipFill>
          <a:blip r:embed="rId2"/>
          <a:stretch>
            <a:fillRect/>
          </a:stretch>
        </p:blipFill>
        <p:spPr>
          <a:xfrm>
            <a:off x="8127080" y="2593307"/>
            <a:ext cx="2466975" cy="1847850"/>
          </a:xfrm>
          <a:prstGeom prst="rect">
            <a:avLst/>
          </a:prstGeom>
        </p:spPr>
      </p:pic>
    </p:spTree>
    <p:extLst>
      <p:ext uri="{BB962C8B-B14F-4D97-AF65-F5344CB8AC3E}">
        <p14:creationId xmlns:p14="http://schemas.microsoft.com/office/powerpoint/2010/main" val="3803181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ΤΙ ΘΕΛΕΤΕ ΝΑ ΔΙΑΘΕΤΕΙ Ο ΦΙΛΟΣ ΣΑΣ;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296944" y="2939361"/>
            <a:ext cx="3981033" cy="2987299"/>
          </a:xfrm>
          <a:prstGeom prst="rect">
            <a:avLst/>
          </a:prstGeom>
        </p:spPr>
      </p:pic>
    </p:spTree>
    <p:extLst>
      <p:ext uri="{BB962C8B-B14F-4D97-AF65-F5344CB8AC3E}">
        <p14:creationId xmlns:p14="http://schemas.microsoft.com/office/powerpoint/2010/main" val="2757073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6463" y="753228"/>
            <a:ext cx="11277600" cy="1080938"/>
          </a:xfrm>
        </p:spPr>
        <p:txBody>
          <a:bodyPr/>
          <a:lstStyle/>
          <a:p>
            <a:r>
              <a:rPr lang="el-GR" dirty="0" smtClean="0"/>
              <a:t>ΔΙΑΠΡΟΣΩΠΙΚΕΣ ΣΧΕΣΕΙΣ: </a:t>
            </a:r>
            <a:r>
              <a:rPr lang="el-GR" u="sng" dirty="0" smtClean="0"/>
              <a:t>ΣΧΕΣΗ ΜΕ ΤΟ ΆΛΛΟ ΦΥΛΟ</a:t>
            </a:r>
            <a:endParaRPr lang="el-GR" u="sng" dirty="0"/>
          </a:p>
        </p:txBody>
      </p:sp>
      <p:pic>
        <p:nvPicPr>
          <p:cNvPr id="4" name="Θέση περιεχομένου 3"/>
          <p:cNvPicPr>
            <a:picLocks noGrp="1" noChangeAspect="1"/>
          </p:cNvPicPr>
          <p:nvPr>
            <p:ph idx="1"/>
          </p:nvPr>
        </p:nvPicPr>
        <p:blipFill>
          <a:blip r:embed="rId2"/>
          <a:stretch>
            <a:fillRect/>
          </a:stretch>
        </p:blipFill>
        <p:spPr>
          <a:xfrm>
            <a:off x="0" y="4456675"/>
            <a:ext cx="3170851" cy="2378138"/>
          </a:xfrm>
          <a:prstGeom prst="rect">
            <a:avLst/>
          </a:prstGeom>
        </p:spPr>
      </p:pic>
      <p:pic>
        <p:nvPicPr>
          <p:cNvPr id="5" name="Εικόνα 4"/>
          <p:cNvPicPr>
            <a:picLocks noChangeAspect="1"/>
          </p:cNvPicPr>
          <p:nvPr/>
        </p:nvPicPr>
        <p:blipFill>
          <a:blip r:embed="rId3"/>
          <a:stretch>
            <a:fillRect/>
          </a:stretch>
        </p:blipFill>
        <p:spPr>
          <a:xfrm>
            <a:off x="7916779" y="4433489"/>
            <a:ext cx="4275221" cy="2424511"/>
          </a:xfrm>
          <a:prstGeom prst="rect">
            <a:avLst/>
          </a:prstGeom>
        </p:spPr>
      </p:pic>
      <p:sp>
        <p:nvSpPr>
          <p:cNvPr id="7" name="Ορθογώνιο 6"/>
          <p:cNvSpPr/>
          <p:nvPr/>
        </p:nvSpPr>
        <p:spPr>
          <a:xfrm>
            <a:off x="3048000" y="2981185"/>
            <a:ext cx="6096000" cy="895630"/>
          </a:xfrm>
          <a:prstGeom prst="rect">
            <a:avLst/>
          </a:prstGeom>
        </p:spPr>
        <p:txBody>
          <a:bodyPr>
            <a:spAutoFit/>
          </a:bodyPr>
          <a:lstStyle/>
          <a:p>
            <a:pPr algn="ctr">
              <a:lnSpc>
                <a:spcPct val="80000"/>
              </a:lnSpc>
              <a:spcBef>
                <a:spcPct val="20000"/>
              </a:spcBef>
              <a:buClr>
                <a:srgbClr val="FFFFFF"/>
              </a:buClr>
              <a:buSzPct val="95000"/>
              <a:buFont typeface="Wingdings 2" pitchFamily="18" charset="2"/>
              <a:buNone/>
              <a:defRPr/>
            </a:pPr>
            <a:r>
              <a:rPr lang="en-US" b="1" u="sng" dirty="0">
                <a:solidFill>
                  <a:schemeClr val="bg1"/>
                </a:solidFill>
                <a:latin typeface="Arial" charset="0"/>
                <a:cs typeface="Arial" charset="0"/>
              </a:rPr>
              <a:t>Y</a:t>
            </a:r>
            <a:r>
              <a:rPr lang="el-GR" b="1" u="sng" dirty="0">
                <a:solidFill>
                  <a:schemeClr val="bg1"/>
                </a:solidFill>
                <a:latin typeface="Arial" charset="0"/>
                <a:cs typeface="Arial" charset="0"/>
              </a:rPr>
              <a:t>ΠΟΥΡΓΕΙΟ ΥΓΕΙΑΣ </a:t>
            </a:r>
            <a:endParaRPr lang="en-US" b="1" u="sng" dirty="0">
              <a:solidFill>
                <a:schemeClr val="bg1"/>
              </a:solidFill>
              <a:latin typeface="Arial" charset="0"/>
              <a:cs typeface="Arial" charset="0"/>
            </a:endParaRPr>
          </a:p>
          <a:p>
            <a:pPr algn="ctr">
              <a:lnSpc>
                <a:spcPct val="80000"/>
              </a:lnSpc>
              <a:spcBef>
                <a:spcPct val="20000"/>
              </a:spcBef>
              <a:buClr>
                <a:srgbClr val="FFFFFF"/>
              </a:buClr>
              <a:buSzPct val="95000"/>
              <a:buFont typeface="Wingdings 2" pitchFamily="18" charset="2"/>
              <a:buNone/>
              <a:defRPr/>
            </a:pPr>
            <a:r>
              <a:rPr lang="el-GR" b="1" u="sng" dirty="0">
                <a:solidFill>
                  <a:schemeClr val="bg1"/>
                </a:solidFill>
                <a:latin typeface="Arial" charset="0"/>
                <a:cs typeface="Arial" charset="0"/>
              </a:rPr>
              <a:t>ΣΕΞΟΥΑΛΙΚΗ ΚΑΙ ΑΝΑΠΑΡΑΓΩΓΙΚΗ ΥΓΕΙΑ</a:t>
            </a:r>
            <a:endParaRPr lang="en-GB" b="1" u="sng" dirty="0">
              <a:solidFill>
                <a:schemeClr val="bg1"/>
              </a:solidFill>
              <a:latin typeface="Arial" charset="0"/>
              <a:cs typeface="Arial" charset="0"/>
            </a:endParaRPr>
          </a:p>
          <a:p>
            <a:pPr marL="342900" indent="-342900" algn="ctr" eaLnBrk="0" hangingPunct="0">
              <a:lnSpc>
                <a:spcPct val="90000"/>
              </a:lnSpc>
              <a:spcBef>
                <a:spcPct val="20000"/>
              </a:spcBef>
              <a:buFont typeface="Arial" charset="0"/>
              <a:buChar char="•"/>
              <a:defRPr/>
            </a:pPr>
            <a:endParaRPr lang="el-GR" dirty="0">
              <a:solidFill>
                <a:srgbClr val="002060"/>
              </a:solidFill>
              <a:latin typeface="Calibri" pitchFamily="34" charset="0"/>
            </a:endParaRPr>
          </a:p>
        </p:txBody>
      </p:sp>
    </p:spTree>
    <p:extLst>
      <p:ext uri="{BB962C8B-B14F-4D97-AF65-F5344CB8AC3E}">
        <p14:creationId xmlns:p14="http://schemas.microsoft.com/office/powerpoint/2010/main" val="440315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rPr>
              <a:t>Δικαιώματα και υποχρεώσεις στις σχέσεις</a:t>
            </a:r>
            <a:endParaRPr lang="el-GR" b="1" u="sng" dirty="0">
              <a:solidFill>
                <a:srgbClr val="FF0000"/>
              </a:solidFill>
            </a:endParaRPr>
          </a:p>
        </p:txBody>
      </p:sp>
      <p:sp>
        <p:nvSpPr>
          <p:cNvPr id="3" name="Θέση περιεχομένου 2"/>
          <p:cNvSpPr>
            <a:spLocks noGrp="1"/>
          </p:cNvSpPr>
          <p:nvPr>
            <p:ph idx="1"/>
          </p:nvPr>
        </p:nvSpPr>
        <p:spPr/>
        <p:txBody>
          <a:bodyPr/>
          <a:lstStyle/>
          <a:p>
            <a:r>
              <a:rPr lang="el-GR" sz="2000" b="1" dirty="0" smtClean="0"/>
              <a:t>Όλες οι σχέσεις χρειάζονται ισορροπία μεταξύ δικαιωμάτων και υποχρεώσεων. </a:t>
            </a:r>
          </a:p>
          <a:p>
            <a:r>
              <a:rPr lang="el-GR" sz="2000" b="1" dirty="0" smtClean="0"/>
              <a:t>Η πίεση σε μια σχέση αρχίζει όταν υπάρχουν δικαιώματα για τον ένα και υποχρεώσεις για τον άλλο. </a:t>
            </a:r>
          </a:p>
          <a:p>
            <a:r>
              <a:rPr lang="el-GR" sz="2000" b="1" dirty="0" smtClean="0"/>
              <a:t>Συνήθως στις υγιείς σχέσεις, οι συγκρούσεις  μπορούν να 	επιλυθούν με συζήτηση, διαπραγμάτευση και συμφωνία ώστε τα δικαιώματα και οι υποχρεώσεις και των δύο να βρίσκονται σε ισορροπία.</a:t>
            </a:r>
          </a:p>
          <a:p>
            <a:endParaRPr lang="el-GR" dirty="0"/>
          </a:p>
        </p:txBody>
      </p:sp>
      <p:pic>
        <p:nvPicPr>
          <p:cNvPr id="4" name="Εικόνα 3"/>
          <p:cNvPicPr>
            <a:picLocks noChangeAspect="1"/>
          </p:cNvPicPr>
          <p:nvPr/>
        </p:nvPicPr>
        <p:blipFill>
          <a:blip r:embed="rId2"/>
          <a:stretch>
            <a:fillRect/>
          </a:stretch>
        </p:blipFill>
        <p:spPr>
          <a:xfrm>
            <a:off x="6665495" y="3768683"/>
            <a:ext cx="3883489" cy="2743438"/>
          </a:xfrm>
          <a:prstGeom prst="rect">
            <a:avLst/>
          </a:prstGeom>
        </p:spPr>
      </p:pic>
    </p:spTree>
    <p:extLst>
      <p:ext uri="{BB962C8B-B14F-4D97-AF65-F5344CB8AC3E}">
        <p14:creationId xmlns:p14="http://schemas.microsoft.com/office/powerpoint/2010/main" val="267465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7005"/>
            <a:ext cx="12192000" cy="1583684"/>
          </a:xfrm>
          <a:pattFill prst="lgCheck">
            <a:fgClr>
              <a:schemeClr val="accent2">
                <a:lumMod val="60000"/>
                <a:lumOff val="40000"/>
              </a:schemeClr>
            </a:fgClr>
            <a:bgClr>
              <a:schemeClr val="bg1"/>
            </a:bgClr>
          </a:pattFill>
        </p:spPr>
        <p:txBody>
          <a:bodyPr/>
          <a:lstStyle/>
          <a:p>
            <a:pPr algn="ctr"/>
            <a:r>
              <a:rPr lang="el-GR" b="1" dirty="0" smtClean="0">
                <a:solidFill>
                  <a:schemeClr val="accent2">
                    <a:lumMod val="50000"/>
                  </a:schemeClr>
                </a:solidFill>
              </a:rPr>
              <a:t>Ο έρωτας στην εφηβεία</a:t>
            </a:r>
            <a:endParaRPr lang="el-GR" b="1" dirty="0">
              <a:solidFill>
                <a:schemeClr val="accent2">
                  <a:lumMod val="50000"/>
                </a:schemeClr>
              </a:solidFill>
            </a:endParaRPr>
          </a:p>
        </p:txBody>
      </p:sp>
      <p:sp>
        <p:nvSpPr>
          <p:cNvPr id="3" name="Θέση περιεχομένου 2"/>
          <p:cNvSpPr>
            <a:spLocks noGrp="1"/>
          </p:cNvSpPr>
          <p:nvPr>
            <p:ph idx="1"/>
          </p:nvPr>
        </p:nvSpPr>
        <p:spPr>
          <a:xfrm>
            <a:off x="0" y="1690690"/>
            <a:ext cx="12192000" cy="5167310"/>
          </a:xfrm>
          <a:pattFill prst="dkHorz">
            <a:fgClr>
              <a:schemeClr val="accent2">
                <a:lumMod val="60000"/>
                <a:lumOff val="40000"/>
              </a:schemeClr>
            </a:fgClr>
            <a:bgClr>
              <a:schemeClr val="bg1"/>
            </a:bgClr>
          </a:pattFill>
        </p:spPr>
        <p:txBody>
          <a:bodyPr/>
          <a:lstStyle/>
          <a:p>
            <a:r>
              <a:rPr lang="el-GR" b="1" dirty="0" smtClean="0">
                <a:solidFill>
                  <a:schemeClr val="accent2">
                    <a:lumMod val="75000"/>
                  </a:schemeClr>
                </a:solidFill>
              </a:rPr>
              <a:t>Μεταξύ των άλλων, οι έφηβοι αναρωτιούνται: είμαι αρκετά μεγάλος/η να κάνω σχέση;</a:t>
            </a:r>
          </a:p>
          <a:p>
            <a:endParaRPr lang="el-GR" b="1" dirty="0" smtClean="0">
              <a:solidFill>
                <a:schemeClr val="accent2">
                  <a:lumMod val="75000"/>
                </a:schemeClr>
              </a:solidFill>
            </a:endParaRPr>
          </a:p>
          <a:p>
            <a:r>
              <a:rPr lang="el-GR" b="1" dirty="0" smtClean="0">
                <a:solidFill>
                  <a:schemeClr val="accent2">
                    <a:lumMod val="75000"/>
                  </a:schemeClr>
                </a:solidFill>
              </a:rPr>
              <a:t>Δεν υπάρχει εύκολη απάντηση σ’ αυτό. Ο καθένας είναι διαφορετικός. </a:t>
            </a:r>
          </a:p>
          <a:p>
            <a:endParaRPr lang="el-GR" b="1" dirty="0" smtClean="0">
              <a:solidFill>
                <a:schemeClr val="accent2">
                  <a:lumMod val="75000"/>
                </a:schemeClr>
              </a:solidFill>
            </a:endParaRPr>
          </a:p>
          <a:p>
            <a:r>
              <a:rPr lang="el-GR" b="1" dirty="0" smtClean="0">
                <a:solidFill>
                  <a:schemeClr val="accent2">
                    <a:lumMod val="75000"/>
                  </a:schemeClr>
                </a:solidFill>
              </a:rPr>
              <a:t>Πάντως η ερωτική σχέση και η αντιμετώπιση των συναισθημάτων είναι ευκολότερη όταν είμαστε μεγαλύτεροι και πιο ώριμοι.</a:t>
            </a:r>
          </a:p>
          <a:p>
            <a:endParaRPr lang="el-GR" dirty="0"/>
          </a:p>
        </p:txBody>
      </p:sp>
    </p:spTree>
    <p:extLst>
      <p:ext uri="{BB962C8B-B14F-4D97-AF65-F5344CB8AC3E}">
        <p14:creationId xmlns:p14="http://schemas.microsoft.com/office/powerpoint/2010/main" val="3744751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Βερολίνο">
  <a:themeElements>
    <a:clrScheme name="Βερολίνο">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Βερολίνο">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
  <TotalTime>115</TotalTime>
  <Words>1008</Words>
  <Application>Microsoft Office PowerPoint</Application>
  <PresentationFormat>Ευρεία οθόνη</PresentationFormat>
  <Paragraphs>126</Paragraphs>
  <Slides>21</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3</vt:i4>
      </vt:variant>
      <vt:variant>
        <vt:lpstr>Τίτλοι διαφανειών</vt:lpstr>
      </vt:variant>
      <vt:variant>
        <vt:i4>21</vt:i4>
      </vt:variant>
    </vt:vector>
  </HeadingPairs>
  <TitlesOfParts>
    <vt:vector size="34" baseType="lpstr">
      <vt:lpstr>Arial</vt:lpstr>
      <vt:lpstr>Arial Black</vt:lpstr>
      <vt:lpstr>Bahnschrift SemiLight Condensed</vt:lpstr>
      <vt:lpstr>Calibri</vt:lpstr>
      <vt:lpstr>Calibri Light</vt:lpstr>
      <vt:lpstr>Century Gothic</vt:lpstr>
      <vt:lpstr>Trebuchet MS</vt:lpstr>
      <vt:lpstr>Wingdings</vt:lpstr>
      <vt:lpstr>Wingdings 2</vt:lpstr>
      <vt:lpstr>Wingdings 3</vt:lpstr>
      <vt:lpstr>Βερολίνο</vt:lpstr>
      <vt:lpstr>Θέμα του Office</vt:lpstr>
      <vt:lpstr>1_Wisp</vt:lpstr>
      <vt:lpstr>ΧΑΡΑΚΤΗΡΑΣ</vt:lpstr>
      <vt:lpstr>ΠΑΡΑΓΟΝΤΕΣ ΠΟΥΕΠΗΡΕΑΖΟΥΝ ΤΟ ΧΑΡΑΚΤΗΡΑ</vt:lpstr>
      <vt:lpstr>ΑΥΤΟΓΝΩΣΙΑ</vt:lpstr>
      <vt:lpstr>ΔΙΑΠΡΟΣΩΠΙΚΕΣ ΣΧΕΣΕΙΣ:    ΦΙΛΙΑ</vt:lpstr>
      <vt:lpstr>ΡΟΛΟΣ ΦΙΛΙΑΣ</vt:lpstr>
      <vt:lpstr>ΤΙ ΘΕΛΕΤΕ ΝΑ ΔΙΑΘΕΤΕΙ Ο ΦΙΛΟΣ ΣΑΣ;</vt:lpstr>
      <vt:lpstr>ΔΙΑΠΡΟΣΩΠΙΚΕΣ ΣΧΕΣΕΙΣ: ΣΧΕΣΗ ΜΕ ΤΟ ΆΛΛΟ ΦΥΛΟ</vt:lpstr>
      <vt:lpstr>Δικαιώματα και υποχρεώσεις στις σχέσεις</vt:lpstr>
      <vt:lpstr>Ο έρωτας στην εφηβεία</vt:lpstr>
      <vt:lpstr>Ο έρωτας στην εφηβεία</vt:lpstr>
      <vt:lpstr> Τα δικαιώματα στις υγιείς σχέσεις</vt:lpstr>
      <vt:lpstr>Παρουσίαση του PowerPoint</vt:lpstr>
      <vt:lpstr>Εφηβεία και σεξουαλικότητα</vt:lpstr>
      <vt:lpstr>Παρουσίαση του PowerPoint</vt:lpstr>
      <vt:lpstr>Παρουσίαση του PowerPoint</vt:lpstr>
      <vt:lpstr>Ποια είναι η ιδανική ηλικία για την έναρξη σεξουαλικών επαφών;</vt:lpstr>
      <vt:lpstr>Αν κάτι δεν μου αρέσει-Σεξουαλική παρενόχληση</vt:lpstr>
      <vt:lpstr>Αν κάτι δεν μου αρέσει-Σεξουαλική παρενόχληση</vt:lpstr>
      <vt:lpstr>Πού να απευθυνθώ;;;; </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ΧΑΡΑΚΤΗΡΑΣ</dc:title>
  <dc:creator>Στέλλα Κολοβού</dc:creator>
  <cp:lastModifiedBy>Στέλλα Κολοβού</cp:lastModifiedBy>
  <cp:revision>23</cp:revision>
  <dcterms:created xsi:type="dcterms:W3CDTF">2020-11-22T06:36:45Z</dcterms:created>
  <dcterms:modified xsi:type="dcterms:W3CDTF">2020-11-22T14:31:13Z</dcterms:modified>
</cp:coreProperties>
</file>