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0" r:id="rId7"/>
    <p:sldId id="261" r:id="rId8"/>
    <p:sldId id="262" r:id="rId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EBB677E5-5ABC-42E8-9BE2-2B2038380757}" type="datetimeFigureOut">
              <a:rPr lang="el-GR" smtClean="0"/>
              <a:t>28/1/2021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0EA53E4-9C8C-4223-8B73-BA6A8FCC21E7}" type="slidenum">
              <a:rPr lang="el-GR" smtClean="0"/>
              <a:t>‹#›</a:t>
            </a:fld>
            <a:endParaRPr lang="el-GR"/>
          </a:p>
        </p:txBody>
      </p:sp>
    </p:spTree>
    <p:extLst>
      <p:ext uri="{BB962C8B-B14F-4D97-AF65-F5344CB8AC3E}">
        <p14:creationId xmlns:p14="http://schemas.microsoft.com/office/powerpoint/2010/main" val="2337775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BB677E5-5ABC-42E8-9BE2-2B2038380757}" type="datetimeFigureOut">
              <a:rPr lang="el-GR" smtClean="0"/>
              <a:t>28/1/2021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0EA53E4-9C8C-4223-8B73-BA6A8FCC21E7}" type="slidenum">
              <a:rPr lang="el-GR" smtClean="0"/>
              <a:t>‹#›</a:t>
            </a:fld>
            <a:endParaRPr lang="el-GR"/>
          </a:p>
        </p:txBody>
      </p:sp>
    </p:spTree>
    <p:extLst>
      <p:ext uri="{BB962C8B-B14F-4D97-AF65-F5344CB8AC3E}">
        <p14:creationId xmlns:p14="http://schemas.microsoft.com/office/powerpoint/2010/main" val="1057959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BB677E5-5ABC-42E8-9BE2-2B2038380757}" type="datetimeFigureOut">
              <a:rPr lang="el-GR" smtClean="0"/>
              <a:t>28/1/2021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0EA53E4-9C8C-4223-8B73-BA6A8FCC21E7}" type="slidenum">
              <a:rPr lang="el-GR" smtClean="0"/>
              <a:t>‹#›</a:t>
            </a:fld>
            <a:endParaRPr lang="el-GR"/>
          </a:p>
        </p:txBody>
      </p:sp>
    </p:spTree>
    <p:extLst>
      <p:ext uri="{BB962C8B-B14F-4D97-AF65-F5344CB8AC3E}">
        <p14:creationId xmlns:p14="http://schemas.microsoft.com/office/powerpoint/2010/main" val="3336248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BB677E5-5ABC-42E8-9BE2-2B2038380757}" type="datetimeFigureOut">
              <a:rPr lang="el-GR" smtClean="0"/>
              <a:t>28/1/2021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0EA53E4-9C8C-4223-8B73-BA6A8FCC21E7}" type="slidenum">
              <a:rPr lang="el-GR" smtClean="0"/>
              <a:t>‹#›</a:t>
            </a:fld>
            <a:endParaRPr lang="el-GR"/>
          </a:p>
        </p:txBody>
      </p:sp>
    </p:spTree>
    <p:extLst>
      <p:ext uri="{BB962C8B-B14F-4D97-AF65-F5344CB8AC3E}">
        <p14:creationId xmlns:p14="http://schemas.microsoft.com/office/powerpoint/2010/main" val="413320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EBB677E5-5ABC-42E8-9BE2-2B2038380757}" type="datetimeFigureOut">
              <a:rPr lang="el-GR" smtClean="0"/>
              <a:t>28/1/2021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0EA53E4-9C8C-4223-8B73-BA6A8FCC21E7}" type="slidenum">
              <a:rPr lang="el-GR" smtClean="0"/>
              <a:t>‹#›</a:t>
            </a:fld>
            <a:endParaRPr lang="el-GR"/>
          </a:p>
        </p:txBody>
      </p:sp>
    </p:spTree>
    <p:extLst>
      <p:ext uri="{BB962C8B-B14F-4D97-AF65-F5344CB8AC3E}">
        <p14:creationId xmlns:p14="http://schemas.microsoft.com/office/powerpoint/2010/main" val="3914272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EBB677E5-5ABC-42E8-9BE2-2B2038380757}" type="datetimeFigureOut">
              <a:rPr lang="el-GR" smtClean="0"/>
              <a:t>28/1/2021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0EA53E4-9C8C-4223-8B73-BA6A8FCC21E7}" type="slidenum">
              <a:rPr lang="el-GR" smtClean="0"/>
              <a:t>‹#›</a:t>
            </a:fld>
            <a:endParaRPr lang="el-GR"/>
          </a:p>
        </p:txBody>
      </p:sp>
    </p:spTree>
    <p:extLst>
      <p:ext uri="{BB962C8B-B14F-4D97-AF65-F5344CB8AC3E}">
        <p14:creationId xmlns:p14="http://schemas.microsoft.com/office/powerpoint/2010/main" val="1549000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EBB677E5-5ABC-42E8-9BE2-2B2038380757}" type="datetimeFigureOut">
              <a:rPr lang="el-GR" smtClean="0"/>
              <a:t>28/1/2021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B0EA53E4-9C8C-4223-8B73-BA6A8FCC21E7}" type="slidenum">
              <a:rPr lang="el-GR" smtClean="0"/>
              <a:t>‹#›</a:t>
            </a:fld>
            <a:endParaRPr lang="el-GR"/>
          </a:p>
        </p:txBody>
      </p:sp>
    </p:spTree>
    <p:extLst>
      <p:ext uri="{BB962C8B-B14F-4D97-AF65-F5344CB8AC3E}">
        <p14:creationId xmlns:p14="http://schemas.microsoft.com/office/powerpoint/2010/main" val="2111095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EBB677E5-5ABC-42E8-9BE2-2B2038380757}" type="datetimeFigureOut">
              <a:rPr lang="el-GR" smtClean="0"/>
              <a:t>28/1/2021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B0EA53E4-9C8C-4223-8B73-BA6A8FCC21E7}" type="slidenum">
              <a:rPr lang="el-GR" smtClean="0"/>
              <a:t>‹#›</a:t>
            </a:fld>
            <a:endParaRPr lang="el-GR"/>
          </a:p>
        </p:txBody>
      </p:sp>
    </p:spTree>
    <p:extLst>
      <p:ext uri="{BB962C8B-B14F-4D97-AF65-F5344CB8AC3E}">
        <p14:creationId xmlns:p14="http://schemas.microsoft.com/office/powerpoint/2010/main" val="819788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EBB677E5-5ABC-42E8-9BE2-2B2038380757}" type="datetimeFigureOut">
              <a:rPr lang="el-GR" smtClean="0"/>
              <a:t>28/1/2021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B0EA53E4-9C8C-4223-8B73-BA6A8FCC21E7}" type="slidenum">
              <a:rPr lang="el-GR" smtClean="0"/>
              <a:t>‹#›</a:t>
            </a:fld>
            <a:endParaRPr lang="el-GR"/>
          </a:p>
        </p:txBody>
      </p:sp>
    </p:spTree>
    <p:extLst>
      <p:ext uri="{BB962C8B-B14F-4D97-AF65-F5344CB8AC3E}">
        <p14:creationId xmlns:p14="http://schemas.microsoft.com/office/powerpoint/2010/main" val="3507085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BB677E5-5ABC-42E8-9BE2-2B2038380757}" type="datetimeFigureOut">
              <a:rPr lang="el-GR" smtClean="0"/>
              <a:t>28/1/2021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0EA53E4-9C8C-4223-8B73-BA6A8FCC21E7}" type="slidenum">
              <a:rPr lang="el-GR" smtClean="0"/>
              <a:t>‹#›</a:t>
            </a:fld>
            <a:endParaRPr lang="el-GR"/>
          </a:p>
        </p:txBody>
      </p:sp>
    </p:spTree>
    <p:extLst>
      <p:ext uri="{BB962C8B-B14F-4D97-AF65-F5344CB8AC3E}">
        <p14:creationId xmlns:p14="http://schemas.microsoft.com/office/powerpoint/2010/main" val="223989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BB677E5-5ABC-42E8-9BE2-2B2038380757}" type="datetimeFigureOut">
              <a:rPr lang="el-GR" smtClean="0"/>
              <a:t>28/1/2021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0EA53E4-9C8C-4223-8B73-BA6A8FCC21E7}" type="slidenum">
              <a:rPr lang="el-GR" smtClean="0"/>
              <a:t>‹#›</a:t>
            </a:fld>
            <a:endParaRPr lang="el-GR"/>
          </a:p>
        </p:txBody>
      </p:sp>
    </p:spTree>
    <p:extLst>
      <p:ext uri="{BB962C8B-B14F-4D97-AF65-F5344CB8AC3E}">
        <p14:creationId xmlns:p14="http://schemas.microsoft.com/office/powerpoint/2010/main" val="773262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B677E5-5ABC-42E8-9BE2-2B2038380757}" type="datetimeFigureOut">
              <a:rPr lang="el-GR" smtClean="0"/>
              <a:t>28/1/2021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EA53E4-9C8C-4223-8B73-BA6A8FCC21E7}" type="slidenum">
              <a:rPr lang="el-GR" smtClean="0"/>
              <a:t>‹#›</a:t>
            </a:fld>
            <a:endParaRPr lang="el-GR"/>
          </a:p>
        </p:txBody>
      </p:sp>
    </p:spTree>
    <p:extLst>
      <p:ext uri="{BB962C8B-B14F-4D97-AF65-F5344CB8AC3E}">
        <p14:creationId xmlns:p14="http://schemas.microsoft.com/office/powerpoint/2010/main" val="3407161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pPr algn="ctr"/>
            <a:r>
              <a:rPr lang="el-GR" b="1" u="sng" dirty="0" smtClean="0"/>
              <a:t>ΣΥΣΤΗΜΑ ΠΛΗΡΩΜΩΝ</a:t>
            </a:r>
            <a:endParaRPr lang="el-GR" b="1" u="sng" dirty="0"/>
          </a:p>
        </p:txBody>
      </p:sp>
      <p:sp>
        <p:nvSpPr>
          <p:cNvPr id="5" name="Θέση περιεχομένου 4"/>
          <p:cNvSpPr>
            <a:spLocks noGrp="1"/>
          </p:cNvSpPr>
          <p:nvPr>
            <p:ph idx="1"/>
          </p:nvPr>
        </p:nvSpPr>
        <p:spPr/>
        <p:txBody>
          <a:bodyPr/>
          <a:lstStyle/>
          <a:p>
            <a:pPr marL="0" indent="0">
              <a:buNone/>
            </a:pPr>
            <a:r>
              <a:rPr lang="el-GR" dirty="0" smtClean="0"/>
              <a:t>ΟΙ ΜΕΘΟΔΟΙ ΠΟΥ ΧΡΗΣΙΜΟΠΟΙΟΥΜΕ ΓΙΑ ΝΑ ΠΡΑΓΜΑΤΟΠΟΙΗΘΟΥΝ ΟΙ ΣΥΝΑΛΛΑΓΕΣ ΣΕ ΜΙΑ ΟΙΚΟΝΟΜΙΑ</a:t>
            </a:r>
            <a:endParaRPr lang="el-GR" dirty="0"/>
          </a:p>
        </p:txBody>
      </p:sp>
      <p:pic>
        <p:nvPicPr>
          <p:cNvPr id="6" name="Εικόνα 5"/>
          <p:cNvPicPr>
            <a:picLocks noChangeAspect="1"/>
          </p:cNvPicPr>
          <p:nvPr/>
        </p:nvPicPr>
        <p:blipFill>
          <a:blip r:embed="rId2"/>
          <a:stretch>
            <a:fillRect/>
          </a:stretch>
        </p:blipFill>
        <p:spPr>
          <a:xfrm>
            <a:off x="838200" y="3528289"/>
            <a:ext cx="3028950" cy="2340076"/>
          </a:xfrm>
          <a:prstGeom prst="rect">
            <a:avLst/>
          </a:prstGeom>
        </p:spPr>
      </p:pic>
      <p:pic>
        <p:nvPicPr>
          <p:cNvPr id="7" name="Εικόνα 6"/>
          <p:cNvPicPr>
            <a:picLocks noChangeAspect="1"/>
          </p:cNvPicPr>
          <p:nvPr/>
        </p:nvPicPr>
        <p:blipFill>
          <a:blip r:embed="rId3"/>
          <a:stretch>
            <a:fillRect/>
          </a:stretch>
        </p:blipFill>
        <p:spPr>
          <a:xfrm>
            <a:off x="4650852" y="3528288"/>
            <a:ext cx="2705100" cy="2340077"/>
          </a:xfrm>
          <a:prstGeom prst="rect">
            <a:avLst/>
          </a:prstGeom>
        </p:spPr>
      </p:pic>
      <p:pic>
        <p:nvPicPr>
          <p:cNvPr id="8" name="Εικόνα 7"/>
          <p:cNvPicPr>
            <a:picLocks noChangeAspect="1"/>
          </p:cNvPicPr>
          <p:nvPr/>
        </p:nvPicPr>
        <p:blipFill>
          <a:blip r:embed="rId4"/>
          <a:stretch>
            <a:fillRect/>
          </a:stretch>
        </p:blipFill>
        <p:spPr>
          <a:xfrm>
            <a:off x="8139654" y="3424117"/>
            <a:ext cx="3028950" cy="2444248"/>
          </a:xfrm>
          <a:prstGeom prst="rect">
            <a:avLst/>
          </a:prstGeom>
        </p:spPr>
      </p:pic>
    </p:spTree>
    <p:extLst>
      <p:ext uri="{BB962C8B-B14F-4D97-AF65-F5344CB8AC3E}">
        <p14:creationId xmlns:p14="http://schemas.microsoft.com/office/powerpoint/2010/main" val="165870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pattFill prst="plaid">
            <a:fgClr>
              <a:schemeClr val="accent1"/>
            </a:fgClr>
            <a:bgClr>
              <a:schemeClr val="bg1"/>
            </a:bgClr>
          </a:pattFill>
        </p:spPr>
        <p:txBody>
          <a:bodyPr/>
          <a:lstStyle/>
          <a:p>
            <a:r>
              <a:rPr lang="el-GR" dirty="0" smtClean="0"/>
              <a:t>ΕΙΔΗ ΜΕΣΩΝ ΣΥΝΑΛΛΑΓΗΣ ΤΩΝ ΣΥΓΧΡΟΝΩΝ ΚΟΙΝΩΝΙΩΝ</a:t>
            </a:r>
            <a:endParaRPr lang="el-GR" dirty="0"/>
          </a:p>
        </p:txBody>
      </p:sp>
      <p:sp>
        <p:nvSpPr>
          <p:cNvPr id="3" name="Θέση περιεχομένου 2"/>
          <p:cNvSpPr>
            <a:spLocks noGrp="1"/>
          </p:cNvSpPr>
          <p:nvPr>
            <p:ph idx="1"/>
          </p:nvPr>
        </p:nvSpPr>
        <p:spPr>
          <a:xfrm>
            <a:off x="838200" y="1814050"/>
            <a:ext cx="10515600" cy="4351338"/>
          </a:xfrm>
          <a:pattFill prst="wave">
            <a:fgClr>
              <a:schemeClr val="accent1"/>
            </a:fgClr>
            <a:bgClr>
              <a:schemeClr val="bg1"/>
            </a:bgClr>
          </a:pattFill>
        </p:spPr>
        <p:txBody>
          <a:bodyPr/>
          <a:lstStyle/>
          <a:p>
            <a:pPr marL="0" indent="0">
              <a:buNone/>
            </a:pPr>
            <a:r>
              <a:rPr lang="el-GR" dirty="0" smtClean="0"/>
              <a:t>1. ΜΕΤΡΗΤΑ</a:t>
            </a:r>
            <a:endParaRPr lang="el-GR" dirty="0"/>
          </a:p>
        </p:txBody>
      </p:sp>
      <p:pic>
        <p:nvPicPr>
          <p:cNvPr id="4" name="Εικόνα 3"/>
          <p:cNvPicPr>
            <a:picLocks noChangeAspect="1"/>
          </p:cNvPicPr>
          <p:nvPr/>
        </p:nvPicPr>
        <p:blipFill>
          <a:blip r:embed="rId2"/>
          <a:stretch>
            <a:fillRect/>
          </a:stretch>
        </p:blipFill>
        <p:spPr>
          <a:xfrm>
            <a:off x="1583439" y="2731082"/>
            <a:ext cx="3439974" cy="3322477"/>
          </a:xfrm>
          <a:prstGeom prst="rect">
            <a:avLst/>
          </a:prstGeom>
        </p:spPr>
      </p:pic>
      <p:pic>
        <p:nvPicPr>
          <p:cNvPr id="5" name="Εικόνα 4"/>
          <p:cNvPicPr>
            <a:picLocks noChangeAspect="1"/>
          </p:cNvPicPr>
          <p:nvPr/>
        </p:nvPicPr>
        <p:blipFill>
          <a:blip r:embed="rId3"/>
          <a:stretch>
            <a:fillRect/>
          </a:stretch>
        </p:blipFill>
        <p:spPr>
          <a:xfrm>
            <a:off x="6282340" y="2722400"/>
            <a:ext cx="3394095" cy="3076515"/>
          </a:xfrm>
          <a:prstGeom prst="rect">
            <a:avLst/>
          </a:prstGeom>
        </p:spPr>
      </p:pic>
    </p:spTree>
    <p:extLst>
      <p:ext uri="{BB962C8B-B14F-4D97-AF65-F5344CB8AC3E}">
        <p14:creationId xmlns:p14="http://schemas.microsoft.com/office/powerpoint/2010/main" val="3548999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92599"/>
            <a:ext cx="12083970" cy="1598090"/>
          </a:xfrm>
          <a:pattFill prst="ltHorz">
            <a:fgClr>
              <a:schemeClr val="accent2">
                <a:lumMod val="75000"/>
              </a:schemeClr>
            </a:fgClr>
            <a:bgClr>
              <a:schemeClr val="bg1"/>
            </a:bgClr>
          </a:pattFill>
        </p:spPr>
        <p:txBody>
          <a:bodyPr/>
          <a:lstStyle/>
          <a:p>
            <a:r>
              <a:rPr lang="el-GR" dirty="0" smtClean="0"/>
              <a:t>2. ΚΑΡΤΕΣ</a:t>
            </a:r>
            <a:endParaRPr lang="el-GR" dirty="0"/>
          </a:p>
        </p:txBody>
      </p:sp>
      <p:sp>
        <p:nvSpPr>
          <p:cNvPr id="3" name="Θέση περιεχομένου 2"/>
          <p:cNvSpPr>
            <a:spLocks noGrp="1"/>
          </p:cNvSpPr>
          <p:nvPr>
            <p:ph idx="1"/>
          </p:nvPr>
        </p:nvSpPr>
        <p:spPr>
          <a:xfrm>
            <a:off x="0" y="1825624"/>
            <a:ext cx="12083970" cy="5032375"/>
          </a:xfrm>
          <a:pattFill prst="horzBrick">
            <a:fgClr>
              <a:schemeClr val="accent2">
                <a:lumMod val="75000"/>
              </a:schemeClr>
            </a:fgClr>
            <a:bgClr>
              <a:schemeClr val="bg1"/>
            </a:bgClr>
          </a:pattFill>
        </p:spPr>
        <p:txBody>
          <a:bodyPr/>
          <a:lstStyle/>
          <a:p>
            <a:pPr marL="0" indent="0">
              <a:buNone/>
            </a:pPr>
            <a:endParaRPr lang="el-GR" dirty="0" smtClean="0"/>
          </a:p>
          <a:p>
            <a:pPr marL="0" indent="0">
              <a:buNone/>
            </a:pPr>
            <a:endParaRPr lang="el-GR" dirty="0"/>
          </a:p>
          <a:p>
            <a:pPr marL="0" indent="0">
              <a:buNone/>
            </a:pPr>
            <a:endParaRPr lang="el-GR" dirty="0" smtClean="0"/>
          </a:p>
          <a:p>
            <a:pPr marL="0" indent="0">
              <a:buNone/>
            </a:pPr>
            <a:r>
              <a:rPr lang="el-GR" dirty="0" smtClean="0"/>
              <a:t>Α. ΧΡΕΩΣΤΙΚΕΣ</a:t>
            </a:r>
          </a:p>
          <a:p>
            <a:pPr marL="0" indent="0">
              <a:buNone/>
            </a:pPr>
            <a:r>
              <a:rPr lang="el-GR" dirty="0" smtClean="0"/>
              <a:t>Μια χρεωστική κάρτα, επίσης γνωστή και ως τραπεζική κάρτα (</a:t>
            </a:r>
            <a:r>
              <a:rPr lang="el-GR" dirty="0" err="1" smtClean="0"/>
              <a:t>debit</a:t>
            </a:r>
            <a:r>
              <a:rPr lang="el-GR" dirty="0" smtClean="0"/>
              <a:t> </a:t>
            </a:r>
            <a:r>
              <a:rPr lang="el-GR" dirty="0" err="1" smtClean="0"/>
              <a:t>card</a:t>
            </a:r>
            <a:r>
              <a:rPr lang="el-GR" dirty="0" smtClean="0"/>
              <a:t>, </a:t>
            </a:r>
            <a:r>
              <a:rPr lang="el-GR" dirty="0" err="1" smtClean="0"/>
              <a:t>bank</a:t>
            </a:r>
            <a:r>
              <a:rPr lang="el-GR" dirty="0" smtClean="0"/>
              <a:t> </a:t>
            </a:r>
            <a:r>
              <a:rPr lang="el-GR" dirty="0" err="1" smtClean="0"/>
              <a:t>card</a:t>
            </a:r>
            <a:r>
              <a:rPr lang="el-GR" dirty="0" smtClean="0"/>
              <a:t> ή </a:t>
            </a:r>
            <a:r>
              <a:rPr lang="el-GR" dirty="0" err="1" smtClean="0"/>
              <a:t>check</a:t>
            </a:r>
            <a:r>
              <a:rPr lang="el-GR" dirty="0" smtClean="0"/>
              <a:t> </a:t>
            </a:r>
            <a:r>
              <a:rPr lang="el-GR" dirty="0" err="1" smtClean="0"/>
              <a:t>card</a:t>
            </a:r>
            <a:r>
              <a:rPr lang="el-GR" dirty="0" smtClean="0"/>
              <a:t>), είναι μια πλαστική κάρτα πληρωμών την οποία εκδίδει ένα χρηματοπιστωτικό ίδρυμα (συνήθως τράπεζα) υπέρ ενός δικαιούχου στο οποίο διατηρεί τραπεζικό λογαριασμό καταθέσεων, κατ’ αρχή για να παίρνει χρήματα από τα ΑΤΜ και παρέχει στον κάτοχο της κάρτας ηλεκτρονική πρόσβαση στον τραπεζικό λογαριασμό που διατηρεί.</a:t>
            </a:r>
            <a:endParaRPr lang="el-GR" dirty="0"/>
          </a:p>
        </p:txBody>
      </p:sp>
      <p:pic>
        <p:nvPicPr>
          <p:cNvPr id="4" name="Εικόνα 3"/>
          <p:cNvPicPr>
            <a:picLocks noChangeAspect="1"/>
          </p:cNvPicPr>
          <p:nvPr/>
        </p:nvPicPr>
        <p:blipFill>
          <a:blip r:embed="rId2"/>
          <a:stretch>
            <a:fillRect/>
          </a:stretch>
        </p:blipFill>
        <p:spPr>
          <a:xfrm>
            <a:off x="5854679" y="92597"/>
            <a:ext cx="4342617" cy="3345083"/>
          </a:xfrm>
          <a:prstGeom prst="rect">
            <a:avLst/>
          </a:prstGeom>
        </p:spPr>
      </p:pic>
    </p:spTree>
    <p:extLst>
      <p:ext uri="{BB962C8B-B14F-4D97-AF65-F5344CB8AC3E}">
        <p14:creationId xmlns:p14="http://schemas.microsoft.com/office/powerpoint/2010/main" val="757995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2597" y="1"/>
            <a:ext cx="12284597" cy="1690688"/>
          </a:xfrm>
          <a:pattFill prst="wdUpDiag">
            <a:fgClr>
              <a:schemeClr val="accent6">
                <a:lumMod val="60000"/>
                <a:lumOff val="40000"/>
              </a:schemeClr>
            </a:fgClr>
            <a:bgClr>
              <a:schemeClr val="bg1"/>
            </a:bgClr>
          </a:pattFill>
        </p:spPr>
        <p:txBody>
          <a:bodyPr/>
          <a:lstStyle/>
          <a:p>
            <a:r>
              <a:rPr lang="el-GR" b="1" dirty="0" smtClean="0">
                <a:latin typeface="Arial Black" panose="020B0A04020102020204" pitchFamily="34" charset="0"/>
              </a:rPr>
              <a:t>ΠΙΣΤΩΤΙΚΕΣ ΚΑΡΤΕΣ</a:t>
            </a:r>
            <a:endParaRPr lang="el-GR" b="1" dirty="0">
              <a:latin typeface="Arial Black" panose="020B0A04020102020204" pitchFamily="34" charset="0"/>
            </a:endParaRPr>
          </a:p>
        </p:txBody>
      </p:sp>
      <p:sp>
        <p:nvSpPr>
          <p:cNvPr id="3" name="Θέση περιεχομένου 2"/>
          <p:cNvSpPr>
            <a:spLocks noGrp="1"/>
          </p:cNvSpPr>
          <p:nvPr>
            <p:ph idx="1"/>
          </p:nvPr>
        </p:nvSpPr>
        <p:spPr>
          <a:xfrm>
            <a:off x="0" y="1825624"/>
            <a:ext cx="12192000" cy="5032375"/>
          </a:xfrm>
          <a:pattFill prst="dotDmnd">
            <a:fgClr>
              <a:schemeClr val="accent6">
                <a:lumMod val="60000"/>
                <a:lumOff val="40000"/>
              </a:schemeClr>
            </a:fgClr>
            <a:bgClr>
              <a:schemeClr val="bg1"/>
            </a:bgClr>
          </a:pattFill>
        </p:spPr>
        <p:txBody>
          <a:bodyPr/>
          <a:lstStyle/>
          <a:p>
            <a:pPr marL="0" indent="0">
              <a:buNone/>
            </a:pPr>
            <a:r>
              <a:rPr lang="el-GR" dirty="0" smtClean="0"/>
              <a:t>Σε μια πιστωτική κάρτα υπάρχει ένας τρίτος (τράπεζα ή πιστωτικός οργανισμός), που πληρώνει τον πωλητή και τα χρήματα εισπράττονται αργότερα από τον αγοραστή, λαμβάνοντας υπόψη ότι η χρέωση της κάρτας μεταθέτει την πληρωμή από τον αγοραστή σε μια μεταγενέστερη ημερομηνία </a:t>
            </a:r>
            <a:r>
              <a:rPr lang="el-GR" u="sng" dirty="0" smtClean="0"/>
              <a:t>και με </a:t>
            </a:r>
            <a:r>
              <a:rPr lang="el-GR" u="sng" dirty="0" err="1" smtClean="0"/>
              <a:t>τοκο</a:t>
            </a:r>
            <a:endParaRPr lang="el-GR" u="sng" dirty="0" smtClean="0"/>
          </a:p>
          <a:p>
            <a:pPr marL="0" indent="0">
              <a:buNone/>
            </a:pPr>
            <a:endParaRPr lang="el-GR" dirty="0"/>
          </a:p>
        </p:txBody>
      </p:sp>
      <p:pic>
        <p:nvPicPr>
          <p:cNvPr id="4" name="Εικόνα 3"/>
          <p:cNvPicPr>
            <a:picLocks noChangeAspect="1"/>
          </p:cNvPicPr>
          <p:nvPr/>
        </p:nvPicPr>
        <p:blipFill>
          <a:blip r:embed="rId2"/>
          <a:stretch>
            <a:fillRect/>
          </a:stretch>
        </p:blipFill>
        <p:spPr>
          <a:xfrm>
            <a:off x="4190034" y="4179764"/>
            <a:ext cx="4849793" cy="2394585"/>
          </a:xfrm>
          <a:prstGeom prst="rect">
            <a:avLst/>
          </a:prstGeom>
        </p:spPr>
      </p:pic>
    </p:spTree>
    <p:extLst>
      <p:ext uri="{BB962C8B-B14F-4D97-AF65-F5344CB8AC3E}">
        <p14:creationId xmlns:p14="http://schemas.microsoft.com/office/powerpoint/2010/main" val="1676016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u="sng" dirty="0" smtClean="0"/>
              <a:t>ΠΡΟΠΛΗΡΩΜΕΝΗ ΚΑΡΤΑ</a:t>
            </a:r>
            <a:endParaRPr lang="el-GR" b="1" u="sng" dirty="0"/>
          </a:p>
        </p:txBody>
      </p:sp>
      <p:pic>
        <p:nvPicPr>
          <p:cNvPr id="4" name="Θέση περιεχομένου 3"/>
          <p:cNvPicPr>
            <a:picLocks noGrp="1" noChangeAspect="1"/>
          </p:cNvPicPr>
          <p:nvPr>
            <p:ph idx="1"/>
          </p:nvPr>
        </p:nvPicPr>
        <p:blipFill>
          <a:blip r:embed="rId2"/>
          <a:stretch>
            <a:fillRect/>
          </a:stretch>
        </p:blipFill>
        <p:spPr>
          <a:xfrm>
            <a:off x="3772852" y="4240689"/>
            <a:ext cx="2695575" cy="1695450"/>
          </a:xfrm>
          <a:prstGeom prst="rect">
            <a:avLst/>
          </a:prstGeom>
        </p:spPr>
      </p:pic>
      <p:sp>
        <p:nvSpPr>
          <p:cNvPr id="5" name="Ορθογώνιο 4"/>
          <p:cNvSpPr/>
          <p:nvPr/>
        </p:nvSpPr>
        <p:spPr>
          <a:xfrm>
            <a:off x="447040" y="2136339"/>
            <a:ext cx="8696960" cy="1754326"/>
          </a:xfrm>
          <a:prstGeom prst="rect">
            <a:avLst/>
          </a:prstGeom>
        </p:spPr>
        <p:txBody>
          <a:bodyPr wrap="square">
            <a:spAutoFit/>
          </a:bodyPr>
          <a:lstStyle/>
          <a:p>
            <a:pPr>
              <a:buFont typeface="Arial" panose="020B0604020202020204" pitchFamily="34" charset="0"/>
              <a:buChar char="•"/>
            </a:pPr>
            <a:r>
              <a:rPr lang="el-GR" dirty="0">
                <a:solidFill>
                  <a:srgbClr val="323232"/>
                </a:solidFill>
                <a:latin typeface="Open Sans"/>
              </a:rPr>
              <a:t>Άμεσα συναλλαγές με φίλους και γνωστούς μόνο με ένα </a:t>
            </a:r>
            <a:r>
              <a:rPr lang="el-GR" dirty="0" err="1">
                <a:solidFill>
                  <a:srgbClr val="323232"/>
                </a:solidFill>
                <a:latin typeface="Open Sans"/>
              </a:rPr>
              <a:t>PayPal</a:t>
            </a:r>
            <a:r>
              <a:rPr lang="el-GR" dirty="0">
                <a:solidFill>
                  <a:srgbClr val="323232"/>
                </a:solidFill>
                <a:latin typeface="Open Sans"/>
              </a:rPr>
              <a:t> email.</a:t>
            </a:r>
          </a:p>
          <a:p>
            <a:pPr>
              <a:buFont typeface="Arial" panose="020B0604020202020204" pitchFamily="34" charset="0"/>
              <a:buChar char="•"/>
            </a:pPr>
            <a:r>
              <a:rPr lang="el-GR" dirty="0">
                <a:solidFill>
                  <a:srgbClr val="323232"/>
                </a:solidFill>
                <a:latin typeface="Open Sans"/>
              </a:rPr>
              <a:t>Να λάβουμε χρήματα άμεσα όταν πρόκειται για </a:t>
            </a:r>
            <a:r>
              <a:rPr lang="el-GR" dirty="0" err="1">
                <a:solidFill>
                  <a:srgbClr val="323232"/>
                </a:solidFill>
                <a:latin typeface="Open Sans"/>
              </a:rPr>
              <a:t>PayPal</a:t>
            </a:r>
            <a:r>
              <a:rPr lang="el-GR" dirty="0">
                <a:solidFill>
                  <a:srgbClr val="323232"/>
                </a:solidFill>
                <a:latin typeface="Open Sans"/>
              </a:rPr>
              <a:t> </a:t>
            </a:r>
            <a:r>
              <a:rPr lang="el-GR" dirty="0" err="1">
                <a:solidFill>
                  <a:srgbClr val="323232"/>
                </a:solidFill>
                <a:latin typeface="Open Sans"/>
              </a:rPr>
              <a:t>Balance</a:t>
            </a:r>
            <a:r>
              <a:rPr lang="el-GR" dirty="0">
                <a:solidFill>
                  <a:srgbClr val="323232"/>
                </a:solidFill>
                <a:latin typeface="Open Sans"/>
              </a:rPr>
              <a:t>.</a:t>
            </a:r>
          </a:p>
          <a:p>
            <a:pPr>
              <a:buFont typeface="Arial" panose="020B0604020202020204" pitchFamily="34" charset="0"/>
              <a:buChar char="•"/>
            </a:pPr>
            <a:r>
              <a:rPr lang="el-GR" dirty="0">
                <a:solidFill>
                  <a:srgbClr val="323232"/>
                </a:solidFill>
                <a:latin typeface="Open Sans"/>
              </a:rPr>
              <a:t>Να μεταφέρουμε αυτά τα χρήματα σε τραπεζικό λογαριασμό στην Ελλάδα μέσα σε 2 με 3 εργάσιμες.</a:t>
            </a:r>
          </a:p>
          <a:p>
            <a:pPr>
              <a:buFont typeface="Arial" panose="020B0604020202020204" pitchFamily="34" charset="0"/>
              <a:buChar char="•"/>
            </a:pPr>
            <a:r>
              <a:rPr lang="el-GR" dirty="0">
                <a:solidFill>
                  <a:srgbClr val="323232"/>
                </a:solidFill>
                <a:latin typeface="Open Sans"/>
              </a:rPr>
              <a:t>Μπορείς να συνδέσεις μέχρι και μία απλή προπληρωμένη κάρτα </a:t>
            </a:r>
            <a:r>
              <a:rPr lang="el-GR" dirty="0" err="1">
                <a:solidFill>
                  <a:srgbClr val="323232"/>
                </a:solidFill>
                <a:latin typeface="Open Sans"/>
              </a:rPr>
              <a:t>Visa</a:t>
            </a:r>
            <a:r>
              <a:rPr lang="el-GR" dirty="0">
                <a:solidFill>
                  <a:srgbClr val="323232"/>
                </a:solidFill>
                <a:latin typeface="Open Sans"/>
              </a:rPr>
              <a:t> από Ελληνική τράπεζα και να ξεκινήσεις άμεσα τις αγορές μέσω </a:t>
            </a:r>
            <a:r>
              <a:rPr lang="el-GR" dirty="0" err="1">
                <a:solidFill>
                  <a:srgbClr val="323232"/>
                </a:solidFill>
                <a:latin typeface="Open Sans"/>
              </a:rPr>
              <a:t>PayPal</a:t>
            </a:r>
            <a:r>
              <a:rPr lang="el-GR" dirty="0">
                <a:solidFill>
                  <a:srgbClr val="323232"/>
                </a:solidFill>
                <a:latin typeface="Open Sans"/>
              </a:rPr>
              <a:t> έτσι απλά</a:t>
            </a:r>
            <a:endParaRPr lang="el-GR" b="0" i="0" dirty="0">
              <a:solidFill>
                <a:srgbClr val="323232"/>
              </a:solidFill>
              <a:effectLst/>
              <a:latin typeface="Open Sans"/>
            </a:endParaRPr>
          </a:p>
        </p:txBody>
      </p:sp>
    </p:spTree>
    <p:extLst>
      <p:ext uri="{BB962C8B-B14F-4D97-AF65-F5344CB8AC3E}">
        <p14:creationId xmlns:p14="http://schemas.microsoft.com/office/powerpoint/2010/main" val="1104639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171" y="1"/>
            <a:ext cx="11968223" cy="1690688"/>
          </a:xfrm>
          <a:pattFill prst="ltHorz">
            <a:fgClr>
              <a:schemeClr val="accent1">
                <a:lumMod val="75000"/>
              </a:schemeClr>
            </a:fgClr>
            <a:bgClr>
              <a:schemeClr val="bg1"/>
            </a:bgClr>
          </a:pattFill>
        </p:spPr>
        <p:txBody>
          <a:bodyPr/>
          <a:lstStyle/>
          <a:p>
            <a:r>
              <a:rPr lang="el-GR" b="1" u="sng" dirty="0" smtClean="0">
                <a:latin typeface="Arial Black" panose="020B0A04020102020204" pitchFamily="34" charset="0"/>
              </a:rPr>
              <a:t>ΕΠΙΤΑΓΕΣ</a:t>
            </a:r>
            <a:endParaRPr lang="el-GR" b="1" u="sng" dirty="0">
              <a:latin typeface="Arial Black" panose="020B0A04020102020204" pitchFamily="34" charset="0"/>
            </a:endParaRPr>
          </a:p>
        </p:txBody>
      </p:sp>
      <p:sp>
        <p:nvSpPr>
          <p:cNvPr id="3" name="Θέση περιεχομένου 2"/>
          <p:cNvSpPr>
            <a:spLocks noGrp="1"/>
          </p:cNvSpPr>
          <p:nvPr>
            <p:ph idx="1"/>
          </p:nvPr>
        </p:nvSpPr>
        <p:spPr>
          <a:xfrm>
            <a:off x="0" y="1825624"/>
            <a:ext cx="12072394" cy="5032375"/>
          </a:xfrm>
          <a:pattFill prst="lgGrid">
            <a:fgClr>
              <a:schemeClr val="accent1">
                <a:lumMod val="75000"/>
              </a:schemeClr>
            </a:fgClr>
            <a:bgClr>
              <a:schemeClr val="bg1"/>
            </a:bgClr>
          </a:pattFill>
        </p:spPr>
        <p:txBody>
          <a:bodyPr>
            <a:normAutofit fontScale="92500" lnSpcReduction="10000"/>
          </a:bodyPr>
          <a:lstStyle/>
          <a:p>
            <a:pPr marL="0" indent="0">
              <a:buNone/>
            </a:pPr>
            <a:r>
              <a:rPr lang="el-GR" dirty="0" smtClean="0"/>
              <a:t>Επιταγή είναι το αξιόγραφο με το οποίο ο εκδότης του εγγράφου δίνει εντολή στον πληρωτή (πιστωτικό ίδρυμα) να πληρώσει στο όνομα του πρώτου ένα ορισμένο χρηματικό ποσό στον κομιστή της.</a:t>
            </a:r>
          </a:p>
          <a:p>
            <a:pPr marL="0" indent="0">
              <a:buNone/>
            </a:pPr>
            <a:r>
              <a:rPr lang="el-GR" dirty="0" smtClean="0"/>
              <a:t>Σύμφωνα με τον ν. 5960/1933 περί επιταγής η επιταγή, για να έχει ισχύ, πρέπει να περιέχει:</a:t>
            </a:r>
          </a:p>
          <a:p>
            <a:pPr marL="0" indent="0">
              <a:buNone/>
            </a:pPr>
            <a:endParaRPr lang="el-GR" dirty="0" smtClean="0"/>
          </a:p>
          <a:p>
            <a:pPr marL="0" indent="0">
              <a:buNone/>
            </a:pPr>
            <a:r>
              <a:rPr lang="el-GR" dirty="0" smtClean="0"/>
              <a:t>την ονομασία «επιταγή»</a:t>
            </a:r>
          </a:p>
          <a:p>
            <a:pPr marL="0" indent="0">
              <a:buNone/>
            </a:pPr>
            <a:r>
              <a:rPr lang="el-GR" dirty="0" smtClean="0"/>
              <a:t>την απλή και καθαρή εντολή πληρωμής ορισμένου ποσού</a:t>
            </a:r>
          </a:p>
          <a:p>
            <a:pPr marL="0" indent="0">
              <a:buNone/>
            </a:pPr>
            <a:r>
              <a:rPr lang="el-GR" dirty="0" smtClean="0"/>
              <a:t>το όνομα εκείνου, ο οποίος οφείλει να πληρώσει (πληρωτής)</a:t>
            </a:r>
          </a:p>
          <a:p>
            <a:pPr marL="0" indent="0">
              <a:buNone/>
            </a:pPr>
            <a:r>
              <a:rPr lang="el-GR" dirty="0" smtClean="0"/>
              <a:t>τον τόπο της πληρωμής</a:t>
            </a:r>
          </a:p>
          <a:p>
            <a:pPr marL="0" indent="0">
              <a:buNone/>
            </a:pPr>
            <a:r>
              <a:rPr lang="el-GR" dirty="0" smtClean="0"/>
              <a:t>τη χρονολογία και τον τόπο έκδοσης της επιταγής</a:t>
            </a:r>
          </a:p>
          <a:p>
            <a:pPr marL="0" indent="0">
              <a:buNone/>
            </a:pPr>
            <a:r>
              <a:rPr lang="el-GR" dirty="0" smtClean="0"/>
              <a:t>την υπογραφή του </a:t>
            </a:r>
            <a:r>
              <a:rPr lang="el-GR" dirty="0" err="1" smtClean="0"/>
              <a:t>εκδίδοντος</a:t>
            </a:r>
            <a:r>
              <a:rPr lang="el-GR" dirty="0" smtClean="0"/>
              <a:t> την επιταγή (εκδότη)</a:t>
            </a:r>
            <a:endParaRPr lang="el-GR" dirty="0"/>
          </a:p>
        </p:txBody>
      </p:sp>
      <p:pic>
        <p:nvPicPr>
          <p:cNvPr id="5" name="Εικόνα 4"/>
          <p:cNvPicPr>
            <a:picLocks noChangeAspect="1"/>
          </p:cNvPicPr>
          <p:nvPr/>
        </p:nvPicPr>
        <p:blipFill>
          <a:blip r:embed="rId2"/>
          <a:stretch>
            <a:fillRect/>
          </a:stretch>
        </p:blipFill>
        <p:spPr>
          <a:xfrm>
            <a:off x="8557127" y="3464266"/>
            <a:ext cx="3515267" cy="3295349"/>
          </a:xfrm>
          <a:prstGeom prst="rect">
            <a:avLst/>
          </a:prstGeom>
        </p:spPr>
      </p:pic>
    </p:spTree>
    <p:extLst>
      <p:ext uri="{BB962C8B-B14F-4D97-AF65-F5344CB8AC3E}">
        <p14:creationId xmlns:p14="http://schemas.microsoft.com/office/powerpoint/2010/main" val="915609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pattFill prst="dotGrid">
          <a:fgClr>
            <a:schemeClr val="accent4">
              <a:lumMod val="75000"/>
            </a:schemeClr>
          </a:fgClr>
          <a:bgClr>
            <a:schemeClr val="bg1"/>
          </a:bgClr>
        </a:patt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014522" cy="2153676"/>
          </a:xfrm>
          <a:pattFill prst="plaid">
            <a:fgClr>
              <a:schemeClr val="accent4">
                <a:lumMod val="75000"/>
              </a:schemeClr>
            </a:fgClr>
            <a:bgClr>
              <a:schemeClr val="bg1"/>
            </a:bgClr>
          </a:pattFill>
        </p:spPr>
        <p:txBody>
          <a:bodyPr>
            <a:normAutofit/>
          </a:bodyPr>
          <a:lstStyle/>
          <a:p>
            <a:r>
              <a:rPr lang="el-GR" sz="3200" b="1" u="sng" dirty="0" smtClean="0">
                <a:latin typeface="Arial Black" panose="020B0A04020102020204" pitchFamily="34" charset="0"/>
              </a:rPr>
              <a:t>ΣΥΝΑΛΛΑΓΜΑΤΙΚΕΣ, ΓΡΑΜΜΑΤΙΑ</a:t>
            </a:r>
            <a:endParaRPr lang="el-GR" sz="3200" b="1" u="sng" dirty="0">
              <a:latin typeface="Arial Black" panose="020B0A04020102020204" pitchFamily="34" charset="0"/>
            </a:endParaRPr>
          </a:p>
        </p:txBody>
      </p:sp>
      <p:pic>
        <p:nvPicPr>
          <p:cNvPr id="4" name="Θέση περιεχομένου 3"/>
          <p:cNvPicPr>
            <a:picLocks noGrp="1" noChangeAspect="1"/>
          </p:cNvPicPr>
          <p:nvPr>
            <p:ph idx="1"/>
          </p:nvPr>
        </p:nvPicPr>
        <p:blipFill>
          <a:blip r:embed="rId2"/>
          <a:stretch>
            <a:fillRect/>
          </a:stretch>
        </p:blipFill>
        <p:spPr>
          <a:xfrm>
            <a:off x="8626574" y="3296122"/>
            <a:ext cx="3133725" cy="2335430"/>
          </a:xfrm>
          <a:prstGeom prst="rect">
            <a:avLst/>
          </a:prstGeom>
        </p:spPr>
      </p:pic>
      <p:sp>
        <p:nvSpPr>
          <p:cNvPr id="5" name="Ορθογώνιο 4"/>
          <p:cNvSpPr/>
          <p:nvPr/>
        </p:nvSpPr>
        <p:spPr>
          <a:xfrm>
            <a:off x="104172" y="2153677"/>
            <a:ext cx="9051403" cy="3477875"/>
          </a:xfrm>
          <a:prstGeom prst="rect">
            <a:avLst/>
          </a:prstGeom>
        </p:spPr>
        <p:txBody>
          <a:bodyPr wrap="square">
            <a:spAutoFit/>
          </a:bodyPr>
          <a:lstStyle/>
          <a:p>
            <a:r>
              <a:rPr lang="el-GR" sz="2000" b="1" dirty="0" smtClean="0"/>
              <a:t>Συναλλαγματική είναι το αξιόγραφο που εκδίδεται κατά ορισμένο τύπο, δηλαδή πρέπει να συμπεριλαμβάνει συγκεκριμένα τυπικά στοιχεία, και στο οποίο ενσωματώνονται μία ή περισσότερες υποχρεώσεις για πληρωμή.</a:t>
            </a:r>
          </a:p>
          <a:p>
            <a:endParaRPr lang="el-GR" sz="2000" b="1" dirty="0" smtClean="0"/>
          </a:p>
          <a:p>
            <a:r>
              <a:rPr lang="el-GR" sz="2000" b="1" dirty="0" smtClean="0"/>
              <a:t>Η συναλλαγματική αφορά μια τριπρόσωπη σχέση που αποτελείται από τον εκδότη, τον πληρωτή και τον λήπτη.</a:t>
            </a:r>
          </a:p>
          <a:p>
            <a:endParaRPr lang="el-GR" sz="2000" b="1" dirty="0" smtClean="0"/>
          </a:p>
          <a:p>
            <a:r>
              <a:rPr lang="el-GR" sz="2000" b="1" dirty="0" smtClean="0"/>
              <a:t>Εκδότης είναι αυτός που εκδίδει την συναλλαγματική και δίνει την εντολή πληρωμής,  </a:t>
            </a:r>
          </a:p>
          <a:p>
            <a:r>
              <a:rPr lang="el-GR" sz="2000" b="1" dirty="0" smtClean="0"/>
              <a:t>Πληρωτής είναι αυτός που πρέπει να πληρώσει και</a:t>
            </a:r>
          </a:p>
          <a:p>
            <a:r>
              <a:rPr lang="el-GR" sz="2000" b="1" dirty="0" smtClean="0"/>
              <a:t>Λήπτης είναι αυτός στον οποίο πρέπει να γίνει η πληρωμή.</a:t>
            </a:r>
            <a:endParaRPr lang="el-GR" sz="2000" b="1" dirty="0"/>
          </a:p>
        </p:txBody>
      </p:sp>
    </p:spTree>
    <p:extLst>
      <p:ext uri="{BB962C8B-B14F-4D97-AF65-F5344CB8AC3E}">
        <p14:creationId xmlns:p14="http://schemas.microsoft.com/office/powerpoint/2010/main" val="2505087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pattFill prst="smConfetti">
          <a:fgClr>
            <a:schemeClr val="accent1"/>
          </a:fgClr>
          <a:bgClr>
            <a:schemeClr val="bg1"/>
          </a:bgClr>
        </a:pattFill>
        <a:effectLst/>
      </p:bgPr>
    </p:bg>
    <p:spTree>
      <p:nvGrpSpPr>
        <p:cNvPr id="1" name=""/>
        <p:cNvGrpSpPr/>
        <p:nvPr/>
      </p:nvGrpSpPr>
      <p:grpSpPr>
        <a:xfrm>
          <a:off x="0" y="0"/>
          <a:ext cx="0" cy="0"/>
          <a:chOff x="0" y="0"/>
          <a:chExt cx="0" cy="0"/>
        </a:xfrm>
      </p:grpSpPr>
      <p:sp>
        <p:nvSpPr>
          <p:cNvPr id="4" name="Έλλειψη 3"/>
          <p:cNvSpPr/>
          <p:nvPr/>
        </p:nvSpPr>
        <p:spPr>
          <a:xfrm>
            <a:off x="1527858" y="914400"/>
            <a:ext cx="8831484" cy="54401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u="sng" dirty="0" smtClean="0">
                <a:latin typeface="Arial Black" panose="020B0A04020102020204" pitchFamily="34" charset="0"/>
              </a:rPr>
              <a:t>ΠΟΙΑ ΕΊΝΑΙ Η ΔΙΑΦΟΡΑ ΠΙΣΤΩΤΙΚΗΣ ΚΑΙ</a:t>
            </a:r>
          </a:p>
          <a:p>
            <a:pPr algn="ctr"/>
            <a:r>
              <a:rPr lang="el-GR" sz="2400" b="1" u="sng" dirty="0" smtClean="0">
                <a:latin typeface="Arial Black" panose="020B0A04020102020204" pitchFamily="34" charset="0"/>
              </a:rPr>
              <a:t>ΧΡΕΩΣΤΙΚΗΣ ΚΑΡΤΑΣ</a:t>
            </a:r>
            <a:endParaRPr lang="el-GR" sz="2400" b="1" u="sng" dirty="0">
              <a:latin typeface="Arial Black" panose="020B0A04020102020204" pitchFamily="34" charset="0"/>
            </a:endParaRPr>
          </a:p>
        </p:txBody>
      </p:sp>
    </p:spTree>
    <p:extLst>
      <p:ext uri="{BB962C8B-B14F-4D97-AF65-F5344CB8AC3E}">
        <p14:creationId xmlns:p14="http://schemas.microsoft.com/office/powerpoint/2010/main" val="240902688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TotalTime>
  <Words>400</Words>
  <Application>Microsoft Office PowerPoint</Application>
  <PresentationFormat>Ευρεία οθόνη</PresentationFormat>
  <Paragraphs>37</Paragraphs>
  <Slides>8</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8</vt:i4>
      </vt:variant>
    </vt:vector>
  </HeadingPairs>
  <TitlesOfParts>
    <vt:vector size="14" baseType="lpstr">
      <vt:lpstr>Arial</vt:lpstr>
      <vt:lpstr>Arial Black</vt:lpstr>
      <vt:lpstr>Calibri</vt:lpstr>
      <vt:lpstr>Calibri Light</vt:lpstr>
      <vt:lpstr>Open Sans</vt:lpstr>
      <vt:lpstr>Θέμα του Office</vt:lpstr>
      <vt:lpstr>ΣΥΣΤΗΜΑ ΠΛΗΡΩΜΩΝ</vt:lpstr>
      <vt:lpstr>ΕΙΔΗ ΜΕΣΩΝ ΣΥΝΑΛΛΑΓΗΣ ΤΩΝ ΣΥΓΧΡΟΝΩΝ ΚΟΙΝΩΝΙΩΝ</vt:lpstr>
      <vt:lpstr>2. ΚΑΡΤΕΣ</vt:lpstr>
      <vt:lpstr>ΠΙΣΤΩΤΙΚΕΣ ΚΑΡΤΕΣ</vt:lpstr>
      <vt:lpstr>ΠΡΟΠΛΗΡΩΜΕΝΗ ΚΑΡΤΑ</vt:lpstr>
      <vt:lpstr>ΕΠΙΤΑΓΕΣ</vt:lpstr>
      <vt:lpstr>ΣΥΝΑΛΛΑΓΜΑΤΙΚΕΣ, ΓΡΑΜΜΑΤΙΑ</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ΣΥΣΤΗΜΑ ΠΛΗΡΩΜΩΝ</dc:title>
  <dc:creator>Στέλλα Κολοβού</dc:creator>
  <cp:lastModifiedBy>Στέλλα Κολοβού</cp:lastModifiedBy>
  <cp:revision>12</cp:revision>
  <dcterms:created xsi:type="dcterms:W3CDTF">2021-01-17T05:25:38Z</dcterms:created>
  <dcterms:modified xsi:type="dcterms:W3CDTF">2021-01-28T06:46:46Z</dcterms:modified>
</cp:coreProperties>
</file>