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8" r:id="rId2"/>
    <p:sldId id="292" r:id="rId3"/>
    <p:sldId id="293" r:id="rId4"/>
    <p:sldId id="277" r:id="rId5"/>
    <p:sldId id="286" r:id="rId6"/>
    <p:sldId id="278" r:id="rId7"/>
    <p:sldId id="266" r:id="rId8"/>
    <p:sldId id="265" r:id="rId9"/>
    <p:sldId id="268" r:id="rId10"/>
    <p:sldId id="257" r:id="rId11"/>
    <p:sldId id="279" r:id="rId12"/>
    <p:sldId id="269" r:id="rId13"/>
    <p:sldId id="274" r:id="rId14"/>
    <p:sldId id="272" r:id="rId15"/>
    <p:sldId id="259" r:id="rId16"/>
    <p:sldId id="260" r:id="rId17"/>
    <p:sldId id="270" r:id="rId18"/>
    <p:sldId id="271" r:id="rId19"/>
    <p:sldId id="287" r:id="rId20"/>
    <p:sldId id="291" r:id="rId21"/>
    <p:sldId id="288" r:id="rId22"/>
    <p:sldId id="276" r:id="rId23"/>
    <p:sldId id="273" r:id="rId24"/>
    <p:sldId id="262" r:id="rId25"/>
    <p:sldId id="275" r:id="rId26"/>
    <p:sldId id="263" r:id="rId27"/>
    <p:sldId id="282" r:id="rId28"/>
    <p:sldId id="283" r:id="rId29"/>
    <p:sldId id="284" r:id="rId30"/>
    <p:sldId id="285" r:id="rId31"/>
    <p:sldId id="290"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1CE970-08EE-4A7A-A127-B6840FFF3D7B}" type="datetimeFigureOut">
              <a:rPr lang="el-GR" smtClean="0"/>
              <a:pPr/>
              <a:t>11/1/2023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58D9F0-F006-4F30-9396-CB31C881E0BA}" type="slidenum">
              <a:rPr lang="el-GR" smtClean="0"/>
              <a:pPr/>
              <a:t>‹#›</a:t>
            </a:fld>
            <a:endParaRPr lang="el-GR"/>
          </a:p>
        </p:txBody>
      </p:sp>
    </p:spTree>
    <p:extLst>
      <p:ext uri="{BB962C8B-B14F-4D97-AF65-F5344CB8AC3E}">
        <p14:creationId xmlns:p14="http://schemas.microsoft.com/office/powerpoint/2010/main" xmlns="" val="195742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l.wikipedia.org/wiki/%CE%A7%CE%B1%CF%81%CF%84%CE%B9%CF%83%CE%BC%CF%8C%CF%8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958D9F0-F006-4F30-9396-CB31C881E0BA}"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xmlns="" val="320332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i="0" dirty="0" smtClean="0">
                <a:solidFill>
                  <a:srgbClr val="252525"/>
                </a:solidFill>
                <a:effectLst/>
                <a:latin typeface="Arial"/>
              </a:rPr>
              <a:t>Ο Χαρτισμός ήταν πιθανώς το πρώτο μαζικό εργατικό κίνημα στον κόσμο. Οι ηγέτες του συχνά περιγράφονται είτε ως «φυσικά δυνάμει» ή «ηθικά δυνάμει» ηγέτες, ανάλογα με τη στάση τους απέναντι στη βίαιη διαμαρτυρία. Οι </a:t>
            </a:r>
            <a:r>
              <a:rPr lang="el-GR" b="0" i="0" dirty="0" err="1" smtClean="0">
                <a:solidFill>
                  <a:srgbClr val="252525"/>
                </a:solidFill>
                <a:effectLst/>
                <a:latin typeface="Arial"/>
              </a:rPr>
              <a:t>Χαρτιστές</a:t>
            </a:r>
            <a:r>
              <a:rPr lang="el-GR" b="0" i="0" dirty="0" smtClean="0">
                <a:solidFill>
                  <a:srgbClr val="252525"/>
                </a:solidFill>
                <a:effectLst/>
                <a:latin typeface="Arial"/>
              </a:rPr>
              <a:t> ήταν σε μεγάλο βαθμό ανεπιτυχείς στο να πεισθούν οι του Κοινοβουλίου για τη μεταρρύθμιση του συστήματος ψηφοφορίας στα μέσα του 19ου αιώνα. Ωστόσο, αυτό το κίνημα που λειτούργησε προς το συμφέρον της εργατικής τάξης, καθώς ο ενδιαφέρον της στην πολιτική από εκείνο το σημείο και αργότερα στράφηκε και προς τα κινήματα ψηφοφορίας. Το πιο σημαντικό είναι ότι τα 5 από τα 6 ζητήματα των </a:t>
            </a:r>
            <a:r>
              <a:rPr lang="el-GR" b="0" i="0" dirty="0" err="1" smtClean="0">
                <a:solidFill>
                  <a:srgbClr val="252525"/>
                </a:solidFill>
                <a:effectLst/>
                <a:latin typeface="Arial"/>
              </a:rPr>
              <a:t>Χαρτιστών</a:t>
            </a:r>
            <a:r>
              <a:rPr lang="el-GR" b="0" i="0" dirty="0" smtClean="0">
                <a:solidFill>
                  <a:srgbClr val="252525"/>
                </a:solidFill>
                <a:effectLst/>
                <a:latin typeface="Arial"/>
              </a:rPr>
              <a:t> τελικά υιοθετήθηκαν.</a:t>
            </a:r>
            <a:r>
              <a:rPr lang="el-GR" b="0" i="0" u="none" strike="noStrike" baseline="30000" dirty="0" smtClean="0">
                <a:solidFill>
                  <a:srgbClr val="0B0080"/>
                </a:solidFill>
                <a:effectLst/>
                <a:latin typeface="Arial"/>
                <a:hlinkClick r:id="rId3"/>
              </a:rPr>
              <a:t>[7]</a:t>
            </a:r>
            <a:endParaRPr lang="el-GR" dirty="0"/>
          </a:p>
        </p:txBody>
      </p:sp>
      <p:sp>
        <p:nvSpPr>
          <p:cNvPr id="4" name="Θέση αριθμού διαφάνειας 3"/>
          <p:cNvSpPr>
            <a:spLocks noGrp="1"/>
          </p:cNvSpPr>
          <p:nvPr>
            <p:ph type="sldNum" sz="quarter" idx="10"/>
          </p:nvPr>
        </p:nvSpPr>
        <p:spPr/>
        <p:txBody>
          <a:bodyPr/>
          <a:lstStyle/>
          <a:p>
            <a:fld id="{5958D9F0-F006-4F30-9396-CB31C881E0BA}" type="slidenum">
              <a:rPr lang="el-GR" smtClean="0"/>
              <a:pPr/>
              <a:t>21</a:t>
            </a:fld>
            <a:endParaRPr lang="el-GR"/>
          </a:p>
        </p:txBody>
      </p:sp>
    </p:spTree>
    <p:extLst>
      <p:ext uri="{BB962C8B-B14F-4D97-AF65-F5344CB8AC3E}">
        <p14:creationId xmlns:p14="http://schemas.microsoft.com/office/powerpoint/2010/main" xmlns="" val="628545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2853615-BFDE-46DE-814C-47EC6EF6D371}" type="datetimeFigureOut">
              <a:rPr lang="el-GR" smtClean="0"/>
              <a:pPr/>
              <a:t>11/1/2023</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DF53439-851E-44AD-84B1-B6BFC3D0C743}" type="slidenum">
              <a:rPr lang="el-GR" smtClean="0"/>
              <a:pPr/>
              <a:t>‹#›</a:t>
            </a:fld>
            <a:endParaRPr lang="el-G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pPr/>
              <a:t>11/1/2023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pPr/>
              <a:t>11/1/2023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pPr/>
              <a:t>11/1/2023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
        <p:nvSpPr>
          <p:cNvPr id="11" name="Title 10"/>
          <p:cNvSpPr>
            <a:spLocks noGrp="1"/>
          </p:cNvSpPr>
          <p:nvPr>
            <p:ph type="title"/>
          </p:nvPr>
        </p:nvSpPr>
        <p:spPr/>
        <p:txBody>
          <a:bodyPr/>
          <a:lstStyle/>
          <a:p>
            <a:r>
              <a:rPr lang="el-GR" smtClean="0"/>
              <a:t>Στυλ κύριου τίτλου</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2853615-BFDE-46DE-814C-47EC6EF6D371}" type="datetimeFigureOut">
              <a:rPr lang="el-GR" smtClean="0"/>
              <a:pPr/>
              <a:t>11/1/2023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853615-BFDE-46DE-814C-47EC6EF6D371}" type="datetimeFigureOut">
              <a:rPr lang="el-GR" smtClean="0"/>
              <a:pPr/>
              <a:t>11/1/2023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
        <p:nvSpPr>
          <p:cNvPr id="12" name="Title 11"/>
          <p:cNvSpPr>
            <a:spLocks noGrp="1"/>
          </p:cNvSpPr>
          <p:nvPr>
            <p:ph type="title"/>
          </p:nvPr>
        </p:nvSpPr>
        <p:spPr/>
        <p:txBody>
          <a:bodyPr/>
          <a:lstStyle>
            <a:lvl1pPr>
              <a:defRPr>
                <a:solidFill>
                  <a:schemeClr val="tx2"/>
                </a:solidFill>
              </a:defRPr>
            </a:lvl1pPr>
          </a:lstStyle>
          <a:p>
            <a:r>
              <a:rPr lang="el-GR" smtClean="0"/>
              <a:t>Στυλ κύριου τίτλου</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pPr/>
              <a:t>11/1/2023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pPr/>
              <a:t>‹#›</a:t>
            </a:fld>
            <a:endParaRPr lang="el-G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2853615-BFDE-46DE-814C-47EC6EF6D371}" type="datetimeFigureOut">
              <a:rPr lang="el-GR" smtClean="0"/>
              <a:pPr/>
              <a:t>11/1/2023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pPr/>
              <a:t>‹#›</a:t>
            </a:fld>
            <a:endParaRPr lang="el-G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pPr/>
              <a:t>11/1/2023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l-GR" smtClean="0"/>
              <a:t>Στυλ κύριου τίτλου</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pPr/>
              <a:t>11/1/2023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l-GR" smtClean="0"/>
              <a:t>Στυλ κύριου τίτλου</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pPr/>
              <a:t>11/1/2023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2853615-BFDE-46DE-814C-47EC6EF6D371}" type="datetimeFigureOut">
              <a:rPr lang="el-GR" smtClean="0"/>
              <a:pPr/>
              <a:t>11/1/2023</a:t>
            </a:fld>
            <a:endParaRPr lang="el-G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b="1" dirty="0"/>
              <a:t>Κοινωνικές και πολιτικές διαστάσεις της βιομηχανικής επανάστασης</a:t>
            </a:r>
          </a:p>
        </p:txBody>
      </p:sp>
    </p:spTree>
    <p:extLst>
      <p:ext uri="{BB962C8B-B14F-4D97-AF65-F5344CB8AC3E}">
        <p14:creationId xmlns:p14="http://schemas.microsoft.com/office/powerpoint/2010/main" xmlns="" val="182795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818" y="548680"/>
            <a:ext cx="8067613"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92722" y="2564904"/>
            <a:ext cx="2486025" cy="2371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762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748464" cy="6741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973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620688"/>
            <a:ext cx="8640960" cy="5976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808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76672"/>
            <a:ext cx="9577064" cy="6381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669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76673"/>
            <a:ext cx="8064895" cy="5832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241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836713"/>
            <a:ext cx="8208911"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11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536" y="188640"/>
            <a:ext cx="9577064" cy="6669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343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4665"/>
            <a:ext cx="8892480"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2432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Μαρξισμός</a:t>
            </a:r>
            <a:endParaRPr lang="el-GR" dirty="0"/>
          </a:p>
        </p:txBody>
      </p:sp>
      <p:sp>
        <p:nvSpPr>
          <p:cNvPr id="3" name="Θέση περιεχομένου 2"/>
          <p:cNvSpPr>
            <a:spLocks noGrp="1"/>
          </p:cNvSpPr>
          <p:nvPr>
            <p:ph sz="quarter" idx="13"/>
          </p:nvPr>
        </p:nvSpPr>
        <p:spPr/>
        <p:txBody>
          <a:bodyPr>
            <a:normAutofit fontScale="70000" lnSpcReduction="20000"/>
          </a:bodyPr>
          <a:lstStyle/>
          <a:p>
            <a:pPr algn="just">
              <a:lnSpc>
                <a:spcPct val="115000"/>
              </a:lnSpc>
              <a:spcAft>
                <a:spcPts val="1000"/>
              </a:spcAft>
            </a:pPr>
            <a:r>
              <a:rPr lang="el-GR" u="sng" dirty="0">
                <a:ea typeface="Calibri"/>
                <a:cs typeface="Calibri"/>
              </a:rPr>
              <a:t>μαρξισμός (Μαρξ, Το Κεφάλαιο)</a:t>
            </a:r>
            <a:r>
              <a:rPr lang="el-GR" dirty="0">
                <a:ea typeface="Calibri"/>
                <a:cs typeface="Calibri"/>
              </a:rPr>
              <a:t>:  η κύρια αιτία της κοινωνικής αδικίας ήταν το  ότι ολιγάριθμοι αστοί κατείχαν τα μέσα παραγωγής . Η εργατική τάξη θα έπρεπε ανατρέψει τον καπιταλισμό και να πάρει στα χέρια της τα μέσα παραγωγής για  μια νέα κοινωνία δίχως τάξεις (αταξική κοινωνία) και χωρίς εκμετάλλευση . Το 1848 οι Γερμανοί Καρλ Μαρξ και Φρίντριχ Ένγκελς δημοσίευσαν το Κομμουνιστικό Μανιφέστο. </a:t>
            </a:r>
            <a:endParaRPr lang="el-GR" dirty="0">
              <a:ea typeface="Calibri"/>
              <a:cs typeface="Times New Roman"/>
            </a:endParaRPr>
          </a:p>
          <a:p>
            <a:endParaRPr lang="el-GR" dirty="0"/>
          </a:p>
        </p:txBody>
      </p:sp>
      <p:sp>
        <p:nvSpPr>
          <p:cNvPr id="4" name="Θέση περιεχομένου 3"/>
          <p:cNvSpPr>
            <a:spLocks noGrp="1"/>
          </p:cNvSpPr>
          <p:nvPr>
            <p:ph sz="quarter" idx="14"/>
          </p:nvPr>
        </p:nvSpPr>
        <p:spPr/>
        <p:txBody>
          <a:bodyPr>
            <a:normAutofit/>
          </a:bodyPr>
          <a:lstStyle/>
          <a:p>
            <a:endParaRPr lang="el-G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1700808"/>
            <a:ext cx="298132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989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Αποτέλεσμα εικόνας για χαρτιστέ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0339"/>
            <a:ext cx="9143999" cy="6697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1961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0"/>
            <a:ext cx="7689177" cy="908720"/>
          </a:xfrm>
        </p:spPr>
        <p:txBody>
          <a:bodyPr/>
          <a:lstStyle/>
          <a:p>
            <a:r>
              <a:rPr lang="el-GR" sz="3600" b="1" dirty="0" err="1" smtClean="0"/>
              <a:t>Βιοτεχνικη</a:t>
            </a:r>
            <a:r>
              <a:rPr lang="el-GR" sz="3600" b="1" dirty="0" smtClean="0"/>
              <a:t> </a:t>
            </a:r>
            <a:r>
              <a:rPr lang="el-GR" sz="3600" b="1" dirty="0" err="1" smtClean="0">
                <a:sym typeface="Wingdings" pitchFamily="2" charset="2"/>
              </a:rPr>
              <a:t></a:t>
            </a:r>
            <a:r>
              <a:rPr lang="el-GR" sz="3600" b="1" dirty="0" smtClean="0">
                <a:sym typeface="Wingdings" pitchFamily="2" charset="2"/>
              </a:rPr>
              <a:t> </a:t>
            </a:r>
            <a:br>
              <a:rPr lang="el-GR" sz="3600" b="1" dirty="0" smtClean="0">
                <a:sym typeface="Wingdings" pitchFamily="2" charset="2"/>
              </a:rPr>
            </a:br>
            <a:r>
              <a:rPr lang="el-GR" sz="3600" b="1" dirty="0" smtClean="0"/>
              <a:t> </a:t>
            </a:r>
            <a:r>
              <a:rPr lang="el-GR" sz="3600" b="1" dirty="0" err="1" smtClean="0"/>
              <a:t>βιομηχανικη</a:t>
            </a:r>
            <a:r>
              <a:rPr lang="el-GR" sz="3600" b="1" dirty="0" smtClean="0"/>
              <a:t> </a:t>
            </a:r>
            <a:r>
              <a:rPr lang="el-GR" sz="3600" b="1" dirty="0" err="1" smtClean="0"/>
              <a:t>παραγωγη</a:t>
            </a:r>
            <a:endParaRPr lang="el-GR" sz="3600" b="1" dirty="0"/>
          </a:p>
        </p:txBody>
      </p:sp>
      <p:pic>
        <p:nvPicPr>
          <p:cNvPr id="1026" name="Picture 2"/>
          <p:cNvPicPr>
            <a:picLocks noChangeAspect="1" noChangeArrowheads="1"/>
          </p:cNvPicPr>
          <p:nvPr/>
        </p:nvPicPr>
        <p:blipFill>
          <a:blip r:embed="rId2" cstate="print"/>
          <a:srcRect/>
          <a:stretch>
            <a:fillRect/>
          </a:stretch>
        </p:blipFill>
        <p:spPr bwMode="auto">
          <a:xfrm>
            <a:off x="395536" y="1196752"/>
            <a:ext cx="8568952" cy="540409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0" y="0"/>
            <a:ext cx="9144000" cy="1124744"/>
          </a:xfrm>
        </p:spPr>
        <p:txBody>
          <a:bodyPr/>
          <a:lstStyle/>
          <a:p>
            <a:pPr marL="342900" lvl="0" indent="-342900">
              <a:lnSpc>
                <a:spcPct val="115000"/>
              </a:lnSpc>
              <a:spcBef>
                <a:spcPct val="20000"/>
              </a:spcBef>
              <a:spcAft>
                <a:spcPts val="1000"/>
              </a:spcAft>
            </a:pPr>
            <a:r>
              <a:rPr lang="el-GR" sz="2800" b="1" u="sng" dirty="0">
                <a:solidFill>
                  <a:prstClr val="black"/>
                </a:solidFill>
                <a:ea typeface="Calibri"/>
                <a:cs typeface="Calibri"/>
              </a:rPr>
              <a:t>Η ανάπτυξη του συνδικαλισμού</a:t>
            </a:r>
            <a:r>
              <a:rPr lang="el-GR" sz="2800" u="sng" dirty="0">
                <a:solidFill>
                  <a:prstClr val="black"/>
                </a:solidFill>
                <a:ea typeface="Calibri"/>
                <a:cs typeface="Calibri"/>
              </a:rPr>
              <a:t> </a:t>
            </a:r>
            <a:endParaRPr lang="el-GR" sz="2800" dirty="0">
              <a:solidFill>
                <a:prstClr val="black"/>
              </a:solidFill>
              <a:ea typeface="Calibri"/>
              <a:cs typeface="Times New Roman"/>
            </a:endParaRPr>
          </a:p>
        </p:txBody>
      </p:sp>
      <p:sp>
        <p:nvSpPr>
          <p:cNvPr id="8" name="Θέση περιεχομένου 7"/>
          <p:cNvSpPr>
            <a:spLocks noGrp="1"/>
          </p:cNvSpPr>
          <p:nvPr>
            <p:ph sz="quarter" idx="13"/>
          </p:nvPr>
        </p:nvSpPr>
        <p:spPr>
          <a:xfrm>
            <a:off x="611560" y="836712"/>
            <a:ext cx="7776864" cy="5289451"/>
          </a:xfrm>
        </p:spPr>
        <p:txBody>
          <a:bodyPr>
            <a:noAutofit/>
          </a:bodyPr>
          <a:lstStyle/>
          <a:p>
            <a:pPr lvl="0" algn="just">
              <a:lnSpc>
                <a:spcPct val="115000"/>
              </a:lnSpc>
              <a:buFont typeface="Symbol"/>
              <a:buChar char=""/>
            </a:pPr>
            <a:r>
              <a:rPr lang="el-GR" sz="2000" b="1" dirty="0" smtClean="0">
                <a:ea typeface="Calibri"/>
                <a:cs typeface="Calibri"/>
              </a:rPr>
              <a:t>Οι </a:t>
            </a:r>
            <a:r>
              <a:rPr lang="el-GR" sz="2000" b="1" dirty="0">
                <a:ea typeface="Calibri"/>
                <a:cs typeface="Calibri"/>
              </a:rPr>
              <a:t>άθλιες συνθήκες ζωής έκαναν τους εργάτες να ξεσηκώνονται αυθόρμητα. </a:t>
            </a:r>
            <a:endParaRPr lang="el-GR" sz="2000" b="1" dirty="0">
              <a:ea typeface="Calibri"/>
              <a:cs typeface="Times New Roman"/>
            </a:endParaRPr>
          </a:p>
          <a:p>
            <a:pPr lvl="0" algn="just">
              <a:lnSpc>
                <a:spcPct val="115000"/>
              </a:lnSpc>
              <a:buFont typeface="Symbol"/>
              <a:buChar char=""/>
            </a:pPr>
            <a:r>
              <a:rPr lang="el-GR" sz="2000" b="1" dirty="0">
                <a:ea typeface="Calibri"/>
                <a:cs typeface="Calibri"/>
              </a:rPr>
              <a:t> Μόνο μετά το 1830, άρχισαν να διεκδικούν οργανωμένα την ικανοποίηση αιτημάτων, με απεργίες</a:t>
            </a:r>
            <a:endParaRPr lang="el-GR" sz="2000" b="1" dirty="0">
              <a:ea typeface="Calibri"/>
              <a:cs typeface="Times New Roman"/>
            </a:endParaRPr>
          </a:p>
          <a:p>
            <a:pPr lvl="0" algn="just">
              <a:lnSpc>
                <a:spcPct val="115000"/>
              </a:lnSpc>
              <a:buFont typeface="Symbol"/>
              <a:buChar char=""/>
            </a:pPr>
            <a:r>
              <a:rPr lang="el-GR" sz="2000" b="1" dirty="0">
                <a:ea typeface="Calibri"/>
                <a:cs typeface="Calibri"/>
              </a:rPr>
              <a:t>Το 1838 η αγγλική Ένωση Εργατών δημοσίευσε τη Χάρτα του Λαού, με πολιτικά αιτήματα (θέσπιση της καθολικής ψηφοφορίας για τους άνδρες κ.ά.).</a:t>
            </a:r>
            <a:endParaRPr lang="el-GR" sz="2000" b="1" dirty="0">
              <a:ea typeface="Calibri"/>
              <a:cs typeface="Times New Roman"/>
            </a:endParaRPr>
          </a:p>
          <a:p>
            <a:pPr lvl="0" algn="just">
              <a:lnSpc>
                <a:spcPct val="115000"/>
              </a:lnSpc>
              <a:buFont typeface="Symbol"/>
              <a:buChar char=""/>
            </a:pPr>
            <a:r>
              <a:rPr lang="el-GR" sz="2000" b="1" dirty="0">
                <a:ea typeface="Calibri"/>
                <a:cs typeface="Calibri"/>
              </a:rPr>
              <a:t> Την 1η Μαΐου 1886 μια εργατική απεργία στο Σικάγο των ΗΠΑ με αίτημα την καθιέρωση οκτάωρης εργασίας πνίγηκε στο αίμα</a:t>
            </a:r>
            <a:endParaRPr lang="el-GR" sz="2000" b="1" dirty="0">
              <a:ea typeface="Calibri"/>
              <a:cs typeface="Times New Roman"/>
            </a:endParaRPr>
          </a:p>
          <a:p>
            <a:pPr lvl="0" algn="just">
              <a:lnSpc>
                <a:spcPct val="115000"/>
              </a:lnSpc>
              <a:spcAft>
                <a:spcPts val="1000"/>
              </a:spcAft>
              <a:buFont typeface="Symbol"/>
              <a:buChar char=""/>
            </a:pPr>
            <a:r>
              <a:rPr lang="el-GR" sz="2000" b="1" dirty="0">
                <a:ea typeface="Calibri"/>
                <a:cs typeface="Calibri"/>
              </a:rPr>
              <a:t> Στα τέλη του 19ου αιώνα, το εργατικό κίνημα είχε πετύχει :  μείωση των ωρών εργασίας σε δέκα, τη δημιουργία ταμείων ασφάλισης,  την υπογραφή συλλογικών συμβάσεων εργασίας με τους εργοδότες </a:t>
            </a:r>
            <a:endParaRPr lang="el-GR" sz="2000" b="1" dirty="0">
              <a:ea typeface="Calibri"/>
              <a:cs typeface="Times New Roman"/>
            </a:endParaRPr>
          </a:p>
          <a:p>
            <a:endParaRPr lang="el-GR" dirty="0"/>
          </a:p>
        </p:txBody>
      </p:sp>
    </p:spTree>
    <p:extLst>
      <p:ext uri="{BB962C8B-B14F-4D97-AF65-F5344CB8AC3E}">
        <p14:creationId xmlns:p14="http://schemas.microsoft.com/office/powerpoint/2010/main" xmlns="" val="304441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612845"/>
            <a:ext cx="7848872" cy="6324808"/>
          </a:xfrm>
          <a:prstGeom prst="rect">
            <a:avLst/>
          </a:prstGeom>
        </p:spPr>
        <p:txBody>
          <a:bodyPr wrap="square">
            <a:spAutoFit/>
          </a:bodyPr>
          <a:lstStyle/>
          <a:p>
            <a:pPr algn="just">
              <a:lnSpc>
                <a:spcPct val="150000"/>
              </a:lnSpc>
            </a:pPr>
            <a:r>
              <a:rPr lang="el-GR" b="1" dirty="0" smtClean="0"/>
              <a:t>ΧΑΡΤΙΣΤΕΣ</a:t>
            </a:r>
            <a:r>
              <a:rPr lang="el-GR" dirty="0" smtClean="0"/>
              <a:t>: Το κείμενο των </a:t>
            </a:r>
            <a:r>
              <a:rPr lang="el-GR" dirty="0" err="1" smtClean="0"/>
              <a:t>χαρτιστών</a:t>
            </a:r>
            <a:r>
              <a:rPr lang="el-GR" dirty="0" smtClean="0"/>
              <a:t> για </a:t>
            </a:r>
            <a:r>
              <a:rPr lang="el-GR" dirty="0"/>
              <a:t>την εγκαθίδρυση ενός δημοκρατικού κοινοβουλευτικού συστήματος </a:t>
            </a:r>
            <a:r>
              <a:rPr lang="el-GR" dirty="0" smtClean="0"/>
              <a:t>αναπτύχθηκε </a:t>
            </a:r>
            <a:r>
              <a:rPr lang="el-GR" dirty="0"/>
              <a:t>στην Αγγλία το </a:t>
            </a:r>
            <a:r>
              <a:rPr lang="el-GR" dirty="0" smtClean="0"/>
              <a:t>1834. Οι ριζοσπάστες </a:t>
            </a:r>
            <a:r>
              <a:rPr lang="el-GR" dirty="0"/>
              <a:t>µ</a:t>
            </a:r>
            <a:r>
              <a:rPr lang="el-GR" dirty="0" err="1"/>
              <a:t>εταρρυθµιστές</a:t>
            </a:r>
            <a:r>
              <a:rPr lang="el-GR" dirty="0"/>
              <a:t> </a:t>
            </a:r>
            <a:r>
              <a:rPr lang="el-GR" dirty="0" smtClean="0"/>
              <a:t>συγκέντρωσαν </a:t>
            </a:r>
            <a:r>
              <a:rPr lang="el-GR" dirty="0"/>
              <a:t>τις προσπάθειες τους πάλι στην πολιτική δραστηριότητα και ειδικότερα στον </a:t>
            </a:r>
            <a:r>
              <a:rPr lang="el-GR" dirty="0" err="1"/>
              <a:t>εξαναγκασµό</a:t>
            </a:r>
            <a:r>
              <a:rPr lang="el-GR" dirty="0"/>
              <a:t> της αδιάφορης κυβέρνησης να προχωρήσει σε παραπέρα πολιτικές </a:t>
            </a:r>
            <a:r>
              <a:rPr lang="el-GR" dirty="0" smtClean="0"/>
              <a:t>µ</a:t>
            </a:r>
            <a:r>
              <a:rPr lang="el-GR" dirty="0" err="1" smtClean="0"/>
              <a:t>εταρρυθµίσεις</a:t>
            </a:r>
            <a:r>
              <a:rPr lang="el-GR" dirty="0"/>
              <a:t>, µε την επινόηση του </a:t>
            </a:r>
            <a:r>
              <a:rPr lang="el-GR" dirty="0" smtClean="0"/>
              <a:t>«Χάρτη </a:t>
            </a:r>
            <a:r>
              <a:rPr lang="el-GR" dirty="0"/>
              <a:t>του </a:t>
            </a:r>
            <a:r>
              <a:rPr lang="el-GR" dirty="0" smtClean="0"/>
              <a:t>Λαού»’. </a:t>
            </a:r>
            <a:r>
              <a:rPr lang="el-GR" dirty="0"/>
              <a:t>Το έγγραφο αυτό, που κυκλοφόρησε σε ολόκληρη τη χώρα από επιτροπές </a:t>
            </a:r>
            <a:r>
              <a:rPr lang="el-GR" dirty="0" err="1" smtClean="0"/>
              <a:t>χαρτιστών</a:t>
            </a:r>
            <a:r>
              <a:rPr lang="el-GR" dirty="0" smtClean="0"/>
              <a:t> </a:t>
            </a:r>
            <a:r>
              <a:rPr lang="el-GR" dirty="0"/>
              <a:t>όπως </a:t>
            </a:r>
            <a:r>
              <a:rPr lang="el-GR" dirty="0" err="1" smtClean="0"/>
              <a:t>αποκα</a:t>
            </a:r>
            <a:r>
              <a:rPr lang="el-GR" dirty="0" smtClean="0"/>
              <a:t> </a:t>
            </a:r>
            <a:r>
              <a:rPr lang="el-GR" dirty="0" err="1"/>
              <a:t>λούνταν</a:t>
            </a:r>
            <a:r>
              <a:rPr lang="el-GR" dirty="0"/>
              <a:t> και συγκέντρωσε </a:t>
            </a:r>
            <a:r>
              <a:rPr lang="el-GR" dirty="0" err="1"/>
              <a:t>εκατοµµύρια</a:t>
            </a:r>
            <a:r>
              <a:rPr lang="el-GR" dirty="0"/>
              <a:t> υπογραφές, περιείχε έξι </a:t>
            </a:r>
            <a:r>
              <a:rPr lang="el-GR" dirty="0" err="1"/>
              <a:t>αιτήµατα</a:t>
            </a:r>
            <a:r>
              <a:rPr lang="el-GR" dirty="0"/>
              <a:t>: καθολική ανδρική ψηφοφορία· εισαγωγή της µ</a:t>
            </a:r>
            <a:r>
              <a:rPr lang="el-GR" dirty="0" err="1"/>
              <a:t>υστικής</a:t>
            </a:r>
            <a:r>
              <a:rPr lang="el-GR" dirty="0"/>
              <a:t> ψηφοφορίας· </a:t>
            </a:r>
            <a:r>
              <a:rPr lang="el-GR" dirty="0" err="1"/>
              <a:t>κατάρ</a:t>
            </a:r>
            <a:r>
              <a:rPr lang="el-GR" dirty="0"/>
              <a:t>- </a:t>
            </a:r>
            <a:r>
              <a:rPr lang="el-GR" dirty="0" err="1"/>
              <a:t>γηση</a:t>
            </a:r>
            <a:r>
              <a:rPr lang="el-GR" dirty="0"/>
              <a:t> των περιουσιακών προϋποθέσεων για την ιδιότητα του βουλευτή· ετήσιες βουλευτικές εκλογές· </a:t>
            </a:r>
            <a:r>
              <a:rPr lang="el-GR" dirty="0" err="1"/>
              <a:t>πληρωµή</a:t>
            </a:r>
            <a:r>
              <a:rPr lang="el-GR" dirty="0"/>
              <a:t> µ</a:t>
            </a:r>
            <a:r>
              <a:rPr lang="el-GR" dirty="0" err="1"/>
              <a:t>ισθών</a:t>
            </a:r>
            <a:r>
              <a:rPr lang="el-GR" dirty="0"/>
              <a:t> στα µέλη της Βουλής των Κοινοτήτων και ίσες εκλογικές περιφέρειες. Τα αιτήματα των δημοκρατικών ριζοσπαστών, αναμφίβολα καλλιέργησαν το έδαφος για την ανάπτυξη της σοσιαλιστικής ιδέας, αν και η ιδεολογική τους αφετηρία και προσέγγιση ήταν διαφορετική. Έπρεπε βέβαια να περιμένουν πάνω από μισό αιώνα για να δικαιωθούν έστω και ως προς ένα μέρος των διεκδικήσεων τους</a:t>
            </a:r>
          </a:p>
        </p:txBody>
      </p:sp>
    </p:spTree>
    <p:extLst>
      <p:ext uri="{BB962C8B-B14F-4D97-AF65-F5344CB8AC3E}">
        <p14:creationId xmlns:p14="http://schemas.microsoft.com/office/powerpoint/2010/main" xmlns="" val="1960421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16632"/>
            <a:ext cx="7932737" cy="6741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377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8490" y="260648"/>
            <a:ext cx="7756263" cy="1363758"/>
          </a:xfrm>
        </p:spPr>
        <p:txBody>
          <a:bodyPr/>
          <a:lstStyle/>
          <a:p>
            <a:r>
              <a:rPr lang="el-GR" dirty="0" smtClean="0"/>
              <a:t>1</a:t>
            </a:r>
            <a:r>
              <a:rPr lang="el-GR" baseline="30000" dirty="0" smtClean="0"/>
              <a:t>η</a:t>
            </a:r>
            <a:r>
              <a:rPr lang="el-GR" dirty="0" smtClean="0"/>
              <a:t> </a:t>
            </a:r>
            <a:r>
              <a:rPr lang="el-GR" dirty="0" err="1" smtClean="0"/>
              <a:t>Μαϊου</a:t>
            </a:r>
            <a:r>
              <a:rPr lang="el-GR" dirty="0" smtClean="0"/>
              <a:t> 1886</a:t>
            </a:r>
            <a:endParaRPr lang="el-GR" dirty="0"/>
          </a:p>
        </p:txBody>
      </p:sp>
      <p:sp>
        <p:nvSpPr>
          <p:cNvPr id="3" name="Θέση περιεχομένου 2"/>
          <p:cNvSpPr>
            <a:spLocks noGrp="1"/>
          </p:cNvSpPr>
          <p:nvPr>
            <p:ph sz="quarter" idx="13"/>
          </p:nvPr>
        </p:nvSpPr>
        <p:spPr/>
        <p:txBody>
          <a:bodyPr/>
          <a:lstStyle/>
          <a:p>
            <a:endParaRPr lang="el-GR" dirty="0"/>
          </a:p>
        </p:txBody>
      </p:sp>
      <p:sp>
        <p:nvSpPr>
          <p:cNvPr id="4" name="Θέση περιεχομένου 3"/>
          <p:cNvSpPr>
            <a:spLocks noGrp="1"/>
          </p:cNvSpPr>
          <p:nvPr>
            <p:ph sz="quarter" idx="14"/>
          </p:nvPr>
        </p:nvSpPr>
        <p:spPr/>
        <p:txBody>
          <a:bodyPr/>
          <a:lstStyle/>
          <a:p>
            <a:endParaRPr lang="el-GR"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556792"/>
            <a:ext cx="9036495"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12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755576" y="332657"/>
            <a:ext cx="7344816" cy="830997"/>
          </a:xfrm>
          <a:prstGeom prst="rect">
            <a:avLst/>
          </a:prstGeom>
        </p:spPr>
        <p:txBody>
          <a:bodyPr wrap="square">
            <a:spAutoFit/>
          </a:bodyPr>
          <a:lstStyle/>
          <a:p>
            <a:r>
              <a:rPr lang="el-GR" sz="2400" b="1" dirty="0"/>
              <a:t>Η πολιτική οργάνωση των εργατών</a:t>
            </a:r>
          </a:p>
          <a:p>
            <a:endParaRPr lang="el-GR" sz="2400" b="1"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4954" y="980728"/>
            <a:ext cx="8189494"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3999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692697"/>
            <a:ext cx="7488832" cy="5544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386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6858000" cy="1443472"/>
          </a:xfrm>
          <a:prstGeom prst="rect">
            <a:avLst/>
          </a:prstGeom>
        </p:spPr>
        <p:txBody>
          <a:bodyPr wrap="square">
            <a:spAutoFit/>
          </a:bodyPr>
          <a:lstStyle/>
          <a:p>
            <a:pPr algn="just">
              <a:lnSpc>
                <a:spcPct val="115000"/>
              </a:lnSpc>
              <a:spcBef>
                <a:spcPts val="600"/>
              </a:spcBef>
              <a:spcAft>
                <a:spcPts val="600"/>
              </a:spcAft>
            </a:pPr>
            <a:r>
              <a:rPr lang="el-GR" b="1" u="sng" dirty="0">
                <a:ea typeface="Times New Roman"/>
                <a:cs typeface="Calibri"/>
              </a:rPr>
              <a:t>Το κίνημα για τη χειραφέτηση της γυναίκας</a:t>
            </a:r>
            <a:endParaRPr lang="el-GR" dirty="0">
              <a:ea typeface="Calibri"/>
              <a:cs typeface="Times New Roman"/>
            </a:endParaRPr>
          </a:p>
          <a:p>
            <a:pPr algn="just">
              <a:lnSpc>
                <a:spcPct val="115000"/>
              </a:lnSpc>
              <a:spcAft>
                <a:spcPts val="0"/>
              </a:spcAft>
            </a:pPr>
            <a:r>
              <a:rPr lang="el-GR" dirty="0">
                <a:ea typeface="Times New Roman"/>
                <a:cs typeface="Calibri"/>
              </a:rPr>
              <a:t>Το 1903 η Αγγλίδα </a:t>
            </a:r>
            <a:r>
              <a:rPr lang="el-GR" dirty="0" err="1">
                <a:ea typeface="Times New Roman"/>
                <a:cs typeface="Calibri"/>
              </a:rPr>
              <a:t>Πάνκχορστ</a:t>
            </a:r>
            <a:r>
              <a:rPr lang="el-GR" dirty="0">
                <a:ea typeface="Times New Roman"/>
                <a:cs typeface="Calibri"/>
              </a:rPr>
              <a:t> ίδρυσε την </a:t>
            </a:r>
            <a:r>
              <a:rPr lang="el-GR" i="1" dirty="0">
                <a:ea typeface="Times New Roman"/>
                <a:cs typeface="Calibri"/>
              </a:rPr>
              <a:t>Κοινωνική και Πολιτική Ένωση Γυναικών</a:t>
            </a:r>
            <a:r>
              <a:rPr lang="el-GR" dirty="0">
                <a:ea typeface="Times New Roman"/>
                <a:cs typeface="Calibri"/>
              </a:rPr>
              <a:t> που μαχόταν για την παραχώρηση πολιτικών δικαιωμάτων στις γυναίκες,.</a:t>
            </a:r>
            <a:endParaRPr lang="el-GR" dirty="0">
              <a:ea typeface="Calibri"/>
              <a:cs typeface="Times New Roman"/>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772816"/>
            <a:ext cx="6624736"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346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60648"/>
            <a:ext cx="7761185" cy="1363758"/>
          </a:xfrm>
        </p:spPr>
        <p:txBody>
          <a:bodyPr/>
          <a:lstStyle/>
          <a:p>
            <a:pPr lvl="0">
              <a:spcBef>
                <a:spcPts val="0"/>
              </a:spcBef>
            </a:pPr>
            <a:r>
              <a:rPr lang="el-GR" sz="3200" dirty="0">
                <a:solidFill>
                  <a:prstClr val="black"/>
                </a:solidFill>
                <a:ea typeface="+mn-ea"/>
                <a:cs typeface="+mn-cs"/>
              </a:rPr>
              <a:t>Η αντίδραση στο δικαίωμα ψήφου των γυναικών στη Μ. Βρετανία και στις ΗΠΑ στα τέλη του 19ου και τις αρχές του 20ού αιώνα</a:t>
            </a:r>
            <a:br>
              <a:rPr lang="el-GR" sz="3200" dirty="0">
                <a:solidFill>
                  <a:prstClr val="black"/>
                </a:solidFill>
                <a:ea typeface="+mn-ea"/>
                <a:cs typeface="+mn-cs"/>
              </a:rPr>
            </a:br>
            <a:endParaRPr lang="el-GR" sz="3200" dirty="0"/>
          </a:p>
        </p:txBody>
      </p:sp>
      <p:sp>
        <p:nvSpPr>
          <p:cNvPr id="4" name="Θέση περιεχομένου 3"/>
          <p:cNvSpPr>
            <a:spLocks noGrp="1"/>
          </p:cNvSpPr>
          <p:nvPr>
            <p:ph sz="quarter" idx="14"/>
          </p:nvPr>
        </p:nvSpPr>
        <p:spPr/>
        <p:txBody>
          <a:bodyPr>
            <a:normAutofit fontScale="62500" lnSpcReduction="20000"/>
          </a:bodyPr>
          <a:lstStyle/>
          <a:p>
            <a:r>
              <a:rPr lang="el-GR" dirty="0"/>
              <a:t>Φυλλάδιο: Ενάντια στη γυναικεία ψήφο [Αριστερή σελίδα] Ψήφισε ΟΧΙ στο δικαίωμα της γυναικείας ψήφου ΓΙΑΤΙ το 90% των γυναικών είτε δεν το θέλουν είτε είναι αδιάφορες γι’ αυτό. ΓΙΑΤΙ σημαίνει ανταγωνισμό ανδρών γυναικών αντί συνεργασίας. ΓΙΑΤΙ το 80% των γυναικών που θα ψηφίσουν είναι παντρεμένες και απλώς θα ενισχύσουν ή θα ακυρώσουν την ψήφο των συζύγων τους. ΓΙΑΤΙ αποκλείεται να αποφέρει κέρδος ανάλογο με τα επιπλέον έξοδα που απαιτούνται. ΓΙΑΤΙ σε κάποιες Πολιτείες που οι γυναίκες ψηφοφόροι υπερτερούν των ανδρών ψηφοφόρων η Κυβέρνηση θα βρεθεί υπό τον έλεγχο του μισοφοριού. ΓΙΑΤΙ δεν είναι συνετό να τεθεί σε κίνδυνο το καλό που υπάρχει ήδη για χάρη του κακού που ενδεχομένως να προκύψει.</a:t>
            </a:r>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7276" y="1556792"/>
            <a:ext cx="5769316" cy="54726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26724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8640"/>
            <a:ext cx="9144000" cy="6408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39158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43608" y="1166843"/>
            <a:ext cx="7488832" cy="4993931"/>
          </a:xfrm>
          <a:prstGeom prst="rect">
            <a:avLst/>
          </a:prstGeom>
        </p:spPr>
        <p:txBody>
          <a:bodyPr wrap="square">
            <a:spAutoFit/>
          </a:bodyPr>
          <a:lstStyle/>
          <a:p>
            <a:pPr algn="just">
              <a:lnSpc>
                <a:spcPct val="200000"/>
              </a:lnSpc>
            </a:pPr>
            <a:r>
              <a:rPr lang="el-GR" dirty="0"/>
              <a:t>[Στο Παρθεναγωγείο Βόλου προβλέπεται] και το μάθημα της νοικοκυροσύνης όπως τούτο διδάσκεται εις τα Ελβετικά σχολεία, με υποδιαιρέσεις την </a:t>
            </a:r>
            <a:r>
              <a:rPr lang="el-GR" dirty="0" err="1"/>
              <a:t>υγιεινήν</a:t>
            </a:r>
            <a:r>
              <a:rPr lang="el-GR" dirty="0"/>
              <a:t> και </a:t>
            </a:r>
            <a:r>
              <a:rPr lang="el-GR" dirty="0" err="1"/>
              <a:t>νοσηλευτικήν</a:t>
            </a:r>
            <a:r>
              <a:rPr lang="el-GR" dirty="0"/>
              <a:t>, καθαριότητα του οίκου, </a:t>
            </a:r>
            <a:r>
              <a:rPr lang="el-GR" dirty="0" err="1"/>
              <a:t>κηπευτικήν</a:t>
            </a:r>
            <a:r>
              <a:rPr lang="el-GR" dirty="0"/>
              <a:t> και </a:t>
            </a:r>
            <a:r>
              <a:rPr lang="el-GR" dirty="0" err="1"/>
              <a:t>μαγειρικήν</a:t>
            </a:r>
            <a:r>
              <a:rPr lang="el-GR" dirty="0"/>
              <a:t> […] και το μάθημα της κοπτικής, ραπτικής και κεντητικής, όχι </a:t>
            </a:r>
            <a:r>
              <a:rPr lang="el-GR" dirty="0" err="1"/>
              <a:t>αφιερουμένης</a:t>
            </a:r>
            <a:r>
              <a:rPr lang="el-GR" dirty="0"/>
              <a:t> εις άχρηστα χειροτεχνήματα αλλά εις ασπρόρουχα και φορέματα χρήσιμα διά τον όλον </a:t>
            </a:r>
            <a:r>
              <a:rPr lang="el-GR" dirty="0" err="1"/>
              <a:t>οικογενειακόν</a:t>
            </a:r>
            <a:r>
              <a:rPr lang="el-GR" dirty="0"/>
              <a:t> </a:t>
            </a:r>
            <a:r>
              <a:rPr lang="el-GR" dirty="0" err="1"/>
              <a:t>βίον</a:t>
            </a:r>
            <a:r>
              <a:rPr lang="el-GR" dirty="0"/>
              <a:t>. Περί των μαθημάτων τούτων νομίζω </a:t>
            </a:r>
            <a:r>
              <a:rPr lang="el-GR" dirty="0" err="1"/>
              <a:t>περιττήν</a:t>
            </a:r>
            <a:r>
              <a:rPr lang="el-GR" dirty="0"/>
              <a:t> </a:t>
            </a:r>
            <a:r>
              <a:rPr lang="el-GR" dirty="0" err="1"/>
              <a:t>πάσαν</a:t>
            </a:r>
            <a:r>
              <a:rPr lang="el-GR" dirty="0"/>
              <a:t> </a:t>
            </a:r>
            <a:r>
              <a:rPr lang="el-GR" dirty="0" err="1"/>
              <a:t>ανάπτυξιν</a:t>
            </a:r>
            <a:r>
              <a:rPr lang="el-GR" dirty="0"/>
              <a:t>. Σας παρακαλώ μόνον να σημειώσετε ότι εις μεν τα Γαλλικά σχολεία </a:t>
            </a:r>
            <a:r>
              <a:rPr lang="el-GR" dirty="0" err="1"/>
              <a:t>κατέχουσι</a:t>
            </a:r>
            <a:r>
              <a:rPr lang="el-GR" dirty="0"/>
              <a:t> ταύτα 10-20 ώρας </a:t>
            </a:r>
            <a:r>
              <a:rPr lang="el-GR" dirty="0" err="1"/>
              <a:t>καθ΄</a:t>
            </a:r>
            <a:r>
              <a:rPr lang="el-GR" dirty="0"/>
              <a:t> εβδομάδα επί 35 της όλης διδασκαλίας, εις δε τα Ελβετικά 10-15 αναλόγως της τάξεως του σχολείου.</a:t>
            </a:r>
          </a:p>
        </p:txBody>
      </p:sp>
      <p:sp>
        <p:nvSpPr>
          <p:cNvPr id="3" name="Τίτλος 2"/>
          <p:cNvSpPr>
            <a:spLocks noGrp="1"/>
          </p:cNvSpPr>
          <p:nvPr>
            <p:ph type="title"/>
          </p:nvPr>
        </p:nvSpPr>
        <p:spPr/>
        <p:txBody>
          <a:bodyPr/>
          <a:lstStyle/>
          <a:p>
            <a:r>
              <a:rPr lang="el-GR" sz="2800" dirty="0" smtClean="0"/>
              <a:t>Η </a:t>
            </a:r>
            <a:r>
              <a:rPr lang="el-GR" sz="2800" dirty="0" err="1" smtClean="0"/>
              <a:t>θεση</a:t>
            </a:r>
            <a:r>
              <a:rPr lang="el-GR" sz="2800" dirty="0" smtClean="0"/>
              <a:t> της γυναίκας στην Ελλάδα</a:t>
            </a:r>
            <a:endParaRPr lang="el-GR" sz="2800" dirty="0"/>
          </a:p>
        </p:txBody>
      </p:sp>
      <p:sp>
        <p:nvSpPr>
          <p:cNvPr id="4" name="Θέση περιεχομένου 3"/>
          <p:cNvSpPr>
            <a:spLocks noGrp="1"/>
          </p:cNvSpPr>
          <p:nvPr>
            <p:ph idx="1"/>
          </p:nvPr>
        </p:nvSpPr>
        <p:spPr>
          <a:xfrm>
            <a:off x="699247" y="1268760"/>
            <a:ext cx="7745505" cy="4857403"/>
          </a:xfrm>
        </p:spPr>
        <p:txBody>
          <a:bodyPr/>
          <a:lstStyle/>
          <a:p>
            <a:endParaRPr lang="el-GR" dirty="0"/>
          </a:p>
        </p:txBody>
      </p:sp>
    </p:spTree>
    <p:extLst>
      <p:ext uri="{BB962C8B-B14F-4D97-AF65-F5344CB8AC3E}">
        <p14:creationId xmlns:p14="http://schemas.microsoft.com/office/powerpoint/2010/main" xmlns="" val="222828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260648"/>
            <a:ext cx="9144000" cy="659735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59632" y="404664"/>
            <a:ext cx="5598368" cy="5078313"/>
          </a:xfrm>
          <a:prstGeom prst="rect">
            <a:avLst/>
          </a:prstGeom>
        </p:spPr>
        <p:txBody>
          <a:bodyPr wrap="square">
            <a:spAutoFit/>
          </a:bodyPr>
          <a:lstStyle/>
          <a:p>
            <a:pPr algn="just">
              <a:lnSpc>
                <a:spcPct val="150000"/>
              </a:lnSpc>
            </a:pPr>
            <a:r>
              <a:rPr lang="el-GR" dirty="0"/>
              <a:t>Η </a:t>
            </a:r>
            <a:r>
              <a:rPr lang="el-GR" dirty="0" err="1"/>
              <a:t>Πρεβεζιώτου</a:t>
            </a:r>
            <a:r>
              <a:rPr lang="el-GR" dirty="0"/>
              <a:t> αρχίζει [το σχολικό εγχειρίδιο που συνέγραψε, την Οικιακή Οικονομία,] με την αποστολή της οικιακής οικονομίας και της ίδιας της οικοδέσποινας: «Η οικιακή οικονομία διδάσκει την </a:t>
            </a:r>
            <a:r>
              <a:rPr lang="el-GR" dirty="0" err="1"/>
              <a:t>καλήν</a:t>
            </a:r>
            <a:r>
              <a:rPr lang="el-GR" dirty="0"/>
              <a:t> διοίκηση του οίκου. Είναι δε μάθημα </a:t>
            </a:r>
            <a:r>
              <a:rPr lang="el-GR" dirty="0" err="1"/>
              <a:t>αναγκαιότατον</a:t>
            </a:r>
            <a:r>
              <a:rPr lang="el-GR" dirty="0"/>
              <a:t> διά την γυναίκα, διότι εις </a:t>
            </a:r>
            <a:r>
              <a:rPr lang="el-GR" dirty="0" err="1"/>
              <a:t>ταύτην</a:t>
            </a:r>
            <a:r>
              <a:rPr lang="el-GR" dirty="0"/>
              <a:t> είναι ανατεθειμένη η εσωτερική του οίκου </a:t>
            </a:r>
            <a:r>
              <a:rPr lang="el-GR" dirty="0" err="1"/>
              <a:t>διοίκησις</a:t>
            </a:r>
            <a:r>
              <a:rPr lang="el-GR" dirty="0"/>
              <a:t>. Η γυνή </a:t>
            </a:r>
            <a:r>
              <a:rPr lang="el-GR" dirty="0" err="1"/>
              <a:t>οφείλη</a:t>
            </a:r>
            <a:r>
              <a:rPr lang="el-GR" dirty="0"/>
              <a:t> να </a:t>
            </a:r>
            <a:r>
              <a:rPr lang="el-GR" dirty="0" err="1"/>
              <a:t>γνωρίζη</a:t>
            </a:r>
            <a:r>
              <a:rPr lang="el-GR" dirty="0"/>
              <a:t> ότι το να </a:t>
            </a:r>
            <a:r>
              <a:rPr lang="el-GR" dirty="0" err="1"/>
              <a:t>διευθύνη</a:t>
            </a:r>
            <a:r>
              <a:rPr lang="el-GR" dirty="0"/>
              <a:t> τον οίκον και να </a:t>
            </a:r>
            <a:r>
              <a:rPr lang="el-GR" dirty="0" err="1"/>
              <a:t>ανατρέφη</a:t>
            </a:r>
            <a:r>
              <a:rPr lang="el-GR" dirty="0"/>
              <a:t> τα τέκνα είναι ο προορισμός της, επομένως τούτο πρέπει να </a:t>
            </a:r>
            <a:r>
              <a:rPr lang="el-GR" dirty="0" err="1"/>
              <a:t>θεωρή</a:t>
            </a:r>
            <a:r>
              <a:rPr lang="el-GR" dirty="0"/>
              <a:t> ως το </a:t>
            </a:r>
            <a:r>
              <a:rPr lang="el-GR" dirty="0" err="1"/>
              <a:t>σπουδαιότατον</a:t>
            </a:r>
            <a:r>
              <a:rPr lang="el-GR" dirty="0"/>
              <a:t> των καθηκόντων της, καθ’ όσον εκ της καλής ή κακής εκπληρώσεως αυτού εξαρτάται η ευδαιμονία ή η δυστυχία της οικογενείας».</a:t>
            </a:r>
          </a:p>
        </p:txBody>
      </p:sp>
    </p:spTree>
    <p:extLst>
      <p:ext uri="{BB962C8B-B14F-4D97-AF65-F5344CB8AC3E}">
        <p14:creationId xmlns:p14="http://schemas.microsoft.com/office/powerpoint/2010/main" xmlns="" val="309479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2368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8676456" cy="6741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615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71600" y="1124744"/>
            <a:ext cx="7128792" cy="5150449"/>
          </a:xfrm>
          <a:prstGeom prst="rect">
            <a:avLst/>
          </a:prstGeom>
        </p:spPr>
        <p:txBody>
          <a:bodyPr wrap="square">
            <a:spAutoFit/>
          </a:bodyPr>
          <a:lstStyle/>
          <a:p>
            <a:pPr>
              <a:lnSpc>
                <a:spcPct val="200000"/>
              </a:lnSpc>
            </a:pPr>
            <a:r>
              <a:rPr lang="el-GR" sz="2400" b="1" dirty="0"/>
              <a:t>Καπιταλισμός (κεφαλαιοκρατία) είναι το οικονομικό σύστημα όπου οι </a:t>
            </a:r>
            <a:r>
              <a:rPr lang="el-GR" sz="2400" b="1" dirty="0" smtClean="0"/>
              <a:t>ιδιώτες κατέχουν </a:t>
            </a:r>
            <a:r>
              <a:rPr lang="el-GR" sz="2400" b="1" dirty="0"/>
              <a:t>τα μέσα </a:t>
            </a:r>
            <a:r>
              <a:rPr lang="el-GR" sz="2400" b="1" dirty="0" smtClean="0"/>
              <a:t>παραγωγής  και τα </a:t>
            </a:r>
            <a:r>
              <a:rPr lang="el-GR" sz="2400" b="1" dirty="0"/>
              <a:t>χρησιμοποιούν για να έχουν κέρδος. Ο καπιταλισμός επικράτησε στην Ευρώπη από το τέλος του Μεσαίωνα αρχικά στο εμπόριο και έφτασε στην ακμή του το 19ο αιώνα με τη Βιομηχανική Επανάσταση</a:t>
            </a:r>
          </a:p>
        </p:txBody>
      </p:sp>
    </p:spTree>
    <p:extLst>
      <p:ext uri="{BB962C8B-B14F-4D97-AF65-F5344CB8AC3E}">
        <p14:creationId xmlns:p14="http://schemas.microsoft.com/office/powerpoint/2010/main" xmlns="" val="410801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536" y="1"/>
            <a:ext cx="9217024" cy="6597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2311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sz="3600" b="1" dirty="0">
                <a:solidFill>
                  <a:prstClr val="black"/>
                </a:solidFill>
                <a:ea typeface="Calibri"/>
                <a:cs typeface="Times New Roman"/>
              </a:rPr>
              <a:t>Πληθυσμιακές μεταβολές</a:t>
            </a:r>
            <a:endParaRPr lang="el-GR" dirty="0"/>
          </a:p>
        </p:txBody>
      </p:sp>
      <p:sp>
        <p:nvSpPr>
          <p:cNvPr id="9" name="Θέση περιεχομένου 8"/>
          <p:cNvSpPr>
            <a:spLocks noGrp="1"/>
          </p:cNvSpPr>
          <p:nvPr>
            <p:ph sz="quarter" idx="13"/>
          </p:nvPr>
        </p:nvSpPr>
        <p:spPr/>
        <p:txBody>
          <a:bodyPr>
            <a:normAutofit fontScale="62500" lnSpcReduction="20000"/>
          </a:bodyPr>
          <a:lstStyle/>
          <a:p>
            <a:pPr lvl="0">
              <a:lnSpc>
                <a:spcPct val="115000"/>
              </a:lnSpc>
              <a:spcAft>
                <a:spcPts val="1000"/>
              </a:spcAft>
            </a:pPr>
            <a:r>
              <a:rPr lang="el-GR" sz="3200" dirty="0">
                <a:solidFill>
                  <a:prstClr val="black"/>
                </a:solidFill>
                <a:ea typeface="Calibri"/>
                <a:cs typeface="Times New Roman"/>
              </a:rPr>
              <a:t>Βελτίωση του βιοτικού επιπέδου στην Ευρώπη ( ιδίως μετά το 1850)</a:t>
            </a:r>
            <a:r>
              <a:rPr lang="el-GR" sz="3200" dirty="0">
                <a:solidFill>
                  <a:prstClr val="black"/>
                </a:solidFill>
                <a:ea typeface="Calibri"/>
                <a:cs typeface="Times New Roman"/>
                <a:sym typeface="Wingdings"/>
              </a:rPr>
              <a:t></a:t>
            </a:r>
            <a:r>
              <a:rPr lang="el-GR" sz="3200" dirty="0">
                <a:solidFill>
                  <a:prstClr val="black"/>
                </a:solidFill>
                <a:ea typeface="Calibri"/>
                <a:cs typeface="Times New Roman"/>
              </a:rPr>
              <a:t> πληθυσμιακή αύξηση, μετανάστευση</a:t>
            </a:r>
          </a:p>
          <a:p>
            <a:pPr lvl="0">
              <a:lnSpc>
                <a:spcPct val="115000"/>
              </a:lnSpc>
              <a:buFont typeface="Symbol"/>
              <a:buChar char=""/>
            </a:pPr>
            <a:r>
              <a:rPr lang="el-GR" sz="3200" dirty="0">
                <a:solidFill>
                  <a:prstClr val="black"/>
                </a:solidFill>
                <a:ea typeface="Calibri"/>
                <a:cs typeface="Times New Roman"/>
              </a:rPr>
              <a:t>εσωτερική μετανάστευση προς τις βιομηχανικές πόλεις,</a:t>
            </a:r>
          </a:p>
          <a:p>
            <a:pPr lvl="0">
              <a:lnSpc>
                <a:spcPct val="115000"/>
              </a:lnSpc>
              <a:spcAft>
                <a:spcPts val="1000"/>
              </a:spcAft>
              <a:buFont typeface="Symbol"/>
              <a:buChar char=""/>
            </a:pPr>
            <a:r>
              <a:rPr lang="el-GR" sz="3200" dirty="0">
                <a:solidFill>
                  <a:prstClr val="black"/>
                </a:solidFill>
                <a:ea typeface="Calibri"/>
                <a:cs typeface="Times New Roman"/>
              </a:rPr>
              <a:t>εξωτερική μετανάστευση </a:t>
            </a:r>
            <a:r>
              <a:rPr lang="el-GR" sz="3200" dirty="0" smtClean="0">
                <a:solidFill>
                  <a:prstClr val="black"/>
                </a:solidFill>
                <a:ea typeface="Calibri"/>
                <a:cs typeface="Times New Roman"/>
              </a:rPr>
              <a:t>(κατευθύνθηκε </a:t>
            </a:r>
            <a:r>
              <a:rPr lang="el-GR" sz="3200" dirty="0">
                <a:solidFill>
                  <a:prstClr val="black"/>
                </a:solidFill>
                <a:ea typeface="Calibri"/>
                <a:cs typeface="Times New Roman"/>
              </a:rPr>
              <a:t>στις ΗΠΑ, στον Καναδά και στην Αυστραλία.)</a:t>
            </a:r>
          </a:p>
          <a:p>
            <a:endParaRPr lang="el-GR" dirty="0"/>
          </a:p>
        </p:txBody>
      </p:sp>
      <p:sp>
        <p:nvSpPr>
          <p:cNvPr id="10" name="Θέση περιεχομένου 9"/>
          <p:cNvSpPr>
            <a:spLocks noGrp="1"/>
          </p:cNvSpPr>
          <p:nvPr>
            <p:ph sz="quarter" idx="14"/>
          </p:nvPr>
        </p:nvSpPr>
        <p:spPr/>
        <p:txBody>
          <a:bodyPr>
            <a:normAutofit/>
          </a:bodyPr>
          <a:lstStyle/>
          <a:p>
            <a:endParaRPr lang="el-G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361770"/>
            <a:ext cx="3823320" cy="4644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22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8924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480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dirty="0"/>
          </a:p>
        </p:txBody>
      </p:sp>
      <p:sp>
        <p:nvSpPr>
          <p:cNvPr id="2" name="Τίτλος 1"/>
          <p:cNvSpPr>
            <a:spLocks noGrp="1"/>
          </p:cNvSpPr>
          <p:nvPr>
            <p:ph type="title"/>
          </p:nvPr>
        </p:nvSpPr>
        <p:spPr/>
        <p:txBody>
          <a:bodyPr>
            <a:normAutofit fontScale="90000"/>
          </a:bodyPr>
          <a:lstStyle/>
          <a:p>
            <a:r>
              <a:rPr lang="el-GR" dirty="0" smtClean="0"/>
              <a:t>Το 19</a:t>
            </a:r>
            <a:r>
              <a:rPr lang="el-GR" baseline="30000" dirty="0" smtClean="0"/>
              <a:t>ο</a:t>
            </a:r>
            <a:r>
              <a:rPr lang="el-GR" dirty="0" smtClean="0"/>
              <a:t> αι. το φαινόμενο τα μετανάστευσης λαμβάνει μεγάλες διαστάσεις</a:t>
            </a:r>
            <a:endParaRPr lang="el-G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348880"/>
            <a:ext cx="7776864" cy="3781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43096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Εξώφυλλο">
  <a:themeElements>
    <a:clrScheme name="Εξώφυλλο">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Εξώφυλλο">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Εξώφυλλο">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442</TotalTime>
  <Words>970</Words>
  <Application>Microsoft Office PowerPoint</Application>
  <PresentationFormat>Προβολή στην οθόνη (4:3)</PresentationFormat>
  <Paragraphs>29</Paragraphs>
  <Slides>31</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Εξώφυλλο</vt:lpstr>
      <vt:lpstr>Κοινωνικές και πολιτικές διαστάσεις της βιομηχανικής επανάστασης</vt:lpstr>
      <vt:lpstr>Βιοτεχνικη    βιομηχανικη παραγωγη</vt:lpstr>
      <vt:lpstr>Διαφάνεια 3</vt:lpstr>
      <vt:lpstr>Διαφάνεια 4</vt:lpstr>
      <vt:lpstr>Διαφάνεια 5</vt:lpstr>
      <vt:lpstr>Διαφάνεια 6</vt:lpstr>
      <vt:lpstr>Πληθυσμιακές μεταβολές</vt:lpstr>
      <vt:lpstr>Διαφάνεια 8</vt:lpstr>
      <vt:lpstr>Το 19ο αι. το φαινόμενο τα μετανάστευσης λαμβάνει μεγάλες διαστάσεις</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Μαρξισμός</vt:lpstr>
      <vt:lpstr>Διαφάνεια 19</vt:lpstr>
      <vt:lpstr>Η ανάπτυξη του συνδικαλισμού </vt:lpstr>
      <vt:lpstr>Διαφάνεια 21</vt:lpstr>
      <vt:lpstr>Διαφάνεια 22</vt:lpstr>
      <vt:lpstr>1η Μαϊου 1886</vt:lpstr>
      <vt:lpstr>Διαφάνεια 24</vt:lpstr>
      <vt:lpstr>Διαφάνεια 25</vt:lpstr>
      <vt:lpstr>Διαφάνεια 26</vt:lpstr>
      <vt:lpstr>Η αντίδραση στο δικαίωμα ψήφου των γυναικών στη Μ. Βρετανία και στις ΗΠΑ στα τέλη του 19ου και τις αρχές του 20ού αιώνα </vt:lpstr>
      <vt:lpstr>Διαφάνεια 28</vt:lpstr>
      <vt:lpstr>Η θεση της γυναίκας στην Ελλάδα</vt:lpstr>
      <vt:lpstr>Διαφάνεια 30</vt:lpstr>
      <vt:lpstr>Διαφάνεια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Κοινωνικές και πολιτικές διαστάσεις της βιομηχανικής επανάστασης</dc:title>
  <dc:creator>ΜΑΡΙΑ ΓΙΑΝ</dc:creator>
  <cp:lastModifiedBy>ΜΙΧΑΗΛ ΕΛΕΥΘΕΡΙΟΥ</cp:lastModifiedBy>
  <cp:revision>30</cp:revision>
  <dcterms:created xsi:type="dcterms:W3CDTF">2012-11-04T06:52:32Z</dcterms:created>
  <dcterms:modified xsi:type="dcterms:W3CDTF">2023-01-10T22:22:26Z</dcterms:modified>
</cp:coreProperties>
</file>