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64" r:id="rId3"/>
    <p:sldId id="259" r:id="rId4"/>
    <p:sldId id="270" r:id="rId5"/>
    <p:sldId id="262" r:id="rId6"/>
    <p:sldId id="265" r:id="rId7"/>
    <p:sldId id="266" r:id="rId8"/>
    <p:sldId id="267" r:id="rId9"/>
    <p:sldId id="268" r:id="rId10"/>
    <p:sldId id="26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4469"/>
    <a:srgbClr val="D758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D83FED-34FC-40D2-ADE7-9F226FC9BFCA}" v="48" dt="2023-10-09T12:37:33.4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01" autoAdjust="0"/>
    <p:restoredTop sz="94660"/>
  </p:normalViewPr>
  <p:slideViewPr>
    <p:cSldViewPr snapToGrid="0">
      <p:cViewPr varScale="1">
        <p:scale>
          <a:sx n="88" d="100"/>
          <a:sy n="88" d="100"/>
        </p:scale>
        <p:origin x="73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BA79D-EB0C-39F1-08AB-560E262E91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87A65D-F2D7-2138-127A-D6E17EF71B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5A5FB1-F8C3-C5D4-8570-EFB0CD22975C}"/>
              </a:ext>
            </a:extLst>
          </p:cNvPr>
          <p:cNvSpPr>
            <a:spLocks noGrp="1"/>
          </p:cNvSpPr>
          <p:nvPr>
            <p:ph type="dt" sz="half" idx="10"/>
          </p:nvPr>
        </p:nvSpPr>
        <p:spPr/>
        <p:txBody>
          <a:bodyPr/>
          <a:lstStyle/>
          <a:p>
            <a:fld id="{6C7F0D94-EB1B-4590-9F5E-577DE9CA3FB6}" type="datetimeFigureOut">
              <a:rPr lang="en-US" smtClean="0"/>
              <a:t>10/10/2023</a:t>
            </a:fld>
            <a:endParaRPr lang="en-US" dirty="0"/>
          </a:p>
        </p:txBody>
      </p:sp>
      <p:sp>
        <p:nvSpPr>
          <p:cNvPr id="5" name="Footer Placeholder 4">
            <a:extLst>
              <a:ext uri="{FF2B5EF4-FFF2-40B4-BE49-F238E27FC236}">
                <a16:creationId xmlns:a16="http://schemas.microsoft.com/office/drawing/2014/main" id="{CA2F35F5-1462-23FA-EA58-D4992D66CF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C62680C-2605-565F-F82E-40E35FFE3988}"/>
              </a:ext>
            </a:extLst>
          </p:cNvPr>
          <p:cNvSpPr>
            <a:spLocks noGrp="1"/>
          </p:cNvSpPr>
          <p:nvPr>
            <p:ph type="sldNum" sz="quarter" idx="12"/>
          </p:nvPr>
        </p:nvSpPr>
        <p:spPr/>
        <p:txBody>
          <a:bodyPr/>
          <a:lstStyle/>
          <a:p>
            <a:fld id="{9BC15F33-66EC-4340-841B-B72804DF268B}" type="slidenum">
              <a:rPr lang="en-US" smtClean="0"/>
              <a:t>‹#›</a:t>
            </a:fld>
            <a:endParaRPr lang="en-US" dirty="0"/>
          </a:p>
        </p:txBody>
      </p:sp>
    </p:spTree>
    <p:extLst>
      <p:ext uri="{BB962C8B-B14F-4D97-AF65-F5344CB8AC3E}">
        <p14:creationId xmlns:p14="http://schemas.microsoft.com/office/powerpoint/2010/main" val="2408304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26C33-5A5B-651A-6E56-81E36F114A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FAFAE1-70BE-F749-B81C-7C222CAAE1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718A16-7F5C-A220-D399-1516FAB38C0D}"/>
              </a:ext>
            </a:extLst>
          </p:cNvPr>
          <p:cNvSpPr>
            <a:spLocks noGrp="1"/>
          </p:cNvSpPr>
          <p:nvPr>
            <p:ph type="dt" sz="half" idx="10"/>
          </p:nvPr>
        </p:nvSpPr>
        <p:spPr/>
        <p:txBody>
          <a:bodyPr/>
          <a:lstStyle/>
          <a:p>
            <a:fld id="{6C7F0D94-EB1B-4590-9F5E-577DE9CA3FB6}" type="datetimeFigureOut">
              <a:rPr lang="en-US" smtClean="0"/>
              <a:t>10/10/2023</a:t>
            </a:fld>
            <a:endParaRPr lang="en-US" dirty="0"/>
          </a:p>
        </p:txBody>
      </p:sp>
      <p:sp>
        <p:nvSpPr>
          <p:cNvPr id="5" name="Footer Placeholder 4">
            <a:extLst>
              <a:ext uri="{FF2B5EF4-FFF2-40B4-BE49-F238E27FC236}">
                <a16:creationId xmlns:a16="http://schemas.microsoft.com/office/drawing/2014/main" id="{592DB8F9-4A30-7B4E-33F6-8F8B483D99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DDDB29A-FA57-EF0B-F251-4E3FCB5DA3C0}"/>
              </a:ext>
            </a:extLst>
          </p:cNvPr>
          <p:cNvSpPr>
            <a:spLocks noGrp="1"/>
          </p:cNvSpPr>
          <p:nvPr>
            <p:ph type="sldNum" sz="quarter" idx="12"/>
          </p:nvPr>
        </p:nvSpPr>
        <p:spPr/>
        <p:txBody>
          <a:bodyPr/>
          <a:lstStyle/>
          <a:p>
            <a:fld id="{9BC15F33-66EC-4340-841B-B72804DF268B}" type="slidenum">
              <a:rPr lang="en-US" smtClean="0"/>
              <a:t>‹#›</a:t>
            </a:fld>
            <a:endParaRPr lang="en-US" dirty="0"/>
          </a:p>
        </p:txBody>
      </p:sp>
    </p:spTree>
    <p:extLst>
      <p:ext uri="{BB962C8B-B14F-4D97-AF65-F5344CB8AC3E}">
        <p14:creationId xmlns:p14="http://schemas.microsoft.com/office/powerpoint/2010/main" val="3628614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A8A7D5-BB26-BECD-4596-46C850CE2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8D924B-6784-C73C-76F6-EB3F16A2BF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EA6B56-AA35-CBDF-A421-C1E8DEFDD7BE}"/>
              </a:ext>
            </a:extLst>
          </p:cNvPr>
          <p:cNvSpPr>
            <a:spLocks noGrp="1"/>
          </p:cNvSpPr>
          <p:nvPr>
            <p:ph type="dt" sz="half" idx="10"/>
          </p:nvPr>
        </p:nvSpPr>
        <p:spPr/>
        <p:txBody>
          <a:bodyPr/>
          <a:lstStyle/>
          <a:p>
            <a:fld id="{6C7F0D94-EB1B-4590-9F5E-577DE9CA3FB6}" type="datetimeFigureOut">
              <a:rPr lang="en-US" smtClean="0"/>
              <a:t>10/10/2023</a:t>
            </a:fld>
            <a:endParaRPr lang="en-US" dirty="0"/>
          </a:p>
        </p:txBody>
      </p:sp>
      <p:sp>
        <p:nvSpPr>
          <p:cNvPr id="5" name="Footer Placeholder 4">
            <a:extLst>
              <a:ext uri="{FF2B5EF4-FFF2-40B4-BE49-F238E27FC236}">
                <a16:creationId xmlns:a16="http://schemas.microsoft.com/office/drawing/2014/main" id="{98A34E96-2E84-D5E9-E0D6-C78E81F065D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23A76E-ABDE-8D3E-1B19-AA5DB47347D8}"/>
              </a:ext>
            </a:extLst>
          </p:cNvPr>
          <p:cNvSpPr>
            <a:spLocks noGrp="1"/>
          </p:cNvSpPr>
          <p:nvPr>
            <p:ph type="sldNum" sz="quarter" idx="12"/>
          </p:nvPr>
        </p:nvSpPr>
        <p:spPr/>
        <p:txBody>
          <a:bodyPr/>
          <a:lstStyle/>
          <a:p>
            <a:fld id="{9BC15F33-66EC-4340-841B-B72804DF268B}" type="slidenum">
              <a:rPr lang="en-US" smtClean="0"/>
              <a:t>‹#›</a:t>
            </a:fld>
            <a:endParaRPr lang="en-US" dirty="0"/>
          </a:p>
        </p:txBody>
      </p:sp>
    </p:spTree>
    <p:extLst>
      <p:ext uri="{BB962C8B-B14F-4D97-AF65-F5344CB8AC3E}">
        <p14:creationId xmlns:p14="http://schemas.microsoft.com/office/powerpoint/2010/main" val="89150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48622-9077-9CAC-7FB0-415FB985AD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800C5D-7AB7-8D51-B748-3F7CE8DC53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553F1-300A-C87A-AB1D-94DDEF1F9818}"/>
              </a:ext>
            </a:extLst>
          </p:cNvPr>
          <p:cNvSpPr>
            <a:spLocks noGrp="1"/>
          </p:cNvSpPr>
          <p:nvPr>
            <p:ph type="dt" sz="half" idx="10"/>
          </p:nvPr>
        </p:nvSpPr>
        <p:spPr/>
        <p:txBody>
          <a:bodyPr/>
          <a:lstStyle/>
          <a:p>
            <a:fld id="{6C7F0D94-EB1B-4590-9F5E-577DE9CA3FB6}" type="datetimeFigureOut">
              <a:rPr lang="en-US" smtClean="0"/>
              <a:t>10/10/2023</a:t>
            </a:fld>
            <a:endParaRPr lang="en-US" dirty="0"/>
          </a:p>
        </p:txBody>
      </p:sp>
      <p:sp>
        <p:nvSpPr>
          <p:cNvPr id="5" name="Footer Placeholder 4">
            <a:extLst>
              <a:ext uri="{FF2B5EF4-FFF2-40B4-BE49-F238E27FC236}">
                <a16:creationId xmlns:a16="http://schemas.microsoft.com/office/drawing/2014/main" id="{E01F6CA0-AB0F-0874-76F9-7C9F788986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E3FA62-697F-6792-233E-05FCF1A486EF}"/>
              </a:ext>
            </a:extLst>
          </p:cNvPr>
          <p:cNvSpPr>
            <a:spLocks noGrp="1"/>
          </p:cNvSpPr>
          <p:nvPr>
            <p:ph type="sldNum" sz="quarter" idx="12"/>
          </p:nvPr>
        </p:nvSpPr>
        <p:spPr/>
        <p:txBody>
          <a:bodyPr/>
          <a:lstStyle/>
          <a:p>
            <a:fld id="{9BC15F33-66EC-4340-841B-B72804DF268B}" type="slidenum">
              <a:rPr lang="en-US" smtClean="0"/>
              <a:t>‹#›</a:t>
            </a:fld>
            <a:endParaRPr lang="en-US" dirty="0"/>
          </a:p>
        </p:txBody>
      </p:sp>
    </p:spTree>
    <p:extLst>
      <p:ext uri="{BB962C8B-B14F-4D97-AF65-F5344CB8AC3E}">
        <p14:creationId xmlns:p14="http://schemas.microsoft.com/office/powerpoint/2010/main" val="2686093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D5047-E918-78EF-9538-EB40863131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AB3731-3423-750B-F0E3-80436148DA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95BB2-6C14-DE26-2F89-5AA78C7CBDA2}"/>
              </a:ext>
            </a:extLst>
          </p:cNvPr>
          <p:cNvSpPr>
            <a:spLocks noGrp="1"/>
          </p:cNvSpPr>
          <p:nvPr>
            <p:ph type="dt" sz="half" idx="10"/>
          </p:nvPr>
        </p:nvSpPr>
        <p:spPr/>
        <p:txBody>
          <a:bodyPr/>
          <a:lstStyle/>
          <a:p>
            <a:fld id="{6C7F0D94-EB1B-4590-9F5E-577DE9CA3FB6}" type="datetimeFigureOut">
              <a:rPr lang="en-US" smtClean="0"/>
              <a:t>10/10/2023</a:t>
            </a:fld>
            <a:endParaRPr lang="en-US" dirty="0"/>
          </a:p>
        </p:txBody>
      </p:sp>
      <p:sp>
        <p:nvSpPr>
          <p:cNvPr id="5" name="Footer Placeholder 4">
            <a:extLst>
              <a:ext uri="{FF2B5EF4-FFF2-40B4-BE49-F238E27FC236}">
                <a16:creationId xmlns:a16="http://schemas.microsoft.com/office/drawing/2014/main" id="{57677671-C62D-7ED0-ED88-4F9AF28E1E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C52E017-DCE2-83F0-7993-6FCC410BAD2F}"/>
              </a:ext>
            </a:extLst>
          </p:cNvPr>
          <p:cNvSpPr>
            <a:spLocks noGrp="1"/>
          </p:cNvSpPr>
          <p:nvPr>
            <p:ph type="sldNum" sz="quarter" idx="12"/>
          </p:nvPr>
        </p:nvSpPr>
        <p:spPr/>
        <p:txBody>
          <a:bodyPr/>
          <a:lstStyle/>
          <a:p>
            <a:fld id="{9BC15F33-66EC-4340-841B-B72804DF268B}" type="slidenum">
              <a:rPr lang="en-US" smtClean="0"/>
              <a:t>‹#›</a:t>
            </a:fld>
            <a:endParaRPr lang="en-US" dirty="0"/>
          </a:p>
        </p:txBody>
      </p:sp>
    </p:spTree>
    <p:extLst>
      <p:ext uri="{BB962C8B-B14F-4D97-AF65-F5344CB8AC3E}">
        <p14:creationId xmlns:p14="http://schemas.microsoft.com/office/powerpoint/2010/main" val="2162900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0805-1B5A-FEAE-93C7-C5B385C0C6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C72916-3299-1743-18D9-1D528866C3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5EAD3A-02DD-9559-A05E-C1A131F5EB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3C41DE-DAAA-94C4-816C-46A51926FC5F}"/>
              </a:ext>
            </a:extLst>
          </p:cNvPr>
          <p:cNvSpPr>
            <a:spLocks noGrp="1"/>
          </p:cNvSpPr>
          <p:nvPr>
            <p:ph type="dt" sz="half" idx="10"/>
          </p:nvPr>
        </p:nvSpPr>
        <p:spPr/>
        <p:txBody>
          <a:bodyPr/>
          <a:lstStyle/>
          <a:p>
            <a:fld id="{6C7F0D94-EB1B-4590-9F5E-577DE9CA3FB6}" type="datetimeFigureOut">
              <a:rPr lang="en-US" smtClean="0"/>
              <a:t>10/10/2023</a:t>
            </a:fld>
            <a:endParaRPr lang="en-US" dirty="0"/>
          </a:p>
        </p:txBody>
      </p:sp>
      <p:sp>
        <p:nvSpPr>
          <p:cNvPr id="6" name="Footer Placeholder 5">
            <a:extLst>
              <a:ext uri="{FF2B5EF4-FFF2-40B4-BE49-F238E27FC236}">
                <a16:creationId xmlns:a16="http://schemas.microsoft.com/office/drawing/2014/main" id="{85333B88-7B07-0E18-0252-CE7BEF805F9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C603029-40FC-7171-594F-0544FAD06DED}"/>
              </a:ext>
            </a:extLst>
          </p:cNvPr>
          <p:cNvSpPr>
            <a:spLocks noGrp="1"/>
          </p:cNvSpPr>
          <p:nvPr>
            <p:ph type="sldNum" sz="quarter" idx="12"/>
          </p:nvPr>
        </p:nvSpPr>
        <p:spPr/>
        <p:txBody>
          <a:bodyPr/>
          <a:lstStyle/>
          <a:p>
            <a:fld id="{9BC15F33-66EC-4340-841B-B72804DF268B}" type="slidenum">
              <a:rPr lang="en-US" smtClean="0"/>
              <a:t>‹#›</a:t>
            </a:fld>
            <a:endParaRPr lang="en-US" dirty="0"/>
          </a:p>
        </p:txBody>
      </p:sp>
    </p:spTree>
    <p:extLst>
      <p:ext uri="{BB962C8B-B14F-4D97-AF65-F5344CB8AC3E}">
        <p14:creationId xmlns:p14="http://schemas.microsoft.com/office/powerpoint/2010/main" val="3911278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57BF6-9457-F92B-A7F7-01573ED41C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C8BAF-C3F3-8CB2-57B5-F37C94E644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70BFB3-D664-98E3-DF8C-B813980217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C82D20-3D6D-D177-4051-575C9D80F4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5AFBBF-1A84-1E7B-7FF2-13A9E81AB1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8F2A24-1BAD-6B63-74EC-1E1B4B0314D5}"/>
              </a:ext>
            </a:extLst>
          </p:cNvPr>
          <p:cNvSpPr>
            <a:spLocks noGrp="1"/>
          </p:cNvSpPr>
          <p:nvPr>
            <p:ph type="dt" sz="half" idx="10"/>
          </p:nvPr>
        </p:nvSpPr>
        <p:spPr/>
        <p:txBody>
          <a:bodyPr/>
          <a:lstStyle/>
          <a:p>
            <a:fld id="{6C7F0D94-EB1B-4590-9F5E-577DE9CA3FB6}" type="datetimeFigureOut">
              <a:rPr lang="en-US" smtClean="0"/>
              <a:t>10/10/2023</a:t>
            </a:fld>
            <a:endParaRPr lang="en-US" dirty="0"/>
          </a:p>
        </p:txBody>
      </p:sp>
      <p:sp>
        <p:nvSpPr>
          <p:cNvPr id="8" name="Footer Placeholder 7">
            <a:extLst>
              <a:ext uri="{FF2B5EF4-FFF2-40B4-BE49-F238E27FC236}">
                <a16:creationId xmlns:a16="http://schemas.microsoft.com/office/drawing/2014/main" id="{F5D1C36F-58BC-B6F0-DD8B-15AFC473F34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2A54F81-8AFA-8C7A-22CD-52F0D0F894E0}"/>
              </a:ext>
            </a:extLst>
          </p:cNvPr>
          <p:cNvSpPr>
            <a:spLocks noGrp="1"/>
          </p:cNvSpPr>
          <p:nvPr>
            <p:ph type="sldNum" sz="quarter" idx="12"/>
          </p:nvPr>
        </p:nvSpPr>
        <p:spPr/>
        <p:txBody>
          <a:bodyPr/>
          <a:lstStyle/>
          <a:p>
            <a:fld id="{9BC15F33-66EC-4340-841B-B72804DF268B}" type="slidenum">
              <a:rPr lang="en-US" smtClean="0"/>
              <a:t>‹#›</a:t>
            </a:fld>
            <a:endParaRPr lang="en-US" dirty="0"/>
          </a:p>
        </p:txBody>
      </p:sp>
    </p:spTree>
    <p:extLst>
      <p:ext uri="{BB962C8B-B14F-4D97-AF65-F5344CB8AC3E}">
        <p14:creationId xmlns:p14="http://schemas.microsoft.com/office/powerpoint/2010/main" val="814844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B21B-7DA4-CC8E-E6C6-0446A64254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D79EBE-C2DA-3438-78F8-82DB8243929A}"/>
              </a:ext>
            </a:extLst>
          </p:cNvPr>
          <p:cNvSpPr>
            <a:spLocks noGrp="1"/>
          </p:cNvSpPr>
          <p:nvPr>
            <p:ph type="dt" sz="half" idx="10"/>
          </p:nvPr>
        </p:nvSpPr>
        <p:spPr/>
        <p:txBody>
          <a:bodyPr/>
          <a:lstStyle/>
          <a:p>
            <a:fld id="{6C7F0D94-EB1B-4590-9F5E-577DE9CA3FB6}" type="datetimeFigureOut">
              <a:rPr lang="en-US" smtClean="0"/>
              <a:t>10/10/2023</a:t>
            </a:fld>
            <a:endParaRPr lang="en-US" dirty="0"/>
          </a:p>
        </p:txBody>
      </p:sp>
      <p:sp>
        <p:nvSpPr>
          <p:cNvPr id="4" name="Footer Placeholder 3">
            <a:extLst>
              <a:ext uri="{FF2B5EF4-FFF2-40B4-BE49-F238E27FC236}">
                <a16:creationId xmlns:a16="http://schemas.microsoft.com/office/drawing/2014/main" id="{1051886F-8C76-CFE3-AC5B-8251DDDB678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0245C3E-55BF-78F4-18E3-6390DC3F8761}"/>
              </a:ext>
            </a:extLst>
          </p:cNvPr>
          <p:cNvSpPr>
            <a:spLocks noGrp="1"/>
          </p:cNvSpPr>
          <p:nvPr>
            <p:ph type="sldNum" sz="quarter" idx="12"/>
          </p:nvPr>
        </p:nvSpPr>
        <p:spPr/>
        <p:txBody>
          <a:bodyPr/>
          <a:lstStyle/>
          <a:p>
            <a:fld id="{9BC15F33-66EC-4340-841B-B72804DF268B}" type="slidenum">
              <a:rPr lang="en-US" smtClean="0"/>
              <a:t>‹#›</a:t>
            </a:fld>
            <a:endParaRPr lang="en-US" dirty="0"/>
          </a:p>
        </p:txBody>
      </p:sp>
    </p:spTree>
    <p:extLst>
      <p:ext uri="{BB962C8B-B14F-4D97-AF65-F5344CB8AC3E}">
        <p14:creationId xmlns:p14="http://schemas.microsoft.com/office/powerpoint/2010/main" val="2013246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8BD5FF-FA0A-5831-1914-235DE0E98205}"/>
              </a:ext>
            </a:extLst>
          </p:cNvPr>
          <p:cNvSpPr>
            <a:spLocks noGrp="1"/>
          </p:cNvSpPr>
          <p:nvPr>
            <p:ph type="dt" sz="half" idx="10"/>
          </p:nvPr>
        </p:nvSpPr>
        <p:spPr/>
        <p:txBody>
          <a:bodyPr/>
          <a:lstStyle/>
          <a:p>
            <a:fld id="{6C7F0D94-EB1B-4590-9F5E-577DE9CA3FB6}" type="datetimeFigureOut">
              <a:rPr lang="en-US" smtClean="0"/>
              <a:t>10/10/2023</a:t>
            </a:fld>
            <a:endParaRPr lang="en-US" dirty="0"/>
          </a:p>
        </p:txBody>
      </p:sp>
      <p:sp>
        <p:nvSpPr>
          <p:cNvPr id="3" name="Footer Placeholder 2">
            <a:extLst>
              <a:ext uri="{FF2B5EF4-FFF2-40B4-BE49-F238E27FC236}">
                <a16:creationId xmlns:a16="http://schemas.microsoft.com/office/drawing/2014/main" id="{BE91C7FC-5122-10CB-F42D-206CEBEF4D7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F57C4DA-AE26-96C9-6F79-D9B34744512C}"/>
              </a:ext>
            </a:extLst>
          </p:cNvPr>
          <p:cNvSpPr>
            <a:spLocks noGrp="1"/>
          </p:cNvSpPr>
          <p:nvPr>
            <p:ph type="sldNum" sz="quarter" idx="12"/>
          </p:nvPr>
        </p:nvSpPr>
        <p:spPr/>
        <p:txBody>
          <a:bodyPr/>
          <a:lstStyle/>
          <a:p>
            <a:fld id="{9BC15F33-66EC-4340-841B-B72804DF268B}" type="slidenum">
              <a:rPr lang="en-US" smtClean="0"/>
              <a:t>‹#›</a:t>
            </a:fld>
            <a:endParaRPr lang="en-US" dirty="0"/>
          </a:p>
        </p:txBody>
      </p:sp>
    </p:spTree>
    <p:extLst>
      <p:ext uri="{BB962C8B-B14F-4D97-AF65-F5344CB8AC3E}">
        <p14:creationId xmlns:p14="http://schemas.microsoft.com/office/powerpoint/2010/main" val="527907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72A41-5495-3A6D-ABB0-F203F51B3E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109C96-39A7-4809-4422-55990E35ED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D16010-0420-41A7-60BB-398A865FE4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5430F-C197-1EC8-D9EE-48C75FFEB58E}"/>
              </a:ext>
            </a:extLst>
          </p:cNvPr>
          <p:cNvSpPr>
            <a:spLocks noGrp="1"/>
          </p:cNvSpPr>
          <p:nvPr>
            <p:ph type="dt" sz="half" idx="10"/>
          </p:nvPr>
        </p:nvSpPr>
        <p:spPr/>
        <p:txBody>
          <a:bodyPr/>
          <a:lstStyle/>
          <a:p>
            <a:fld id="{6C7F0D94-EB1B-4590-9F5E-577DE9CA3FB6}" type="datetimeFigureOut">
              <a:rPr lang="en-US" smtClean="0"/>
              <a:t>10/10/2023</a:t>
            </a:fld>
            <a:endParaRPr lang="en-US" dirty="0"/>
          </a:p>
        </p:txBody>
      </p:sp>
      <p:sp>
        <p:nvSpPr>
          <p:cNvPr id="6" name="Footer Placeholder 5">
            <a:extLst>
              <a:ext uri="{FF2B5EF4-FFF2-40B4-BE49-F238E27FC236}">
                <a16:creationId xmlns:a16="http://schemas.microsoft.com/office/drawing/2014/main" id="{099288B4-369B-573D-C8C8-9B5C6BFED17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8F2A10-24BC-8430-ECAA-46FB80216A25}"/>
              </a:ext>
            </a:extLst>
          </p:cNvPr>
          <p:cNvSpPr>
            <a:spLocks noGrp="1"/>
          </p:cNvSpPr>
          <p:nvPr>
            <p:ph type="sldNum" sz="quarter" idx="12"/>
          </p:nvPr>
        </p:nvSpPr>
        <p:spPr/>
        <p:txBody>
          <a:bodyPr/>
          <a:lstStyle/>
          <a:p>
            <a:fld id="{9BC15F33-66EC-4340-841B-B72804DF268B}" type="slidenum">
              <a:rPr lang="en-US" smtClean="0"/>
              <a:t>‹#›</a:t>
            </a:fld>
            <a:endParaRPr lang="en-US" dirty="0"/>
          </a:p>
        </p:txBody>
      </p:sp>
    </p:spTree>
    <p:extLst>
      <p:ext uri="{BB962C8B-B14F-4D97-AF65-F5344CB8AC3E}">
        <p14:creationId xmlns:p14="http://schemas.microsoft.com/office/powerpoint/2010/main" val="3855500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3CE32-B016-781C-61E6-71E929DF71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05F278-2AE2-C27A-4438-6E139C1887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943531-5703-AD27-04B1-025F9BD18E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3A8F22-B755-F7E2-4C11-CA8CB4F77E74}"/>
              </a:ext>
            </a:extLst>
          </p:cNvPr>
          <p:cNvSpPr>
            <a:spLocks noGrp="1"/>
          </p:cNvSpPr>
          <p:nvPr>
            <p:ph type="dt" sz="half" idx="10"/>
          </p:nvPr>
        </p:nvSpPr>
        <p:spPr/>
        <p:txBody>
          <a:bodyPr/>
          <a:lstStyle/>
          <a:p>
            <a:fld id="{6C7F0D94-EB1B-4590-9F5E-577DE9CA3FB6}" type="datetimeFigureOut">
              <a:rPr lang="en-US" smtClean="0"/>
              <a:t>10/10/2023</a:t>
            </a:fld>
            <a:endParaRPr lang="en-US" dirty="0"/>
          </a:p>
        </p:txBody>
      </p:sp>
      <p:sp>
        <p:nvSpPr>
          <p:cNvPr id="6" name="Footer Placeholder 5">
            <a:extLst>
              <a:ext uri="{FF2B5EF4-FFF2-40B4-BE49-F238E27FC236}">
                <a16:creationId xmlns:a16="http://schemas.microsoft.com/office/drawing/2014/main" id="{22256040-02D9-8BF7-734F-CC231A093BB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46839C-001B-7E48-D444-BDE0CC39D812}"/>
              </a:ext>
            </a:extLst>
          </p:cNvPr>
          <p:cNvSpPr>
            <a:spLocks noGrp="1"/>
          </p:cNvSpPr>
          <p:nvPr>
            <p:ph type="sldNum" sz="quarter" idx="12"/>
          </p:nvPr>
        </p:nvSpPr>
        <p:spPr/>
        <p:txBody>
          <a:bodyPr/>
          <a:lstStyle/>
          <a:p>
            <a:fld id="{9BC15F33-66EC-4340-841B-B72804DF268B}" type="slidenum">
              <a:rPr lang="en-US" smtClean="0"/>
              <a:t>‹#›</a:t>
            </a:fld>
            <a:endParaRPr lang="en-US" dirty="0"/>
          </a:p>
        </p:txBody>
      </p:sp>
    </p:spTree>
    <p:extLst>
      <p:ext uri="{BB962C8B-B14F-4D97-AF65-F5344CB8AC3E}">
        <p14:creationId xmlns:p14="http://schemas.microsoft.com/office/powerpoint/2010/main" val="1480352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66E69C-BF6F-08BD-94DB-9D9FD61243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1E15F0-E068-71E0-796E-C952C8382B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5A3BD7-7E2E-035A-F34B-98A30E8C51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7F0D94-EB1B-4590-9F5E-577DE9CA3FB6}" type="datetimeFigureOut">
              <a:rPr lang="en-US" smtClean="0"/>
              <a:t>10/10/2023</a:t>
            </a:fld>
            <a:endParaRPr lang="en-US" dirty="0"/>
          </a:p>
        </p:txBody>
      </p:sp>
      <p:sp>
        <p:nvSpPr>
          <p:cNvPr id="5" name="Footer Placeholder 4">
            <a:extLst>
              <a:ext uri="{FF2B5EF4-FFF2-40B4-BE49-F238E27FC236}">
                <a16:creationId xmlns:a16="http://schemas.microsoft.com/office/drawing/2014/main" id="{9F4AE1DA-3F3F-93BB-4B76-BD4454F680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C6E6116-F346-3B57-C664-3A301AAB13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C15F33-66EC-4340-841B-B72804DF268B}" type="slidenum">
              <a:rPr lang="en-US" smtClean="0"/>
              <a:t>‹#›</a:t>
            </a:fld>
            <a:endParaRPr lang="en-US" dirty="0"/>
          </a:p>
        </p:txBody>
      </p:sp>
    </p:spTree>
    <p:extLst>
      <p:ext uri="{BB962C8B-B14F-4D97-AF65-F5344CB8AC3E}">
        <p14:creationId xmlns:p14="http://schemas.microsoft.com/office/powerpoint/2010/main" val="3935512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www.tiqets.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el.wikipedia.org/wiki/%CE%93%CE%B1%CE%BB%CE%BB%CE%B9%CE%BA%CE%AE_%CE%B5%CF%80%CE%B1%CE%BD%CE%AC%CF%83%CF%84%CE%B1%CF%83%CE%B7" TargetMode="External"/><Relationship Id="rId7" Type="http://schemas.openxmlformats.org/officeDocument/2006/relationships/image" Target="../media/image9.png"/><Relationship Id="rId2" Type="http://schemas.openxmlformats.org/officeDocument/2006/relationships/hyperlink" Target="https://el.wikipedia.org/wiki/%CE%A3%CE%B7%CE%BA%CE%BF%CF%85%CE%AC%CE%BD%CE%B1%CF%82" TargetMode="External"/><Relationship Id="rId1" Type="http://schemas.openxmlformats.org/officeDocument/2006/relationships/slideLayout" Target="../slideLayouts/slideLayout2.xml"/><Relationship Id="rId6" Type="http://schemas.openxmlformats.org/officeDocument/2006/relationships/hyperlink" Target="https://el.wikipedia.org/wiki/%CE%93%CE%B1%CE%BB%CE%BB%CE%B9%CE%BA%CE%AE_%CE%95%CF%80%CE%B1%CE%BD%CE%AC%CF%83%CF%84%CE%B1%CF%83%CE%B7" TargetMode="External"/><Relationship Id="rId5" Type="http://schemas.openxmlformats.org/officeDocument/2006/relationships/hyperlink" Target="https://el.wikipedia.org/wiki/%CE%93%CE%B1%CE%BB%CE%BB%CE%AF%CE%B1" TargetMode="External"/><Relationship Id="rId4" Type="http://schemas.openxmlformats.org/officeDocument/2006/relationships/hyperlink" Target="https://el.wikipedia.org/wiki/%CE%A0%CE%B1%CE%BB%CE%AC%CF%84%CE%B9_%CF%84%CE%BF%CF%85_%CE%9B%CE%BF%CF%8D%CE%B2%CF%81%CE%BF%CF%85"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E9AFF07-57ED-369F-8D29-1BEF8D134307}"/>
              </a:ext>
            </a:extLst>
          </p:cNvPr>
          <p:cNvPicPr>
            <a:picLocks noChangeAspect="1"/>
          </p:cNvPicPr>
          <p:nvPr/>
        </p:nvPicPr>
        <p:blipFill rotWithShape="1">
          <a:blip r:embed="rId2"/>
          <a:srcRect l="7998" r="1781" b="8196"/>
          <a:stretch/>
        </p:blipFill>
        <p:spPr>
          <a:xfrm>
            <a:off x="3523488" y="10"/>
            <a:ext cx="8668512" cy="6857990"/>
          </a:xfrm>
          <a:prstGeom prst="rect">
            <a:avLst/>
          </a:prstGeom>
        </p:spPr>
      </p:pic>
      <p:sp>
        <p:nvSpPr>
          <p:cNvPr id="7" name="Rectangle 6">
            <a:extLst>
              <a:ext uri="{FF2B5EF4-FFF2-40B4-BE49-F238E27FC236}">
                <a16:creationId xmlns:a16="http://schemas.microsoft.com/office/drawing/2014/main"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F9CEFF9-CBF4-3963-0BFE-A1A5789EE770}"/>
              </a:ext>
            </a:extLst>
          </p:cNvPr>
          <p:cNvSpPr>
            <a:spLocks noGrp="1"/>
          </p:cNvSpPr>
          <p:nvPr>
            <p:ph type="ctrTitle"/>
          </p:nvPr>
        </p:nvSpPr>
        <p:spPr>
          <a:xfrm>
            <a:off x="477981" y="1122363"/>
            <a:ext cx="4023360" cy="3204134"/>
          </a:xfrm>
        </p:spPr>
        <p:txBody>
          <a:bodyPr anchor="b">
            <a:normAutofit/>
          </a:bodyPr>
          <a:lstStyle/>
          <a:p>
            <a:pPr algn="l"/>
            <a:r>
              <a:rPr lang="el-GR" sz="4800" dirty="0">
                <a:solidFill>
                  <a:schemeClr val="bg1"/>
                </a:solidFill>
              </a:rPr>
              <a:t>ΑΞΙΟΘΕΑΤΑ ΤΗΣ ΓΑΛΛΙΑΣ</a:t>
            </a:r>
            <a:endParaRPr lang="en-US" sz="4800" dirty="0">
              <a:solidFill>
                <a:schemeClr val="bg1"/>
              </a:solidFill>
            </a:endParaRPr>
          </a:p>
        </p:txBody>
      </p:sp>
      <p:sp>
        <p:nvSpPr>
          <p:cNvPr id="3" name="Subtitle 2">
            <a:extLst>
              <a:ext uri="{FF2B5EF4-FFF2-40B4-BE49-F238E27FC236}">
                <a16:creationId xmlns:a16="http://schemas.microsoft.com/office/drawing/2014/main" id="{CE5C1329-1A49-A535-2BDF-2B3F718D99DC}"/>
              </a:ext>
            </a:extLst>
          </p:cNvPr>
          <p:cNvSpPr>
            <a:spLocks noGrp="1"/>
          </p:cNvSpPr>
          <p:nvPr>
            <p:ph type="subTitle" idx="1"/>
          </p:nvPr>
        </p:nvSpPr>
        <p:spPr>
          <a:xfrm>
            <a:off x="477980" y="4326498"/>
            <a:ext cx="4023359" cy="2143972"/>
          </a:xfrm>
        </p:spPr>
        <p:txBody>
          <a:bodyPr>
            <a:normAutofit/>
          </a:bodyPr>
          <a:lstStyle/>
          <a:p>
            <a:pPr algn="l"/>
            <a:r>
              <a:rPr lang="el-GR" sz="1300" b="1" dirty="0">
                <a:solidFill>
                  <a:schemeClr val="bg1"/>
                </a:solidFill>
              </a:rPr>
              <a:t>Νικολέτα </a:t>
            </a:r>
            <a:r>
              <a:rPr lang="el-GR" sz="1300" b="1" dirty="0" err="1">
                <a:solidFill>
                  <a:schemeClr val="bg1"/>
                </a:solidFill>
              </a:rPr>
              <a:t>Μπαδήμα</a:t>
            </a:r>
            <a:endParaRPr lang="el-GR" sz="1300" b="1" dirty="0">
              <a:solidFill>
                <a:schemeClr val="bg1"/>
              </a:solidFill>
            </a:endParaRPr>
          </a:p>
          <a:p>
            <a:pPr algn="l"/>
            <a:r>
              <a:rPr lang="el-GR" sz="1300" b="1" dirty="0">
                <a:solidFill>
                  <a:schemeClr val="bg1"/>
                </a:solidFill>
              </a:rPr>
              <a:t>Μαρία </a:t>
            </a:r>
            <a:r>
              <a:rPr lang="el-GR" sz="1300" b="1" dirty="0" err="1">
                <a:solidFill>
                  <a:schemeClr val="bg1"/>
                </a:solidFill>
              </a:rPr>
              <a:t>Κώτση</a:t>
            </a:r>
            <a:endParaRPr lang="el-GR" sz="1300" b="1" dirty="0">
              <a:solidFill>
                <a:schemeClr val="bg1"/>
              </a:solidFill>
            </a:endParaRPr>
          </a:p>
          <a:p>
            <a:pPr algn="l"/>
            <a:r>
              <a:rPr lang="el-GR" sz="1300" b="1" dirty="0">
                <a:solidFill>
                  <a:schemeClr val="bg1"/>
                </a:solidFill>
              </a:rPr>
              <a:t>Έλενα Νικολοπούλου</a:t>
            </a:r>
          </a:p>
          <a:p>
            <a:pPr algn="l"/>
            <a:r>
              <a:rPr lang="el-GR" sz="1300" b="1" dirty="0">
                <a:solidFill>
                  <a:schemeClr val="bg1"/>
                </a:solidFill>
              </a:rPr>
              <a:t>Ορφέας </a:t>
            </a:r>
            <a:r>
              <a:rPr lang="el-GR" sz="1300" b="1" dirty="0" err="1" smtClean="0">
                <a:solidFill>
                  <a:schemeClr val="bg1"/>
                </a:solidFill>
              </a:rPr>
              <a:t>Γκαβάς</a:t>
            </a:r>
            <a:endParaRPr lang="el-GR" sz="1300" b="1" dirty="0" smtClean="0">
              <a:solidFill>
                <a:schemeClr val="bg1"/>
              </a:solidFill>
            </a:endParaRPr>
          </a:p>
          <a:p>
            <a:pPr algn="l"/>
            <a:endParaRPr lang="el-GR" sz="1300" b="1" dirty="0">
              <a:solidFill>
                <a:schemeClr val="bg1"/>
              </a:solidFill>
            </a:endParaRPr>
          </a:p>
          <a:p>
            <a:pPr algn="l"/>
            <a:r>
              <a:rPr lang="el-GR" sz="1300" b="1" dirty="0" smtClean="0">
                <a:solidFill>
                  <a:schemeClr val="bg1"/>
                </a:solidFill>
              </a:rPr>
              <a:t>ΕΤΟΣ: 2023-24</a:t>
            </a:r>
          </a:p>
          <a:p>
            <a:pPr algn="l"/>
            <a:r>
              <a:rPr lang="el-GR" sz="1300" b="1" dirty="0" smtClean="0">
                <a:solidFill>
                  <a:schemeClr val="bg1"/>
                </a:solidFill>
              </a:rPr>
              <a:t>ΚΑΘΗΓΗΤΗΣ: ΚΟΥΚΟΥΡΑ ΣΤΑΥΡΟΥΛΑ</a:t>
            </a:r>
            <a:endParaRPr lang="en-US" sz="1300" b="1" dirty="0">
              <a:solidFill>
                <a:schemeClr val="bg1"/>
              </a:solidFill>
            </a:endParaRPr>
          </a:p>
        </p:txBody>
      </p:sp>
      <p:sp>
        <p:nvSpPr>
          <p:cNvPr id="14" name="Rectangle 13">
            <a:extLst>
              <a:ext uri="{FF2B5EF4-FFF2-40B4-BE49-F238E27FC236}">
                <a16:creationId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037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8873D23-2DCF-4B31-A009-95721C06E8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13EF075-D4EF-4929-ADBC-91B27DA1995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9" name="Group 18">
            <a:extLst>
              <a:ext uri="{FF2B5EF4-FFF2-40B4-BE49-F238E27FC236}">
                <a16:creationId xmlns:a16="http://schemas.microsoft.com/office/drawing/2014/main" id="{DAA26DFA-AAB2-4973-9C17-16D587C7B19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128A180A-6198-A2D9-42A1-71ADDEB323D7}"/>
              </a:ext>
            </a:extLst>
          </p:cNvPr>
          <p:cNvSpPr>
            <a:spLocks noGrp="1"/>
          </p:cNvSpPr>
          <p:nvPr>
            <p:ph type="title"/>
          </p:nvPr>
        </p:nvSpPr>
        <p:spPr>
          <a:xfrm>
            <a:off x="0" y="2708366"/>
            <a:ext cx="4659086" cy="1898468"/>
          </a:xfrm>
        </p:spPr>
        <p:txBody>
          <a:bodyPr>
            <a:normAutofit/>
          </a:bodyPr>
          <a:lstStyle/>
          <a:p>
            <a:r>
              <a:rPr lang="el-GR" sz="2800" dirty="0" err="1">
                <a:solidFill>
                  <a:schemeClr val="tx2"/>
                </a:solidFill>
              </a:rPr>
              <a:t>Πηγες</a:t>
            </a:r>
            <a:r>
              <a:rPr lang="el-GR" sz="2800" dirty="0">
                <a:solidFill>
                  <a:schemeClr val="tx2"/>
                </a:solidFill>
              </a:rPr>
              <a:t>:</a:t>
            </a:r>
            <a:r>
              <a:rPr lang="en-US" sz="2800" dirty="0">
                <a:solidFill>
                  <a:schemeClr val="tx2"/>
                </a:solidFill>
              </a:rPr>
              <a:t>www.tripadvisor.com.gr</a:t>
            </a:r>
            <a:r>
              <a:rPr lang="el-GR" sz="2800" dirty="0">
                <a:solidFill>
                  <a:schemeClr val="tx2"/>
                </a:solidFill>
              </a:rPr>
              <a:t/>
            </a:r>
            <a:br>
              <a:rPr lang="el-GR" sz="2800" dirty="0">
                <a:solidFill>
                  <a:schemeClr val="tx2"/>
                </a:solidFill>
              </a:rPr>
            </a:br>
            <a:r>
              <a:rPr lang="en-US" sz="2800" dirty="0">
                <a:solidFill>
                  <a:schemeClr val="tx2"/>
                </a:solidFill>
              </a:rPr>
              <a:t>el.wikipedia.org</a:t>
            </a:r>
            <a:r>
              <a:rPr lang="el-GR" sz="2800" dirty="0">
                <a:solidFill>
                  <a:schemeClr val="tx2"/>
                </a:solidFill>
              </a:rPr>
              <a:t/>
            </a:r>
            <a:br>
              <a:rPr lang="el-GR" sz="2800" dirty="0">
                <a:solidFill>
                  <a:schemeClr val="tx2"/>
                </a:solidFill>
              </a:rPr>
            </a:br>
            <a:r>
              <a:rPr lang="en-US" sz="2800" dirty="0">
                <a:solidFill>
                  <a:schemeClr val="tx2"/>
                </a:solidFill>
                <a:hlinkClick r:id="rId2"/>
              </a:rPr>
              <a:t>www.tiqets.com</a:t>
            </a:r>
            <a:r>
              <a:rPr lang="el-GR" sz="2800" dirty="0">
                <a:solidFill>
                  <a:schemeClr val="tx2"/>
                </a:solidFill>
              </a:rPr>
              <a:t/>
            </a:r>
            <a:br>
              <a:rPr lang="el-GR" sz="2800" dirty="0">
                <a:solidFill>
                  <a:schemeClr val="tx2"/>
                </a:solidFill>
              </a:rPr>
            </a:br>
            <a:r>
              <a:rPr lang="en-US" sz="2800" dirty="0">
                <a:solidFill>
                  <a:schemeClr val="tx2"/>
                </a:solidFill>
              </a:rPr>
              <a:t>happytraveller.gr</a:t>
            </a:r>
          </a:p>
        </p:txBody>
      </p:sp>
      <p:sp>
        <p:nvSpPr>
          <p:cNvPr id="3" name="Content Placeholder 2">
            <a:extLst>
              <a:ext uri="{FF2B5EF4-FFF2-40B4-BE49-F238E27FC236}">
                <a16:creationId xmlns:a16="http://schemas.microsoft.com/office/drawing/2014/main" id="{FA80220C-E3FD-F20A-65C0-1ADD816F1C71}"/>
              </a:ext>
            </a:extLst>
          </p:cNvPr>
          <p:cNvSpPr>
            <a:spLocks noGrp="1"/>
          </p:cNvSpPr>
          <p:nvPr>
            <p:ph idx="1"/>
          </p:nvPr>
        </p:nvSpPr>
        <p:spPr>
          <a:xfrm>
            <a:off x="6172200" y="804672"/>
            <a:ext cx="5221224" cy="5230368"/>
          </a:xfrm>
        </p:spPr>
        <p:txBody>
          <a:bodyPr anchor="ctr">
            <a:normAutofit/>
          </a:bodyPr>
          <a:lstStyle/>
          <a:p>
            <a:pPr marL="0" indent="0" algn="ctr">
              <a:buNone/>
            </a:pPr>
            <a:r>
              <a:rPr lang="el-GR" sz="4400" dirty="0">
                <a:solidFill>
                  <a:schemeClr val="tx2"/>
                </a:solidFill>
              </a:rPr>
              <a:t>ΕΥΧΑΡΙΣΤΟΥΜΕ ΓΙΑ ΤΗ ΠΡΟΣΟΧΗ ΣΑΣ !!!</a:t>
            </a:r>
          </a:p>
          <a:p>
            <a:pPr marL="0" indent="0" algn="ctr">
              <a:buNone/>
            </a:pPr>
            <a:endParaRPr lang="el-GR" sz="4400" dirty="0">
              <a:solidFill>
                <a:schemeClr val="tx2"/>
              </a:solidFill>
            </a:endParaRPr>
          </a:p>
          <a:p>
            <a:pPr marL="0" indent="0">
              <a:buNone/>
            </a:pPr>
            <a:endParaRPr lang="en-US" sz="1800" dirty="0">
              <a:solidFill>
                <a:schemeClr val="tx2"/>
              </a:solidFill>
            </a:endParaRPr>
          </a:p>
        </p:txBody>
      </p:sp>
    </p:spTree>
    <p:extLst>
      <p:ext uri="{BB962C8B-B14F-4D97-AF65-F5344CB8AC3E}">
        <p14:creationId xmlns:p14="http://schemas.microsoft.com/office/powerpoint/2010/main" val="3207143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3FDBED-6F45-2390-AAEC-3EC9BBD661F4}"/>
              </a:ext>
            </a:extLst>
          </p:cNvPr>
          <p:cNvSpPr>
            <a:spLocks noGrp="1"/>
          </p:cNvSpPr>
          <p:nvPr>
            <p:ph type="title"/>
          </p:nvPr>
        </p:nvSpPr>
        <p:spPr>
          <a:xfrm>
            <a:off x="545590" y="411480"/>
            <a:ext cx="3319114" cy="1698432"/>
          </a:xfrm>
        </p:spPr>
        <p:txBody>
          <a:bodyPr>
            <a:normAutofit/>
          </a:bodyPr>
          <a:lstStyle/>
          <a:p>
            <a:pPr algn="ctr"/>
            <a:r>
              <a:rPr lang="el-GR" b="1" i="1" u="sng" dirty="0">
                <a:solidFill>
                  <a:schemeClr val="tx2">
                    <a:lumMod val="50000"/>
                  </a:schemeClr>
                </a:solidFill>
              </a:rPr>
              <a:t>ΠΥΡΓΟΣ ΤΟΥ ΑΙΦΕΛ</a:t>
            </a:r>
            <a:endParaRPr lang="en-US" b="1" i="1" u="sng" dirty="0">
              <a:solidFill>
                <a:schemeClr val="tx2">
                  <a:lumMod val="50000"/>
                </a:schemeClr>
              </a:solidFill>
            </a:endParaRPr>
          </a:p>
        </p:txBody>
      </p:sp>
      <p:sp>
        <p:nvSpPr>
          <p:cNvPr id="6" name="Content Placeholder 5">
            <a:extLst>
              <a:ext uri="{FF2B5EF4-FFF2-40B4-BE49-F238E27FC236}">
                <a16:creationId xmlns:a16="http://schemas.microsoft.com/office/drawing/2014/main" id="{B1C0C15C-B13B-583D-350C-9FA00324072B}"/>
              </a:ext>
            </a:extLst>
          </p:cNvPr>
          <p:cNvSpPr>
            <a:spLocks noGrp="1"/>
          </p:cNvSpPr>
          <p:nvPr>
            <p:ph idx="1"/>
          </p:nvPr>
        </p:nvSpPr>
        <p:spPr>
          <a:xfrm>
            <a:off x="4704522" y="411480"/>
            <a:ext cx="3776869" cy="5960073"/>
          </a:xfrm>
        </p:spPr>
        <p:txBody>
          <a:bodyPr anchor="ctr">
            <a:normAutofit/>
          </a:bodyPr>
          <a:lstStyle/>
          <a:p>
            <a:r>
              <a:rPr lang="el-GR" sz="1800" b="1" dirty="0">
                <a:solidFill>
                  <a:srgbClr val="A54469"/>
                </a:solidFill>
              </a:rPr>
              <a:t>Ο Πύργος του Άιφελ είναι το σήμα κατατεθέν της πόλης του Παρισιού που βρίσκεται στη Γαλλία. Κατασκευάστηκε το 1889 από τον μηχανικό </a:t>
            </a:r>
            <a:r>
              <a:rPr lang="el-GR" sz="1800" b="1" dirty="0" err="1">
                <a:solidFill>
                  <a:srgbClr val="A54469"/>
                </a:solidFill>
              </a:rPr>
              <a:t>Γουστάβο</a:t>
            </a:r>
            <a:r>
              <a:rPr lang="el-GR" sz="1800" b="1" dirty="0">
                <a:solidFill>
                  <a:srgbClr val="A54469"/>
                </a:solidFill>
              </a:rPr>
              <a:t> Άιφελ. Με ύψος 324 μέτρα , ήταν το πιο ψηλό κτίριο στον κόσμο μέχρι το 1931. Έχει βάρος 10.000 τόνους και η κατασκευή του είναι τόσο σταθερή, ώστε παρεκκλίνει μόλις έως 7,5 εκατοστά με σφοδρό άνεμο.</a:t>
            </a:r>
          </a:p>
          <a:p>
            <a:r>
              <a:rPr lang="el-GR" sz="1800" b="1" dirty="0">
                <a:solidFill>
                  <a:srgbClr val="A54469"/>
                </a:solidFill>
              </a:rPr>
              <a:t>Έχει τρία επισκέψιμα επίπεδα, καθένα </a:t>
            </a:r>
            <a:r>
              <a:rPr lang="el-GR" sz="1800" b="1" dirty="0" err="1">
                <a:solidFill>
                  <a:srgbClr val="A54469"/>
                </a:solidFill>
              </a:rPr>
              <a:t>προσβάσιμο</a:t>
            </a:r>
            <a:r>
              <a:rPr lang="el-GR" sz="1800" b="1" dirty="0">
                <a:solidFill>
                  <a:srgbClr val="A54469"/>
                </a:solidFill>
              </a:rPr>
              <a:t> με σκάλες ή με ανελκυστήρα. Για την άνοδο μέχρι το πρώτο επίπεδο χρειάζονται 302 βήματα (το ίδιο και για το δεύτερο). Το τρίτο και μεγαλύτερο επίπεδο είναι </a:t>
            </a:r>
            <a:r>
              <a:rPr lang="el-GR" sz="1800" b="1" dirty="0" err="1">
                <a:solidFill>
                  <a:srgbClr val="A54469"/>
                </a:solidFill>
              </a:rPr>
              <a:t>προσβάσιμο</a:t>
            </a:r>
            <a:r>
              <a:rPr lang="el-GR" sz="1800" b="1" dirty="0">
                <a:solidFill>
                  <a:srgbClr val="A54469"/>
                </a:solidFill>
              </a:rPr>
              <a:t> μόνο με τον ανελκυστήρα. Τόσο το πρώτο όσο και το δεύτερο επίπεδο διαθέτουν εστιατόριο.</a:t>
            </a:r>
          </a:p>
          <a:p>
            <a:endParaRPr lang="el-GR" sz="1800" b="1" dirty="0">
              <a:solidFill>
                <a:srgbClr val="A54469"/>
              </a:solidFill>
            </a:endParaRPr>
          </a:p>
          <a:p>
            <a:endParaRPr lang="en-US" sz="1500" dirty="0">
              <a:solidFill>
                <a:schemeClr val="tx2">
                  <a:lumMod val="50000"/>
                </a:schemeClr>
              </a:solidFill>
            </a:endParaRPr>
          </a:p>
        </p:txBody>
      </p:sp>
      <p:pic>
        <p:nvPicPr>
          <p:cNvPr id="8" name="Picture 7">
            <a:extLst>
              <a:ext uri="{FF2B5EF4-FFF2-40B4-BE49-F238E27FC236}">
                <a16:creationId xmlns:a16="http://schemas.microsoft.com/office/drawing/2014/main" id="{21EECBE8-043E-2F1F-3062-050F5D6790EC}"/>
              </a:ext>
            </a:extLst>
          </p:cNvPr>
          <p:cNvPicPr>
            <a:picLocks noChangeAspect="1"/>
          </p:cNvPicPr>
          <p:nvPr/>
        </p:nvPicPr>
        <p:blipFill rotWithShape="1">
          <a:blip r:embed="rId2"/>
          <a:srcRect l="15256" r="17570" b="-2"/>
          <a:stretch/>
        </p:blipFill>
        <p:spPr>
          <a:xfrm>
            <a:off x="8804790" y="-2"/>
            <a:ext cx="3416166" cy="2553429"/>
          </a:xfrm>
          <a:prstGeom prst="rect">
            <a:avLst/>
          </a:prstGeom>
        </p:spPr>
      </p:pic>
      <p:pic>
        <p:nvPicPr>
          <p:cNvPr id="2" name="Picture 1" descr="Eiffel Tower with pink trees and water&#10;&#10;Description automatically generated">
            <a:extLst>
              <a:ext uri="{FF2B5EF4-FFF2-40B4-BE49-F238E27FC236}">
                <a16:creationId xmlns:a16="http://schemas.microsoft.com/office/drawing/2014/main" id="{604010FE-E572-E783-B42B-33063315D811}"/>
              </a:ext>
            </a:extLst>
          </p:cNvPr>
          <p:cNvPicPr>
            <a:picLocks noChangeAspect="1"/>
          </p:cNvPicPr>
          <p:nvPr/>
        </p:nvPicPr>
        <p:blipFill rotWithShape="1">
          <a:blip r:embed="rId3"/>
          <a:srcRect t="27533" r="-3" b="11537"/>
          <a:stretch/>
        </p:blipFill>
        <p:spPr>
          <a:xfrm>
            <a:off x="5034" y="2516418"/>
            <a:ext cx="4374615" cy="437746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descr="A tower with fireworks in the sky&#10;&#10;Description automatically generated">
            <a:extLst>
              <a:ext uri="{FF2B5EF4-FFF2-40B4-BE49-F238E27FC236}">
                <a16:creationId xmlns:a16="http://schemas.microsoft.com/office/drawing/2014/main" id="{BF1E149C-78B1-EF24-3788-0970AD6F641E}"/>
              </a:ext>
            </a:extLst>
          </p:cNvPr>
          <p:cNvPicPr>
            <a:picLocks noChangeAspect="1"/>
          </p:cNvPicPr>
          <p:nvPr/>
        </p:nvPicPr>
        <p:blipFill rotWithShape="1">
          <a:blip r:embed="rId4"/>
          <a:srcRect l="31786" r="15240"/>
          <a:stretch/>
        </p:blipFill>
        <p:spPr>
          <a:xfrm>
            <a:off x="8775834" y="2553429"/>
            <a:ext cx="3416166" cy="4304571"/>
          </a:xfrm>
          <a:prstGeom prst="rect">
            <a:avLst/>
          </a:prstGeom>
        </p:spPr>
      </p:pic>
    </p:spTree>
    <p:extLst>
      <p:ext uri="{BB962C8B-B14F-4D97-AF65-F5344CB8AC3E}">
        <p14:creationId xmlns:p14="http://schemas.microsoft.com/office/powerpoint/2010/main" val="4104162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ED23-4E1F-F320-F09F-32296D81742C}"/>
              </a:ext>
            </a:extLst>
          </p:cNvPr>
          <p:cNvSpPr>
            <a:spLocks noGrp="1"/>
          </p:cNvSpPr>
          <p:nvPr>
            <p:ph type="title"/>
          </p:nvPr>
        </p:nvSpPr>
        <p:spPr>
          <a:xfrm>
            <a:off x="572493" y="238539"/>
            <a:ext cx="11047013" cy="1434415"/>
          </a:xfrm>
        </p:spPr>
        <p:txBody>
          <a:bodyPr anchor="b">
            <a:normAutofit/>
          </a:bodyPr>
          <a:lstStyle/>
          <a:p>
            <a:r>
              <a:rPr lang="en-US" sz="5400" dirty="0"/>
              <a:t>DISNEYLAND</a:t>
            </a:r>
          </a:p>
        </p:txBody>
      </p:sp>
      <p:sp>
        <p:nvSpPr>
          <p:cNvPr id="9" name="Content Placeholder 8">
            <a:extLst>
              <a:ext uri="{FF2B5EF4-FFF2-40B4-BE49-F238E27FC236}">
                <a16:creationId xmlns:a16="http://schemas.microsoft.com/office/drawing/2014/main" id="{A71DB015-B5EF-3B15-52DB-E5FAA13BDF08}"/>
              </a:ext>
            </a:extLst>
          </p:cNvPr>
          <p:cNvSpPr>
            <a:spLocks noGrp="1"/>
          </p:cNvSpPr>
          <p:nvPr>
            <p:ph idx="1"/>
          </p:nvPr>
        </p:nvSpPr>
        <p:spPr>
          <a:xfrm>
            <a:off x="4905955" y="2071316"/>
            <a:ext cx="6713552" cy="4114800"/>
          </a:xfrm>
        </p:spPr>
        <p:txBody>
          <a:bodyPr anchor="t">
            <a:normAutofit lnSpcReduction="10000"/>
          </a:bodyPr>
          <a:lstStyle/>
          <a:p>
            <a:r>
              <a:rPr lang="el-GR" sz="2200" b="1" dirty="0"/>
              <a:t>Η </a:t>
            </a:r>
            <a:r>
              <a:rPr lang="el-GR" sz="2200" b="1" dirty="0" err="1"/>
              <a:t>Disneyland</a:t>
            </a:r>
            <a:r>
              <a:rPr lang="el-GR" sz="2200" b="1" dirty="0"/>
              <a:t> </a:t>
            </a:r>
            <a:r>
              <a:rPr lang="el-GR" sz="2200" b="1" dirty="0" err="1"/>
              <a:t>Paris</a:t>
            </a:r>
            <a:r>
              <a:rPr lang="el-GR" sz="2200" b="1" dirty="0"/>
              <a:t> είναι ένα πάρκο ψυχαγωγίας, βρίσκεται στο προάστιο </a:t>
            </a:r>
            <a:r>
              <a:rPr lang="el-GR" sz="2200" b="1" dirty="0" err="1"/>
              <a:t>Marne-la-Vallee</a:t>
            </a:r>
            <a:r>
              <a:rPr lang="el-GR" sz="2200" b="1" dirty="0"/>
              <a:t>, 30 χιλιόμετρα περίπου από το κέντρο του Παρισιού. Η </a:t>
            </a:r>
            <a:r>
              <a:rPr lang="el-GR" sz="2200" b="1" dirty="0" err="1"/>
              <a:t>Ντίσνεϋλαντ</a:t>
            </a:r>
            <a:r>
              <a:rPr lang="el-GR" sz="2200" b="1" dirty="0"/>
              <a:t> στο Παρίσι είναι το νούμερο ένα τουριστικό αξιοθέατο της Γαλλίας με τον αριθμό των επισκεπτών να φτάνουν τα 16 εκατομμύρια το 2013.</a:t>
            </a:r>
          </a:p>
          <a:p>
            <a:endParaRPr lang="el-GR" sz="2200" b="1" dirty="0"/>
          </a:p>
          <a:p>
            <a:r>
              <a:rPr lang="el-GR" sz="2200" b="1" dirty="0"/>
              <a:t>Το πάρκο άνοιξε τις πύλες του το 1992 και καλύπτει μια έκταση 4.800 στρεμμάτων, περιλαμβάνει δύο θεματικά πάρκα, το </a:t>
            </a:r>
            <a:r>
              <a:rPr lang="el-GR" sz="2200" b="1" dirty="0" err="1"/>
              <a:t>Disneyland</a:t>
            </a:r>
            <a:r>
              <a:rPr lang="el-GR" sz="2200" b="1" dirty="0"/>
              <a:t> </a:t>
            </a:r>
            <a:r>
              <a:rPr lang="el-GR" sz="2200" b="1" dirty="0" err="1"/>
              <a:t>Park</a:t>
            </a:r>
            <a:r>
              <a:rPr lang="el-GR" sz="2200" b="1" dirty="0"/>
              <a:t> και το </a:t>
            </a:r>
            <a:r>
              <a:rPr lang="el-GR" sz="2200" b="1" dirty="0" err="1"/>
              <a:t>Walt</a:t>
            </a:r>
            <a:r>
              <a:rPr lang="el-GR" sz="2200" b="1" dirty="0"/>
              <a:t> </a:t>
            </a:r>
            <a:r>
              <a:rPr lang="el-GR" sz="2200" b="1" dirty="0" err="1"/>
              <a:t>Disney</a:t>
            </a:r>
            <a:r>
              <a:rPr lang="el-GR" sz="2200" b="1" dirty="0"/>
              <a:t> </a:t>
            </a:r>
            <a:r>
              <a:rPr lang="el-GR" sz="2200" b="1" dirty="0" err="1"/>
              <a:t>Studios</a:t>
            </a:r>
            <a:r>
              <a:rPr lang="el-GR" sz="2200" b="1" dirty="0"/>
              <a:t> </a:t>
            </a:r>
            <a:r>
              <a:rPr lang="el-GR" sz="2200" b="1" dirty="0" err="1"/>
              <a:t>Park</a:t>
            </a:r>
            <a:r>
              <a:rPr lang="el-GR" sz="2200" b="1" dirty="0"/>
              <a:t>, ξενοδοχεία, αγορές, ψυχαγωγικό συγκρότημα, γήπεδο γκολφ, και αρκετούς επιπρόσθετους χώρους αναψυχής και διασκέδασης.</a:t>
            </a:r>
          </a:p>
          <a:p>
            <a:endParaRPr lang="en-US" sz="2200" dirty="0"/>
          </a:p>
        </p:txBody>
      </p:sp>
      <p:pic>
        <p:nvPicPr>
          <p:cNvPr id="5" name="Content Placeholder 4" descr="A castle with blue and pink towers with Disneyland Paris in the background&#10;&#10;Description automatically generated">
            <a:extLst>
              <a:ext uri="{FF2B5EF4-FFF2-40B4-BE49-F238E27FC236}">
                <a16:creationId xmlns:a16="http://schemas.microsoft.com/office/drawing/2014/main" id="{13F0ED87-6E44-2A38-544C-146449866BA9}"/>
              </a:ext>
            </a:extLst>
          </p:cNvPr>
          <p:cNvPicPr>
            <a:picLocks noChangeAspect="1"/>
          </p:cNvPicPr>
          <p:nvPr/>
        </p:nvPicPr>
        <p:blipFill rotWithShape="1">
          <a:blip r:embed="rId2"/>
          <a:srcRect l="7520" r="575" b="-3"/>
          <a:stretch/>
        </p:blipFill>
        <p:spPr>
          <a:xfrm>
            <a:off x="572492" y="2002056"/>
            <a:ext cx="3943849" cy="41840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29052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8C3439D-5EC0-3413-9B73-2CDD61F879CB}"/>
              </a:ext>
            </a:extLst>
          </p:cNvPr>
          <p:cNvPicPr>
            <a:picLocks noChangeAspect="1"/>
          </p:cNvPicPr>
          <p:nvPr/>
        </p:nvPicPr>
        <p:blipFill rotWithShape="1">
          <a:blip r:embed="rId2"/>
          <a:srcRect t="109"/>
          <a:stretch/>
        </p:blipFill>
        <p:spPr>
          <a:xfrm>
            <a:off x="2522356"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80C422-422D-BA22-17A1-54CAA77248BE}"/>
              </a:ext>
            </a:extLst>
          </p:cNvPr>
          <p:cNvSpPr>
            <a:spLocks noGrp="1"/>
          </p:cNvSpPr>
          <p:nvPr>
            <p:ph type="title"/>
          </p:nvPr>
        </p:nvSpPr>
        <p:spPr>
          <a:xfrm>
            <a:off x="187570" y="365125"/>
            <a:ext cx="3681045" cy="1899912"/>
          </a:xfrm>
        </p:spPr>
        <p:txBody>
          <a:bodyPr>
            <a:normAutofit/>
          </a:bodyPr>
          <a:lstStyle/>
          <a:p>
            <a:pPr algn="ctr"/>
            <a:r>
              <a:rPr lang="el-GR" sz="4000" b="1" dirty="0">
                <a:solidFill>
                  <a:srgbClr val="002060"/>
                </a:solidFill>
              </a:rPr>
              <a:t>Η ΠΑΝΑΓΙΑ ΤΩΝ ΠΑΡΙΣΙΩΝ</a:t>
            </a:r>
            <a:endParaRPr lang="en-US" sz="4000" b="1" dirty="0">
              <a:solidFill>
                <a:srgbClr val="002060"/>
              </a:solidFill>
            </a:endParaRPr>
          </a:p>
        </p:txBody>
      </p:sp>
      <p:sp>
        <p:nvSpPr>
          <p:cNvPr id="3" name="Content Placeholder 2">
            <a:extLst>
              <a:ext uri="{FF2B5EF4-FFF2-40B4-BE49-F238E27FC236}">
                <a16:creationId xmlns:a16="http://schemas.microsoft.com/office/drawing/2014/main" id="{FFEC824F-349E-427E-6C87-B34712B12615}"/>
              </a:ext>
            </a:extLst>
          </p:cNvPr>
          <p:cNvSpPr>
            <a:spLocks noGrp="1"/>
          </p:cNvSpPr>
          <p:nvPr>
            <p:ph idx="1"/>
          </p:nvPr>
        </p:nvSpPr>
        <p:spPr>
          <a:xfrm>
            <a:off x="187569" y="2004646"/>
            <a:ext cx="3865567" cy="4853344"/>
          </a:xfrm>
        </p:spPr>
        <p:txBody>
          <a:bodyPr>
            <a:normAutofit/>
          </a:bodyPr>
          <a:lstStyle/>
          <a:p>
            <a:r>
              <a:rPr lang="el-GR" sz="1800" b="1" dirty="0">
                <a:solidFill>
                  <a:srgbClr val="002060"/>
                </a:solidFill>
              </a:rPr>
              <a:t>Η Παναγία των </a:t>
            </a:r>
            <a:r>
              <a:rPr lang="el-GR" sz="1800" b="1" dirty="0" err="1">
                <a:solidFill>
                  <a:srgbClr val="002060"/>
                </a:solidFill>
              </a:rPr>
              <a:t>Παρισίων,είναι</a:t>
            </a:r>
            <a:r>
              <a:rPr lang="el-GR" sz="1800" b="1" dirty="0">
                <a:solidFill>
                  <a:srgbClr val="002060"/>
                </a:solidFill>
              </a:rPr>
              <a:t> ο μητροπολιτικός Ρωμαιοκαθολικός ναός της πόλης του Παρισιού και αποτελεί ένα από τα πλέον θαυμαστά αρχιτεκτονικά μνημεία του λεγόμενου οξυκόρυφου ή γοτθικού ρυθμού. Βρίσκεται στη νησίδα </a:t>
            </a:r>
            <a:r>
              <a:rPr lang="el-GR" sz="1800" b="1" dirty="0" err="1">
                <a:solidFill>
                  <a:srgbClr val="002060"/>
                </a:solidFill>
              </a:rPr>
              <a:t>ιλ</a:t>
            </a:r>
            <a:r>
              <a:rPr lang="el-GR" sz="1800" b="1" dirty="0">
                <a:solidFill>
                  <a:srgbClr val="002060"/>
                </a:solidFill>
              </a:rPr>
              <a:t> ντε λα </a:t>
            </a:r>
            <a:r>
              <a:rPr lang="el-GR" sz="1800" b="1" dirty="0" err="1">
                <a:solidFill>
                  <a:srgbClr val="002060"/>
                </a:solidFill>
              </a:rPr>
              <a:t>Σιτέ</a:t>
            </a:r>
            <a:r>
              <a:rPr lang="el-GR" sz="1800" b="1" dirty="0">
                <a:solidFill>
                  <a:srgbClr val="002060"/>
                </a:solidFill>
              </a:rPr>
              <a:t> του ποταμού Σηκουάνα, στο κέντρο της γαλλικής πρωτεύουσας. </a:t>
            </a:r>
          </a:p>
          <a:p>
            <a:r>
              <a:rPr lang="el-GR" sz="1800" b="1" dirty="0">
                <a:solidFill>
                  <a:srgbClr val="002060"/>
                </a:solidFill>
              </a:rPr>
              <a:t>Η κατασκευή του άρχισε το 1160 και τον θεμέλιο λίθο έθεσε ο πάπας Αλέξανδρος Γ΄ και ο βασιλιάς Λουδοβίκος Ζ΄ της Γαλλίας. Ο ναός αποπερατώθηκε περί τα μέσα του 13ου αι. Το 1699 υπέστη ακρωτηριάσεις, με το δικαιολογητικό της επισκευής του</a:t>
            </a:r>
          </a:p>
          <a:p>
            <a:endParaRPr lang="en-US" sz="1600" dirty="0"/>
          </a:p>
        </p:txBody>
      </p:sp>
    </p:spTree>
    <p:extLst>
      <p:ext uri="{BB962C8B-B14F-4D97-AF65-F5344CB8AC3E}">
        <p14:creationId xmlns:p14="http://schemas.microsoft.com/office/powerpoint/2010/main" val="511605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37292-5E06-6E66-2EAE-CD458B3B8B8D}"/>
              </a:ext>
            </a:extLst>
          </p:cNvPr>
          <p:cNvSpPr>
            <a:spLocks noGrp="1"/>
          </p:cNvSpPr>
          <p:nvPr>
            <p:ph type="title"/>
          </p:nvPr>
        </p:nvSpPr>
        <p:spPr>
          <a:xfrm>
            <a:off x="589009" y="502400"/>
            <a:ext cx="3367171" cy="1818064"/>
          </a:xfrm>
        </p:spPr>
        <p:txBody>
          <a:bodyPr>
            <a:normAutofit/>
          </a:bodyPr>
          <a:lstStyle/>
          <a:p>
            <a:pPr algn="ctr"/>
            <a:r>
              <a:rPr lang="el-GR" b="1" dirty="0">
                <a:solidFill>
                  <a:srgbClr val="7030A0"/>
                </a:solidFill>
              </a:rPr>
              <a:t>ΠΟΤΑΜΟΣ ΣΗΚΟΥΑΝΑ</a:t>
            </a:r>
            <a:endParaRPr lang="en-US" b="1" dirty="0">
              <a:solidFill>
                <a:srgbClr val="7030A0"/>
              </a:solidFill>
            </a:endParaRPr>
          </a:p>
        </p:txBody>
      </p:sp>
      <p:sp>
        <p:nvSpPr>
          <p:cNvPr id="8" name="Content Placeholder 7">
            <a:extLst>
              <a:ext uri="{FF2B5EF4-FFF2-40B4-BE49-F238E27FC236}">
                <a16:creationId xmlns:a16="http://schemas.microsoft.com/office/drawing/2014/main" id="{E0F5BA58-192F-3402-52EE-249AFE2E2293}"/>
              </a:ext>
            </a:extLst>
          </p:cNvPr>
          <p:cNvSpPr>
            <a:spLocks noGrp="1"/>
          </p:cNvSpPr>
          <p:nvPr>
            <p:ph idx="1"/>
          </p:nvPr>
        </p:nvSpPr>
        <p:spPr>
          <a:xfrm>
            <a:off x="5218300" y="3670014"/>
            <a:ext cx="5742432" cy="2344708"/>
          </a:xfrm>
        </p:spPr>
        <p:txBody>
          <a:bodyPr anchor="ctr">
            <a:noAutofit/>
          </a:bodyPr>
          <a:lstStyle/>
          <a:p>
            <a:r>
              <a:rPr lang="el-GR" sz="2000" b="1" dirty="0"/>
              <a:t>Ο Σηκουάνας είναι ένας από τους κυριότερους ποταμούς της βορειοδυτικής Γαλλίας. Έχει μήκος 780 χιλιόμετρα και αποτελεί σημαντικότατη υδάτινη εμπορική αρτηρία. Αποτελεί επίσης πόλο έλξης τουριστών, κυρίως στην πόλη του Παρισιού.</a:t>
            </a:r>
          </a:p>
          <a:p>
            <a:r>
              <a:rPr lang="el-GR" sz="2000" b="1" dirty="0"/>
              <a:t>Ο Σηκουάνας έχει </a:t>
            </a:r>
            <a:r>
              <a:rPr lang="el-GR" sz="2000" b="1" dirty="0" err="1"/>
              <a:t>εκβαθυνθεί</a:t>
            </a:r>
            <a:r>
              <a:rPr lang="el-GR" sz="2000" b="1" dirty="0"/>
              <a:t> και ποντοπόρα σκάφη ελλιμενίζονται στη </a:t>
            </a:r>
            <a:r>
              <a:rPr lang="el-GR" sz="2000" b="1" dirty="0" err="1"/>
              <a:t>Ρουέν</a:t>
            </a:r>
            <a:r>
              <a:rPr lang="el-GR" sz="2000" b="1" dirty="0"/>
              <a:t>, 120 χιλιόμετρα από τη θάλασσα. Στο Παρίσι, ο ποταμός είναι μόλις 24 μέτρα πάνω από το επίπεδο της θάλασσας και 560 χιλιόμετρα από το στόμιό του, με αποτέλεσμα να έχει αργή ροή και να καθιστά εύκολη την πλοήγησή του.</a:t>
            </a:r>
            <a:endParaRPr lang="en-US" sz="2000" b="1" dirty="0"/>
          </a:p>
        </p:txBody>
      </p:sp>
      <p:pic>
        <p:nvPicPr>
          <p:cNvPr id="7" name="Picture 6">
            <a:extLst>
              <a:ext uri="{FF2B5EF4-FFF2-40B4-BE49-F238E27FC236}">
                <a16:creationId xmlns:a16="http://schemas.microsoft.com/office/drawing/2014/main" id="{D38AB39A-855D-577E-5E1C-CBC2107DE377}"/>
              </a:ext>
            </a:extLst>
          </p:cNvPr>
          <p:cNvPicPr>
            <a:picLocks noChangeAspect="1"/>
          </p:cNvPicPr>
          <p:nvPr/>
        </p:nvPicPr>
        <p:blipFill rotWithShape="1">
          <a:blip r:embed="rId2"/>
          <a:srcRect t="25699" b="26066"/>
          <a:stretch/>
        </p:blipFill>
        <p:spPr>
          <a:xfrm>
            <a:off x="4555236" y="6"/>
            <a:ext cx="7636763" cy="276272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a:extLst>
              <a:ext uri="{FF2B5EF4-FFF2-40B4-BE49-F238E27FC236}">
                <a16:creationId xmlns:a16="http://schemas.microsoft.com/office/drawing/2014/main" id="{BED6372A-BB3D-EAE2-5C7E-5A2C0A77A88E}"/>
              </a:ext>
            </a:extLst>
          </p:cNvPr>
          <p:cNvPicPr>
            <a:picLocks noChangeAspect="1"/>
          </p:cNvPicPr>
          <p:nvPr/>
        </p:nvPicPr>
        <p:blipFill rotWithShape="1">
          <a:blip r:embed="rId3"/>
          <a:srcRect t="11707" r="-4" b="-4"/>
          <a:stretch/>
        </p:blipFill>
        <p:spPr>
          <a:xfrm>
            <a:off x="-1" y="2826737"/>
            <a:ext cx="4565779" cy="403126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137230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3F479-128E-BAE5-F5C1-18F9E0714B1C}"/>
              </a:ext>
            </a:extLst>
          </p:cNvPr>
          <p:cNvSpPr>
            <a:spLocks noGrp="1"/>
          </p:cNvSpPr>
          <p:nvPr>
            <p:ph type="title"/>
          </p:nvPr>
        </p:nvSpPr>
        <p:spPr>
          <a:xfrm>
            <a:off x="1137033" y="670559"/>
            <a:ext cx="4683321" cy="2148841"/>
          </a:xfrm>
        </p:spPr>
        <p:txBody>
          <a:bodyPr anchor="t">
            <a:normAutofit/>
          </a:bodyPr>
          <a:lstStyle/>
          <a:p>
            <a:pPr algn="ctr"/>
            <a:r>
              <a:rPr lang="el-GR" sz="5400" b="1" dirty="0">
                <a:solidFill>
                  <a:schemeClr val="accent1">
                    <a:lumMod val="75000"/>
                  </a:schemeClr>
                </a:solidFill>
              </a:rPr>
              <a:t>ΤΟ ΜΟΥΣΕΙΟ ΤΟΥ ΛΟΥΒΡΟΥ</a:t>
            </a:r>
            <a:endParaRPr lang="en-US" sz="5400" b="1" dirty="0">
              <a:solidFill>
                <a:schemeClr val="accent1">
                  <a:lumMod val="75000"/>
                </a:schemeClr>
              </a:solidFill>
            </a:endParaRPr>
          </a:p>
        </p:txBody>
      </p:sp>
      <p:sp>
        <p:nvSpPr>
          <p:cNvPr id="3" name="Content Placeholder 2">
            <a:extLst>
              <a:ext uri="{FF2B5EF4-FFF2-40B4-BE49-F238E27FC236}">
                <a16:creationId xmlns:a16="http://schemas.microsoft.com/office/drawing/2014/main" id="{E60D65E9-2A55-D62A-0E48-35C39070ACCD}"/>
              </a:ext>
            </a:extLst>
          </p:cNvPr>
          <p:cNvSpPr>
            <a:spLocks noGrp="1"/>
          </p:cNvSpPr>
          <p:nvPr>
            <p:ph idx="1"/>
          </p:nvPr>
        </p:nvSpPr>
        <p:spPr>
          <a:xfrm>
            <a:off x="6482679" y="357810"/>
            <a:ext cx="5388131" cy="5870712"/>
          </a:xfrm>
        </p:spPr>
        <p:txBody>
          <a:bodyPr anchor="t">
            <a:noAutofit/>
          </a:bodyPr>
          <a:lstStyle/>
          <a:p>
            <a:r>
              <a:rPr lang="el-GR" sz="1800" b="1" i="0" dirty="0">
                <a:effectLst/>
                <a:latin typeface="Arial" panose="020B0604020202020204" pitchFamily="34" charset="0"/>
              </a:rPr>
              <a:t>Το μουσείο του Λούβρου είναι ένα από τα μεγαλύτερα και παλαιότερα μουσεία </a:t>
            </a:r>
            <a:r>
              <a:rPr lang="el-GR" sz="1800" b="1" dirty="0">
                <a:latin typeface="Arial" panose="020B0604020202020204" pitchFamily="34" charset="0"/>
              </a:rPr>
              <a:t>τέχνης</a:t>
            </a:r>
            <a:r>
              <a:rPr lang="el-GR" sz="1800" b="1" i="0" dirty="0">
                <a:effectLst/>
                <a:latin typeface="Arial" panose="020B0604020202020204" pitchFamily="34" charset="0"/>
              </a:rPr>
              <a:t> στον κόσμο. Βρίσκεται στο κέντρο του Παρισιού, στη δεξιά όχθη του </a:t>
            </a:r>
            <a:r>
              <a:rPr lang="el-GR" sz="1800" b="1" i="0" u="none" strike="noStrike" dirty="0">
                <a:effectLst/>
                <a:latin typeface="Arial" panose="020B0604020202020204" pitchFamily="34" charset="0"/>
                <a:hlinkClick r:id="rId2" tooltip="Σηκουάνας">
                  <a:extLst>
                    <a:ext uri="{A12FA001-AC4F-418D-AE19-62706E023703}">
                      <ahyp:hlinkClr xmlns="" xmlns:ahyp="http://schemas.microsoft.com/office/drawing/2018/hyperlinkcolor" val="tx"/>
                    </a:ext>
                  </a:extLst>
                </a:hlinkClick>
              </a:rPr>
              <a:t>Σηκουάνα</a:t>
            </a:r>
            <a:r>
              <a:rPr lang="el-GR" sz="1800" b="1" i="0" dirty="0">
                <a:effectLst/>
                <a:latin typeface="Arial" panose="020B0604020202020204" pitchFamily="34" charset="0"/>
              </a:rPr>
              <a:t> και εκθέτει 35.000 έργα τέχνης που υπολογίζονται στα 445.000 κομμάτια. Οι μόνιμες συλλογές του μουσείου καταλαμβάνουν συνολικά έκταση 60.600 τετραγωνικών μέτρων και ανάμεσα σε αυτές είναι και οι ελληνικές, που καλύπτουν 25 αίθουσες ή χώρους. Το Λούβρο έγινε μουσείο μετά την </a:t>
            </a:r>
            <a:r>
              <a:rPr lang="el-GR" sz="1800" b="1" i="0" u="none" strike="noStrike" dirty="0">
                <a:effectLst/>
                <a:latin typeface="Arial" panose="020B0604020202020204" pitchFamily="34" charset="0"/>
                <a:hlinkClick r:id="rId3" tooltip="Γαλλική επανάσταση">
                  <a:extLst>
                    <a:ext uri="{A12FA001-AC4F-418D-AE19-62706E023703}">
                      <ahyp:hlinkClr xmlns="" xmlns:ahyp="http://schemas.microsoft.com/office/drawing/2018/hyperlinkcolor" val="tx"/>
                    </a:ext>
                  </a:extLst>
                </a:hlinkClick>
              </a:rPr>
              <a:t>Γαλλική επανάσταση</a:t>
            </a:r>
            <a:r>
              <a:rPr lang="el-GR" sz="1800" b="1" i="0" dirty="0">
                <a:effectLst/>
                <a:latin typeface="Arial" panose="020B0604020202020204" pitchFamily="34" charset="0"/>
              </a:rPr>
              <a:t>. Μέχρι τότε ήταν </a:t>
            </a:r>
            <a:r>
              <a:rPr lang="el-GR" sz="1800" b="1" i="0" u="none" strike="noStrike" dirty="0">
                <a:effectLst/>
                <a:latin typeface="Arial" panose="020B0604020202020204" pitchFamily="34" charset="0"/>
                <a:hlinkClick r:id="rId4" tooltip="Παλάτι του Λούβρου">
                  <a:extLst>
                    <a:ext uri="{A12FA001-AC4F-418D-AE19-62706E023703}">
                      <ahyp:hlinkClr xmlns="" xmlns:ahyp="http://schemas.microsoft.com/office/drawing/2018/hyperlinkcolor" val="tx"/>
                    </a:ext>
                  </a:extLst>
                </a:hlinkClick>
              </a:rPr>
              <a:t>ανάκτορο των βασιλέων</a:t>
            </a:r>
            <a:r>
              <a:rPr lang="el-GR" sz="1800" b="1" i="0" dirty="0">
                <a:effectLst/>
                <a:latin typeface="Arial" panose="020B0604020202020204" pitchFamily="34" charset="0"/>
              </a:rPr>
              <a:t> της </a:t>
            </a:r>
            <a:r>
              <a:rPr lang="el-GR" sz="1800" b="1" i="0" u="none" strike="noStrike" dirty="0">
                <a:effectLst/>
                <a:latin typeface="Arial" panose="020B0604020202020204" pitchFamily="34" charset="0"/>
                <a:hlinkClick r:id="rId5" tooltip="Γαλλία">
                  <a:extLst>
                    <a:ext uri="{A12FA001-AC4F-418D-AE19-62706E023703}">
                      <ahyp:hlinkClr xmlns="" xmlns:ahyp="http://schemas.microsoft.com/office/drawing/2018/hyperlinkcolor" val="tx"/>
                    </a:ext>
                  </a:extLst>
                </a:hlinkClick>
              </a:rPr>
              <a:t>Γαλλίας</a:t>
            </a:r>
            <a:r>
              <a:rPr lang="el-GR" sz="1800" b="1" i="0" dirty="0">
                <a:effectLst/>
                <a:latin typeface="Arial" panose="020B0604020202020204" pitchFamily="34" charset="0"/>
              </a:rPr>
              <a:t> και πιο πριν απλώς φρούριο. Συγκεκριμένα το κτίριο που σήμερα στεγάζει το μουσείο </a:t>
            </a:r>
            <a:r>
              <a:rPr lang="el-GR" sz="1800" b="1" i="0" dirty="0" err="1">
                <a:effectLst/>
                <a:latin typeface="Arial" panose="020B0604020202020204" pitchFamily="34" charset="0"/>
              </a:rPr>
              <a:t>οικοδομήθηκε</a:t>
            </a:r>
            <a:r>
              <a:rPr lang="el-GR" sz="1800" b="1" i="0" dirty="0">
                <a:effectLst/>
                <a:latin typeface="Arial" panose="020B0604020202020204" pitchFamily="34" charset="0"/>
              </a:rPr>
              <a:t> σταδιακά στο πέρασμα των αιώνων αλλάζοντας σημαντικά μορφή ανάλογα με τις χρήσεις του. Η </a:t>
            </a:r>
            <a:r>
              <a:rPr lang="el-GR" sz="1800" b="1" i="0" u="none" strike="noStrike" dirty="0">
                <a:effectLst/>
                <a:latin typeface="Arial" panose="020B0604020202020204" pitchFamily="34" charset="0"/>
                <a:hlinkClick r:id="rId6" tooltip="Γαλλική Επανάσταση">
                  <a:extLst>
                    <a:ext uri="{A12FA001-AC4F-418D-AE19-62706E023703}">
                      <ahyp:hlinkClr xmlns="" xmlns:ahyp="http://schemas.microsoft.com/office/drawing/2018/hyperlinkcolor" val="tx"/>
                    </a:ext>
                  </a:extLst>
                </a:hlinkClick>
              </a:rPr>
              <a:t>επανάσταση</a:t>
            </a:r>
            <a:r>
              <a:rPr lang="el-GR" sz="1800" b="1" i="0" dirty="0">
                <a:effectLst/>
                <a:latin typeface="Arial" panose="020B0604020202020204" pitchFamily="34" charset="0"/>
              </a:rPr>
              <a:t> υπήρξε σταθμός για το Λούβρο, αφού χάρη σε αυτήν αποφασίστηκε το κτιριακό συγκρότημα να μετατραπεί οριστικά σε μουσείο και να ονομαστεί «Κεντρικό Μουσείο των Τεχνών», «Μουσείο της Δημοκρατίας» και μετά «Γαλλικό Μουσείο».</a:t>
            </a:r>
            <a:endParaRPr lang="en-US" sz="1800" b="1" dirty="0"/>
          </a:p>
        </p:txBody>
      </p:sp>
      <p:pic>
        <p:nvPicPr>
          <p:cNvPr id="4" name="Picture 3">
            <a:extLst>
              <a:ext uri="{FF2B5EF4-FFF2-40B4-BE49-F238E27FC236}">
                <a16:creationId xmlns:a16="http://schemas.microsoft.com/office/drawing/2014/main" id="{2B689493-3A1B-BD4B-AC21-CF226FB6D212}"/>
              </a:ext>
            </a:extLst>
          </p:cNvPr>
          <p:cNvPicPr>
            <a:picLocks noChangeAspect="1"/>
          </p:cNvPicPr>
          <p:nvPr/>
        </p:nvPicPr>
        <p:blipFill rotWithShape="1">
          <a:blip r:embed="rId7"/>
          <a:srcRect r="3345" b="-2"/>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Tree>
    <p:extLst>
      <p:ext uri="{BB962C8B-B14F-4D97-AF65-F5344CB8AC3E}">
        <p14:creationId xmlns:p14="http://schemas.microsoft.com/office/powerpoint/2010/main" val="3861764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71019-8DE7-92AD-83C5-073C94833D9F}"/>
              </a:ext>
            </a:extLst>
          </p:cNvPr>
          <p:cNvSpPr>
            <a:spLocks noGrp="1"/>
          </p:cNvSpPr>
          <p:nvPr>
            <p:ph type="title"/>
          </p:nvPr>
        </p:nvSpPr>
        <p:spPr>
          <a:xfrm>
            <a:off x="838201" y="345810"/>
            <a:ext cx="5120561" cy="1325563"/>
          </a:xfrm>
        </p:spPr>
        <p:txBody>
          <a:bodyPr>
            <a:normAutofit/>
          </a:bodyPr>
          <a:lstStyle/>
          <a:p>
            <a:r>
              <a:rPr lang="el-GR" b="1"/>
              <a:t>ΑΨΙΔΑ ΤΟΥ ΘΡΥΑΜΒΟΥ</a:t>
            </a:r>
            <a:endParaRPr lang="en-US" b="1"/>
          </a:p>
        </p:txBody>
      </p:sp>
      <p:sp>
        <p:nvSpPr>
          <p:cNvPr id="3" name="Content Placeholder 2">
            <a:extLst>
              <a:ext uri="{FF2B5EF4-FFF2-40B4-BE49-F238E27FC236}">
                <a16:creationId xmlns:a16="http://schemas.microsoft.com/office/drawing/2014/main" id="{D6C5C006-792B-9D22-AFB6-B7C9E5AB518A}"/>
              </a:ext>
            </a:extLst>
          </p:cNvPr>
          <p:cNvSpPr>
            <a:spLocks noGrp="1"/>
          </p:cNvSpPr>
          <p:nvPr>
            <p:ph idx="1"/>
          </p:nvPr>
        </p:nvSpPr>
        <p:spPr>
          <a:xfrm>
            <a:off x="-159026" y="1671372"/>
            <a:ext cx="6117788" cy="6491967"/>
          </a:xfrm>
        </p:spPr>
        <p:txBody>
          <a:bodyPr>
            <a:noAutofit/>
          </a:bodyPr>
          <a:lstStyle/>
          <a:p>
            <a:r>
              <a:rPr lang="el-GR" sz="1800" b="1" dirty="0"/>
              <a:t>Η επιβλητική αψίδα του Θριάμβου βρίσκεται επί της πλατείας Σαρλ ντε Γκολ, στο τέρμα της λεωφόρου των Ιλισίων Πεδίων και είναι η πιο ψηλή αψίδα του κόσμου. Συγκεκριμένα έχει ύψος 55 μέτρα, πλάτος 45 μέτρα και βάθος 22 μέτρα.</a:t>
            </a:r>
          </a:p>
          <a:p>
            <a:endParaRPr lang="el-GR" sz="1800" b="1" dirty="0"/>
          </a:p>
          <a:p>
            <a:r>
              <a:rPr lang="el-GR" sz="1800" b="1" dirty="0"/>
              <a:t>Οι τέσσερις κίονες στους οποίους στηρίζεται η αψίδα διακοσμούνται από μεγάλα ανάγλυφα, τα οποία απεικονίζουν: την Έξοδο των Εθελοντών του 1792 , τον Θρίαμβο του Ναπολέοντα το 1810, την Γαλλική Αντίσταση στην Μάχη του Παρισιού το 1814 και την Ειρήνη του 1815.</a:t>
            </a:r>
          </a:p>
          <a:p>
            <a:endParaRPr lang="el-GR" sz="1800" b="1" dirty="0"/>
          </a:p>
          <a:p>
            <a:r>
              <a:rPr lang="el-GR" sz="1800" b="1" dirty="0"/>
              <a:t>Στην επιφάνειά της είναι χαραγμένα τα ονόματα των νικών των γαλλικών στρατευμάτων αλλά και των 558 στρατηγών που διοίκησαν τα γαλλικά στρατεύματα κατά τη διάρκεια της βασιλείας του Ναπολέοντα Βοναπάρτη. Αποτελεί μνημείο-σύμβολο εξουσίας και δύναμης και συνάμα σήμα κατατεθέν της πόλης του Παρισιού.</a:t>
            </a:r>
            <a:endParaRPr lang="en-US" sz="1800" b="1" dirty="0"/>
          </a:p>
        </p:txBody>
      </p:sp>
      <p:pic>
        <p:nvPicPr>
          <p:cNvPr id="4" name="Picture 3">
            <a:extLst>
              <a:ext uri="{FF2B5EF4-FFF2-40B4-BE49-F238E27FC236}">
                <a16:creationId xmlns:a16="http://schemas.microsoft.com/office/drawing/2014/main" id="{25A5E0AF-4D06-1349-F683-1B119B571E1C}"/>
              </a:ext>
            </a:extLst>
          </p:cNvPr>
          <p:cNvPicPr>
            <a:picLocks noChangeAspect="1"/>
          </p:cNvPicPr>
          <p:nvPr/>
        </p:nvPicPr>
        <p:blipFill rotWithShape="1">
          <a:blip r:embed="rId2"/>
          <a:srcRect l="8511" r="15936"/>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5" name="Picture 4">
            <a:extLst>
              <a:ext uri="{FF2B5EF4-FFF2-40B4-BE49-F238E27FC236}">
                <a16:creationId xmlns:a16="http://schemas.microsoft.com/office/drawing/2014/main" id="{9CE2FC58-0E4E-73A3-C96E-3FF171DE5CE1}"/>
              </a:ext>
            </a:extLst>
          </p:cNvPr>
          <p:cNvPicPr>
            <a:picLocks noChangeAspect="1"/>
          </p:cNvPicPr>
          <p:nvPr/>
        </p:nvPicPr>
        <p:blipFill rotWithShape="1">
          <a:blip r:embed="rId3"/>
          <a:srcRect l="19902" r="14282"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1912465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FC9E5-0153-651E-62AA-B83B10F6F3E4}"/>
              </a:ext>
            </a:extLst>
          </p:cNvPr>
          <p:cNvSpPr>
            <a:spLocks noGrp="1"/>
          </p:cNvSpPr>
          <p:nvPr>
            <p:ph type="title"/>
          </p:nvPr>
        </p:nvSpPr>
        <p:spPr>
          <a:xfrm>
            <a:off x="959798" y="372532"/>
            <a:ext cx="4800600" cy="1325563"/>
          </a:xfrm>
        </p:spPr>
        <p:txBody>
          <a:bodyPr anchor="b">
            <a:normAutofit/>
          </a:bodyPr>
          <a:lstStyle/>
          <a:p>
            <a:pPr algn="ctr"/>
            <a:r>
              <a:rPr lang="el-GR" b="1" dirty="0"/>
              <a:t>ΜΟΝ ΣΕΝ ΜΙΣΕΛ</a:t>
            </a:r>
            <a:endParaRPr lang="en-US" b="1" dirty="0"/>
          </a:p>
        </p:txBody>
      </p:sp>
      <p:sp>
        <p:nvSpPr>
          <p:cNvPr id="108" name="Content Placeholder 14">
            <a:extLst>
              <a:ext uri="{FF2B5EF4-FFF2-40B4-BE49-F238E27FC236}">
                <a16:creationId xmlns:a16="http://schemas.microsoft.com/office/drawing/2014/main" id="{36C27957-C77A-EAB3-928A-1AA28D4998D5}"/>
              </a:ext>
            </a:extLst>
          </p:cNvPr>
          <p:cNvSpPr>
            <a:spLocks noGrp="1"/>
          </p:cNvSpPr>
          <p:nvPr>
            <p:ph idx="1"/>
          </p:nvPr>
        </p:nvSpPr>
        <p:spPr>
          <a:xfrm>
            <a:off x="726832" y="2288834"/>
            <a:ext cx="5369168" cy="1392208"/>
          </a:xfrm>
        </p:spPr>
        <p:txBody>
          <a:bodyPr>
            <a:noAutofit/>
          </a:bodyPr>
          <a:lstStyle/>
          <a:p>
            <a:pPr marL="0" indent="0" algn="ctr">
              <a:buNone/>
            </a:pPr>
            <a:r>
              <a:rPr lang="el-GR" sz="1600" b="1" i="0" dirty="0">
                <a:effectLst/>
                <a:latin typeface="Verdana" panose="020B0604030504040204" pitchFamily="34" charset="0"/>
              </a:rPr>
              <a:t>Η Μονή Σεν Μισέλ είναι ένα από τα δημοφιλέστερα αξιοθέατα της Γαλλίας αλλά και από τα πιο μαγευτικά αξιοθέατα της Ευρώπης. </a:t>
            </a:r>
            <a:r>
              <a:rPr lang="el-GR" sz="1600" b="1" i="0" dirty="0">
                <a:effectLst/>
                <a:latin typeface="Roboto" panose="02000000000000000000" pitchFamily="2" charset="0"/>
              </a:rPr>
              <a:t>Βγαλμένο μέσα από μαγευτικά παραμύθια το μεσαιωνικό νησί-κάστρο του </a:t>
            </a:r>
            <a:r>
              <a:rPr lang="el-GR" sz="1600" b="1" i="0" dirty="0" err="1">
                <a:effectLst/>
                <a:latin typeface="Roboto" panose="02000000000000000000" pitchFamily="2" charset="0"/>
              </a:rPr>
              <a:t>Μον</a:t>
            </a:r>
            <a:r>
              <a:rPr lang="el-GR" sz="1600" b="1" i="0" dirty="0">
                <a:effectLst/>
                <a:latin typeface="Roboto" panose="02000000000000000000" pitchFamily="2" charset="0"/>
              </a:rPr>
              <a:t> Σεν Μισέλ στέκεται αγέρωχο στο κέντρο του τεράστιου όρμου του Σεν </a:t>
            </a:r>
            <a:r>
              <a:rPr lang="el-GR" sz="1600" b="1" i="0" dirty="0" err="1">
                <a:effectLst/>
                <a:latin typeface="Roboto" panose="02000000000000000000" pitchFamily="2" charset="0"/>
              </a:rPr>
              <a:t>Μαλό</a:t>
            </a:r>
            <a:r>
              <a:rPr lang="el-GR" sz="1600" b="1" i="0" dirty="0">
                <a:effectLst/>
                <a:latin typeface="Roboto" panose="02000000000000000000" pitchFamily="2" charset="0"/>
              </a:rPr>
              <a:t> στη βόρεια ακτή της Γαλλίας, στα όρια μεταξύ Βρετάνης και Νορμανδίας. Στην καρδιά του φιλοξενεί ένα επιβλητικό μοναστήρι, που είναι αφιερωμένο στον Αρχάγγελο Μιχαήλ.                                                                             </a:t>
            </a:r>
            <a:r>
              <a:rPr lang="el-GR" sz="1600" b="1" i="0" dirty="0">
                <a:effectLst/>
                <a:latin typeface="Verdana" panose="020B0604030504040204" pitchFamily="34" charset="0"/>
              </a:rPr>
              <a:t>Το λεγόμενο «θαύμα του Δυτικού κόσμου» χαρακτηρίστηκε από την UNESCO το 1979 ως μνημείο παγκόσμιας κληρονομιάς, καθώς συνδυάζει παραδοσιακά ιστορικά στοιχεία και σύγχρονη αρχιτεκτονική. Οι τουρίστες που επισκέπτονται τη μονή ξεπερνούν τα τρία εκατομμύρια ετησίως. Το νησί συνδέεται με την ακτή με ένα δρόμο (γέφυρα) περίπου δύο χιλιομέτρων.</a:t>
            </a:r>
            <a:endParaRPr lang="en-US" sz="1600" b="1" dirty="0"/>
          </a:p>
          <a:p>
            <a:pPr marL="0" indent="0" algn="ctr">
              <a:buNone/>
            </a:pPr>
            <a:endParaRPr lang="en-US" sz="1600" b="1" dirty="0">
              <a:solidFill>
                <a:schemeClr val="bg1">
                  <a:lumMod val="95000"/>
                </a:schemeClr>
              </a:solidFill>
            </a:endParaRPr>
          </a:p>
        </p:txBody>
      </p:sp>
      <p:pic>
        <p:nvPicPr>
          <p:cNvPr id="10" name="Content Placeholder 9" descr="A castle on a hill with water in the background with Mont Saint-Michel in the background&#10;&#10;Description automatically generated">
            <a:extLst>
              <a:ext uri="{FF2B5EF4-FFF2-40B4-BE49-F238E27FC236}">
                <a16:creationId xmlns:a16="http://schemas.microsoft.com/office/drawing/2014/main" id="{4797122F-8AAB-E0A8-F4B8-813D99F748CA}"/>
              </a:ext>
            </a:extLst>
          </p:cNvPr>
          <p:cNvPicPr>
            <a:picLocks noChangeAspect="1"/>
          </p:cNvPicPr>
          <p:nvPr/>
        </p:nvPicPr>
        <p:blipFill>
          <a:blip r:embed="rId2"/>
          <a:stretch>
            <a:fillRect/>
          </a:stretch>
        </p:blipFill>
        <p:spPr>
          <a:xfrm>
            <a:off x="6645193" y="618300"/>
            <a:ext cx="3588640" cy="2287758"/>
          </a:xfrm>
          <a:prstGeom prst="rect">
            <a:avLst/>
          </a:prstGeom>
          <a:ln w="228600" cap="sq" cmpd="thickThin">
            <a:solidFill>
              <a:srgbClr val="000000"/>
            </a:solidFill>
            <a:prstDash val="solid"/>
            <a:miter lim="800000"/>
          </a:ln>
          <a:effectLst>
            <a:innerShdw blurRad="76200">
              <a:srgbClr val="000000"/>
            </a:innerShdw>
          </a:effectLst>
        </p:spPr>
      </p:pic>
      <p:pic>
        <p:nvPicPr>
          <p:cNvPr id="11" name="Picture 10" descr="A castle on a hill with lights on it with Mont Saint-Michel in the background&#10;&#10;Description automatically generated">
            <a:extLst>
              <a:ext uri="{FF2B5EF4-FFF2-40B4-BE49-F238E27FC236}">
                <a16:creationId xmlns:a16="http://schemas.microsoft.com/office/drawing/2014/main" id="{87E5FFC6-CC7E-AE8C-300D-BE5E0C14B484}"/>
              </a:ext>
            </a:extLst>
          </p:cNvPr>
          <p:cNvPicPr>
            <a:picLocks noChangeAspect="1"/>
          </p:cNvPicPr>
          <p:nvPr/>
        </p:nvPicPr>
        <p:blipFill>
          <a:blip r:embed="rId3"/>
          <a:stretch>
            <a:fillRect/>
          </a:stretch>
        </p:blipFill>
        <p:spPr>
          <a:xfrm>
            <a:off x="8038661" y="4050427"/>
            <a:ext cx="3588640" cy="2144212"/>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716955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471F8-40C9-A433-E9C9-BB953FB81F57}"/>
              </a:ext>
            </a:extLst>
          </p:cNvPr>
          <p:cNvSpPr>
            <a:spLocks noGrp="1"/>
          </p:cNvSpPr>
          <p:nvPr>
            <p:ph type="title"/>
          </p:nvPr>
        </p:nvSpPr>
        <p:spPr>
          <a:xfrm>
            <a:off x="532180" y="485330"/>
            <a:ext cx="10515600" cy="1325563"/>
          </a:xfrm>
        </p:spPr>
        <p:txBody>
          <a:bodyPr/>
          <a:lstStyle/>
          <a:p>
            <a:endParaRPr lang="en-US" dirty="0"/>
          </a:p>
        </p:txBody>
      </p:sp>
      <p:pic>
        <p:nvPicPr>
          <p:cNvPr id="4" name="Content Placeholder 3">
            <a:extLst>
              <a:ext uri="{FF2B5EF4-FFF2-40B4-BE49-F238E27FC236}">
                <a16:creationId xmlns:a16="http://schemas.microsoft.com/office/drawing/2014/main" id="{2300A501-50BE-302A-02D9-1E679E9E67F0}"/>
              </a:ext>
            </a:extLst>
          </p:cNvPr>
          <p:cNvPicPr>
            <a:picLocks noGrp="1" noChangeAspect="1"/>
          </p:cNvPicPr>
          <p:nvPr>
            <p:ph idx="1"/>
          </p:nvPr>
        </p:nvPicPr>
        <p:blipFill>
          <a:blip r:embed="rId4"/>
          <a:stretch>
            <a:fillRect/>
          </a:stretch>
        </p:blipFill>
        <p:spPr>
          <a:xfrm>
            <a:off x="532180" y="0"/>
            <a:ext cx="10551388" cy="7029863"/>
          </a:xfrm>
          <a:prstGeom prst="rect">
            <a:avLst/>
          </a:prstGeom>
        </p:spPr>
      </p:pic>
      <p:pic>
        <p:nvPicPr>
          <p:cNvPr id="6" name="Μασσαλιώτιδα   Εθνικός ύμνος Γαλλίας">
            <a:hlinkClick r:id="" action="ppaction://media"/>
            <a:extLst>
              <a:ext uri="{FF2B5EF4-FFF2-40B4-BE49-F238E27FC236}">
                <a16:creationId xmlns:a16="http://schemas.microsoft.com/office/drawing/2014/main" id="{6B45DB37-26A6-F818-5D14-5E31354128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35350" y="6248400"/>
            <a:ext cx="609600" cy="609600"/>
          </a:xfrm>
          <a:prstGeom prst="rect">
            <a:avLst/>
          </a:prstGeom>
        </p:spPr>
      </p:pic>
    </p:spTree>
    <p:extLst>
      <p:ext uri="{BB962C8B-B14F-4D97-AF65-F5344CB8AC3E}">
        <p14:creationId xmlns:p14="http://schemas.microsoft.com/office/powerpoint/2010/main" val="306250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4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349</TotalTime>
  <Words>605</Words>
  <Application>Microsoft Office PowerPoint</Application>
  <PresentationFormat>Ευρεία οθόνη</PresentationFormat>
  <Paragraphs>33</Paragraphs>
  <Slides>10</Slides>
  <Notes>0</Notes>
  <HiddenSlides>0</HiddenSlides>
  <MMClips>1</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10</vt:i4>
      </vt:variant>
    </vt:vector>
  </HeadingPairs>
  <TitlesOfParts>
    <vt:vector size="16" baseType="lpstr">
      <vt:lpstr>Arial</vt:lpstr>
      <vt:lpstr>Calibri</vt:lpstr>
      <vt:lpstr>Calibri Light</vt:lpstr>
      <vt:lpstr>Roboto</vt:lpstr>
      <vt:lpstr>Verdana</vt:lpstr>
      <vt:lpstr>Office Theme</vt:lpstr>
      <vt:lpstr>ΑΞΙΟΘΕΑΤΑ ΤΗΣ ΓΑΛΛΙΑΣ</vt:lpstr>
      <vt:lpstr>ΠΥΡΓΟΣ ΤΟΥ ΑΙΦΕΛ</vt:lpstr>
      <vt:lpstr>DISNEYLAND</vt:lpstr>
      <vt:lpstr>Η ΠΑΝΑΓΙΑ ΤΩΝ ΠΑΡΙΣΙΩΝ</vt:lpstr>
      <vt:lpstr>ΠΟΤΑΜΟΣ ΣΗΚΟΥΑΝΑ</vt:lpstr>
      <vt:lpstr>ΤΟ ΜΟΥΣΕΙΟ ΤΟΥ ΛΟΥΒΡΟΥ</vt:lpstr>
      <vt:lpstr>ΑΨΙΔΑ ΤΟΥ ΘΡΥΑΜΒΟΥ</vt:lpstr>
      <vt:lpstr>ΜΟΝ ΣΕΝ ΜΙΣΕΛ</vt:lpstr>
      <vt:lpstr>Παρουσίαση του PowerPoint</vt:lpstr>
      <vt:lpstr>Πηγες:www.tripadvisor.com.gr el.wikipedia.org www.tiqets.com happytraveller.gr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ΑΞΙΟΘΕΑΤΑ ΤΗΣ ΓΑΛΛΙΑΣ</dc:title>
  <dc:creator>ΒΑΣΙΛΕΙΟΣ ΚΑΙ ΣΙΑ ΝΙΚΟΛΟΠΟΥΛΟΣ</dc:creator>
  <cp:lastModifiedBy>SK</cp:lastModifiedBy>
  <cp:revision>4</cp:revision>
  <dcterms:created xsi:type="dcterms:W3CDTF">2023-10-04T11:12:17Z</dcterms:created>
  <dcterms:modified xsi:type="dcterms:W3CDTF">2023-10-10T14:22:47Z</dcterms:modified>
</cp:coreProperties>
</file>