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64" r:id="rId2"/>
    <p:sldId id="266" r:id="rId3"/>
    <p:sldId id="258" r:id="rId4"/>
    <p:sldId id="259" r:id="rId5"/>
    <p:sldId id="260" r:id="rId6"/>
    <p:sldId id="267" r:id="rId7"/>
    <p:sldId id="261" r:id="rId8"/>
    <p:sldId id="268" r:id="rId9"/>
    <p:sldId id="269" r:id="rId10"/>
    <p:sldId id="262"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2478756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720562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13439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2454844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3575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1168308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3865662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533535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215198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CD3522-C2D5-418F-91F5-1A62ABA9953F}" type="datetimeFigureOut">
              <a:rPr lang="el-GR" smtClean="0"/>
              <a:t>15/1/2023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752481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CD3522-C2D5-418F-91F5-1A62ABA9953F}" type="datetimeFigureOut">
              <a:rPr lang="el-GR" smtClean="0"/>
              <a:t>15/1/2023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1464426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CD3522-C2D5-418F-91F5-1A62ABA9953F}" type="datetimeFigureOut">
              <a:rPr lang="el-GR" smtClean="0"/>
              <a:t>15/1/2023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4076198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CD3522-C2D5-418F-91F5-1A62ABA9953F}" type="datetimeFigureOut">
              <a:rPr lang="el-GR" smtClean="0"/>
              <a:t>15/1/2023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773674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CD3522-C2D5-418F-91F5-1A62ABA9953F}" type="datetimeFigureOut">
              <a:rPr lang="el-GR" smtClean="0"/>
              <a:t>15/1/2023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925594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CD3522-C2D5-418F-91F5-1A62ABA9953F}" type="datetimeFigureOut">
              <a:rPr lang="el-GR" smtClean="0"/>
              <a:t>15/1/2023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3927011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CD3522-C2D5-418F-91F5-1A62ABA9953F}" type="datetimeFigureOut">
              <a:rPr lang="el-GR" smtClean="0"/>
              <a:t>15/1/2023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8C848C0-A1D1-4758-A7BF-8D219993DC36}" type="slidenum">
              <a:rPr lang="el-GR" smtClean="0"/>
              <a:t>‹#›</a:t>
            </a:fld>
            <a:endParaRPr lang="el-GR"/>
          </a:p>
        </p:txBody>
      </p:sp>
    </p:spTree>
    <p:extLst>
      <p:ext uri="{BB962C8B-B14F-4D97-AF65-F5344CB8AC3E}">
        <p14:creationId xmlns:p14="http://schemas.microsoft.com/office/powerpoint/2010/main" val="3622606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CD3522-C2D5-418F-91F5-1A62ABA9953F}" type="datetimeFigureOut">
              <a:rPr lang="el-GR" smtClean="0"/>
              <a:t>15/1/2023</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8C848C0-A1D1-4758-A7BF-8D219993DC36}" type="slidenum">
              <a:rPr lang="el-GR" smtClean="0"/>
              <a:t>‹#›</a:t>
            </a:fld>
            <a:endParaRPr lang="el-GR"/>
          </a:p>
        </p:txBody>
      </p:sp>
    </p:spTree>
    <p:extLst>
      <p:ext uri="{BB962C8B-B14F-4D97-AF65-F5344CB8AC3E}">
        <p14:creationId xmlns:p14="http://schemas.microsoft.com/office/powerpoint/2010/main" val="371435830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757C47-ED2B-DC01-4692-3E840CBF891A}"/>
              </a:ext>
            </a:extLst>
          </p:cNvPr>
          <p:cNvSpPr>
            <a:spLocks noGrp="1"/>
          </p:cNvSpPr>
          <p:nvPr>
            <p:ph type="ctrTitle"/>
          </p:nvPr>
        </p:nvSpPr>
        <p:spPr>
          <a:xfrm>
            <a:off x="1524000" y="847288"/>
            <a:ext cx="9144000" cy="511729"/>
          </a:xfrm>
        </p:spPr>
        <p:txBody>
          <a:bodyPr>
            <a:noAutofit/>
          </a:bodyPr>
          <a:lstStyle/>
          <a:p>
            <a:pPr algn="ctr"/>
            <a:r>
              <a:rPr lang="el-GR" sz="4000" b="1" u="sng" dirty="0">
                <a:solidFill>
                  <a:srgbClr val="00B0F0"/>
                </a:solidFill>
              </a:rPr>
              <a:t>ΓΕΩΓΡΑΦΙΑ Β ΓΥΜΝΑΣΙΟΥ </a:t>
            </a:r>
          </a:p>
        </p:txBody>
      </p:sp>
      <p:sp>
        <p:nvSpPr>
          <p:cNvPr id="3" name="Υπότιτλος 2">
            <a:extLst>
              <a:ext uri="{FF2B5EF4-FFF2-40B4-BE49-F238E27FC236}">
                <a16:creationId xmlns:a16="http://schemas.microsoft.com/office/drawing/2014/main" id="{B973767B-DE41-226A-59CC-547458E6EBF7}"/>
              </a:ext>
            </a:extLst>
          </p:cNvPr>
          <p:cNvSpPr>
            <a:spLocks noGrp="1"/>
          </p:cNvSpPr>
          <p:nvPr>
            <p:ph type="subTitle" idx="1"/>
          </p:nvPr>
        </p:nvSpPr>
        <p:spPr>
          <a:xfrm>
            <a:off x="1523999" y="1904301"/>
            <a:ext cx="9247465" cy="4106411"/>
          </a:xfrm>
        </p:spPr>
        <p:txBody>
          <a:bodyPr>
            <a:normAutofit fontScale="92500" lnSpcReduction="10000"/>
          </a:bodyPr>
          <a:lstStyle/>
          <a:p>
            <a:pPr algn="ctr"/>
            <a:r>
              <a:rPr lang="el-GR" sz="2600" b="1" dirty="0">
                <a:solidFill>
                  <a:srgbClr val="002060"/>
                </a:solidFill>
                <a:latin typeface="Times New Roman" panose="02020603050405020304" pitchFamily="18" charset="0"/>
                <a:cs typeface="Times New Roman" panose="02020603050405020304" pitchFamily="18" charset="0"/>
              </a:rPr>
              <a:t>Συνθετική εργασία της Γεωγραφίας Β΄ Γυμνασίου</a:t>
            </a:r>
          </a:p>
          <a:p>
            <a:pPr algn="ctr"/>
            <a:endParaRPr lang="el-GR" sz="2000" b="1" dirty="0">
              <a:latin typeface="Times New Roman" panose="02020603050405020304" pitchFamily="18" charset="0"/>
              <a:cs typeface="Times New Roman" panose="02020603050405020304" pitchFamily="18" charset="0"/>
            </a:endParaRPr>
          </a:p>
          <a:p>
            <a:pPr algn="ctr"/>
            <a:r>
              <a:rPr lang="el-GR" sz="2000" b="1" dirty="0">
                <a:solidFill>
                  <a:srgbClr val="002060"/>
                </a:solidFill>
                <a:latin typeface="Times New Roman" panose="02020603050405020304" pitchFamily="18" charset="0"/>
                <a:cs typeface="Times New Roman" panose="02020603050405020304" pitchFamily="18" charset="0"/>
              </a:rPr>
              <a:t>Μαθητής: </a:t>
            </a:r>
            <a:r>
              <a:rPr lang="el-GR" sz="2000" b="1" dirty="0">
                <a:solidFill>
                  <a:schemeClr val="tx1"/>
                </a:solidFill>
                <a:latin typeface="Times New Roman" panose="02020603050405020304" pitchFamily="18" charset="0"/>
                <a:cs typeface="Times New Roman" panose="02020603050405020304" pitchFamily="18" charset="0"/>
              </a:rPr>
              <a:t>Βασίλης Βυζοβίτης</a:t>
            </a:r>
          </a:p>
          <a:p>
            <a:pPr algn="ctr"/>
            <a:endParaRPr lang="el-GR" sz="2000" b="1" dirty="0">
              <a:solidFill>
                <a:schemeClr val="tx1"/>
              </a:solidFill>
              <a:latin typeface="Times New Roman" panose="02020603050405020304" pitchFamily="18" charset="0"/>
              <a:cs typeface="Times New Roman" panose="02020603050405020304" pitchFamily="18" charset="0"/>
            </a:endParaRPr>
          </a:p>
          <a:p>
            <a:pPr algn="ctr"/>
            <a:r>
              <a:rPr lang="el-GR" sz="2000" b="1" dirty="0">
                <a:solidFill>
                  <a:srgbClr val="002060"/>
                </a:solidFill>
                <a:latin typeface="Times New Roman" panose="02020603050405020304" pitchFamily="18" charset="0"/>
                <a:cs typeface="Times New Roman" panose="02020603050405020304" pitchFamily="18" charset="0"/>
              </a:rPr>
              <a:t>Καθηγήτρια:</a:t>
            </a:r>
            <a:r>
              <a:rPr lang="el-GR" sz="2000" b="1" dirty="0">
                <a:latin typeface="Times New Roman" panose="02020603050405020304" pitchFamily="18" charset="0"/>
                <a:cs typeface="Times New Roman" panose="02020603050405020304" pitchFamily="18" charset="0"/>
              </a:rPr>
              <a:t> </a:t>
            </a:r>
            <a:r>
              <a:rPr lang="el-GR" sz="2000" b="1" dirty="0" err="1">
                <a:solidFill>
                  <a:schemeClr val="tx1"/>
                </a:solidFill>
                <a:latin typeface="Times New Roman" panose="02020603050405020304" pitchFamily="18" charset="0"/>
                <a:cs typeface="Times New Roman" panose="02020603050405020304" pitchFamily="18" charset="0"/>
              </a:rPr>
              <a:t>Κουκούρα</a:t>
            </a:r>
            <a:r>
              <a:rPr lang="el-GR" sz="2000" b="1" dirty="0">
                <a:solidFill>
                  <a:schemeClr val="tx1"/>
                </a:solidFill>
                <a:latin typeface="Times New Roman" panose="02020603050405020304" pitchFamily="18" charset="0"/>
                <a:cs typeface="Times New Roman" panose="02020603050405020304" pitchFamily="18" charset="0"/>
              </a:rPr>
              <a:t> Σταυροπούλου</a:t>
            </a:r>
          </a:p>
          <a:p>
            <a:pPr algn="ctr"/>
            <a:endParaRPr lang="el-GR" sz="2000" b="1" dirty="0">
              <a:latin typeface="Times New Roman" panose="02020603050405020304" pitchFamily="18" charset="0"/>
              <a:cs typeface="Times New Roman" panose="02020603050405020304" pitchFamily="18" charset="0"/>
            </a:endParaRPr>
          </a:p>
          <a:p>
            <a:pPr algn="ctr"/>
            <a:r>
              <a:rPr lang="el-GR" sz="2000" b="1" dirty="0">
                <a:solidFill>
                  <a:srgbClr val="002060"/>
                </a:solidFill>
                <a:latin typeface="Times New Roman" panose="02020603050405020304" pitchFamily="18" charset="0"/>
                <a:cs typeface="Times New Roman" panose="02020603050405020304" pitchFamily="18" charset="0"/>
              </a:rPr>
              <a:t>Τίτλος εργασίας: </a:t>
            </a:r>
            <a:r>
              <a:rPr lang="el-GR" sz="2600" b="1" dirty="0">
                <a:solidFill>
                  <a:srgbClr val="FF0000"/>
                </a:solidFill>
                <a:latin typeface="Times New Roman" panose="02020603050405020304" pitchFamily="18" charset="0"/>
                <a:cs typeface="Times New Roman" panose="02020603050405020304" pitchFamily="18" charset="0"/>
              </a:rPr>
              <a:t>ΑΙΓΑΙΟ ΠΕΛΑΓΟΣ</a:t>
            </a:r>
            <a:r>
              <a:rPr lang="el-GR" sz="2600" b="1" dirty="0">
                <a:latin typeface="Times New Roman" panose="02020603050405020304" pitchFamily="18" charset="0"/>
                <a:cs typeface="Times New Roman" panose="02020603050405020304" pitchFamily="18" charset="0"/>
              </a:rPr>
              <a:t> </a:t>
            </a:r>
          </a:p>
          <a:p>
            <a:pPr algn="l"/>
            <a:endParaRPr lang="el-GR" sz="2000" b="1" dirty="0">
              <a:latin typeface="Times New Roman" panose="02020603050405020304" pitchFamily="18" charset="0"/>
              <a:cs typeface="Times New Roman" panose="02020603050405020304" pitchFamily="18" charset="0"/>
            </a:endParaRPr>
          </a:p>
          <a:p>
            <a:pPr algn="r"/>
            <a:r>
              <a:rPr lang="el-GR" sz="2000" b="1" dirty="0">
                <a:solidFill>
                  <a:srgbClr val="002060"/>
                </a:solidFill>
                <a:latin typeface="Times New Roman" panose="02020603050405020304" pitchFamily="18" charset="0"/>
                <a:cs typeface="Times New Roman" panose="02020603050405020304" pitchFamily="18" charset="0"/>
              </a:rPr>
              <a:t>ΓΥΜΝΑΣΙΟ ΝΕΑΣ ΠΕΝΤΕΛΗΣ</a:t>
            </a:r>
          </a:p>
          <a:p>
            <a:pPr algn="r"/>
            <a:r>
              <a:rPr lang="el-GR" sz="2000" b="1" dirty="0">
                <a:solidFill>
                  <a:srgbClr val="002060"/>
                </a:solidFill>
                <a:latin typeface="Times New Roman" panose="02020603050405020304" pitchFamily="18" charset="0"/>
                <a:cs typeface="Times New Roman" panose="02020603050405020304" pitchFamily="18" charset="0"/>
              </a:rPr>
              <a:t>Σχολικό Έτος </a:t>
            </a:r>
            <a:r>
              <a:rPr lang="en-US" sz="2000" b="1" dirty="0">
                <a:solidFill>
                  <a:srgbClr val="002060"/>
                </a:solidFill>
                <a:latin typeface="Times New Roman" panose="02020603050405020304" pitchFamily="18" charset="0"/>
                <a:cs typeface="Times New Roman" panose="02020603050405020304" pitchFamily="18" charset="0"/>
              </a:rPr>
              <a:t>: </a:t>
            </a:r>
            <a:r>
              <a:rPr lang="el-GR" sz="2000" b="1" dirty="0">
                <a:solidFill>
                  <a:srgbClr val="002060"/>
                </a:solidFill>
                <a:latin typeface="Times New Roman" panose="02020603050405020304" pitchFamily="18" charset="0"/>
                <a:cs typeface="Times New Roman" panose="02020603050405020304" pitchFamily="18" charset="0"/>
              </a:rPr>
              <a:t> 2022 -2023 </a:t>
            </a:r>
          </a:p>
        </p:txBody>
      </p:sp>
    </p:spTree>
    <p:extLst>
      <p:ext uri="{BB962C8B-B14F-4D97-AF65-F5344CB8AC3E}">
        <p14:creationId xmlns:p14="http://schemas.microsoft.com/office/powerpoint/2010/main" val="2032930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35AE76-2FDA-2EAA-91C9-764A57577E31}"/>
              </a:ext>
            </a:extLst>
          </p:cNvPr>
          <p:cNvSpPr>
            <a:spLocks noGrp="1"/>
          </p:cNvSpPr>
          <p:nvPr>
            <p:ph type="title"/>
          </p:nvPr>
        </p:nvSpPr>
        <p:spPr>
          <a:xfrm>
            <a:off x="1451579" y="604008"/>
            <a:ext cx="9603275" cy="637564"/>
          </a:xfrm>
        </p:spPr>
        <p:txBody>
          <a:bodyPr>
            <a:normAutofit fontScale="90000"/>
          </a:bodyPr>
          <a:lstStyle/>
          <a:p>
            <a:pPr algn="ctr"/>
            <a:r>
              <a:rPr lang="el-GR" b="1" dirty="0">
                <a:solidFill>
                  <a:srgbClr val="00B0F0"/>
                </a:solidFill>
              </a:rPr>
              <a:t>ΠΟΤΑΜΟΙ ΠΟΥ ΕΚΒΑΛΛΟΥΝ ΣΤΟ ΑΙΓΑΙΟ</a:t>
            </a:r>
          </a:p>
        </p:txBody>
      </p:sp>
      <p:sp>
        <p:nvSpPr>
          <p:cNvPr id="3" name="Θέση περιεχομένου 2">
            <a:extLst>
              <a:ext uri="{FF2B5EF4-FFF2-40B4-BE49-F238E27FC236}">
                <a16:creationId xmlns:a16="http://schemas.microsoft.com/office/drawing/2014/main" id="{458882C3-979E-8EA1-E608-AC046C2DFD26}"/>
              </a:ext>
            </a:extLst>
          </p:cNvPr>
          <p:cNvSpPr>
            <a:spLocks noGrp="1"/>
          </p:cNvSpPr>
          <p:nvPr>
            <p:ph idx="1"/>
          </p:nvPr>
        </p:nvSpPr>
        <p:spPr>
          <a:xfrm>
            <a:off x="1912690" y="2038525"/>
            <a:ext cx="9441110" cy="3506598"/>
          </a:xfrm>
        </p:spPr>
        <p:txBody>
          <a:bodyPr numCol="2">
            <a:noAutofit/>
          </a:bodyPr>
          <a:lstStyle/>
          <a:p>
            <a:pPr algn="just"/>
            <a:r>
              <a:rPr lang="el-GR" sz="2400" dirty="0"/>
              <a:t>Ίναχος (Αργολίδα),</a:t>
            </a:r>
          </a:p>
          <a:p>
            <a:pPr algn="just"/>
            <a:r>
              <a:rPr lang="el-GR" sz="2400" dirty="0"/>
              <a:t>Σπερχειός,</a:t>
            </a:r>
          </a:p>
          <a:p>
            <a:pPr algn="just"/>
            <a:r>
              <a:rPr lang="el-GR" sz="2400" dirty="0"/>
              <a:t>Πηνειός (Θεσσαλία),</a:t>
            </a:r>
          </a:p>
          <a:p>
            <a:pPr algn="just"/>
            <a:r>
              <a:rPr lang="el-GR" sz="2400" dirty="0"/>
              <a:t>Αλιάκμονας,</a:t>
            </a:r>
          </a:p>
          <a:p>
            <a:pPr algn="just"/>
            <a:r>
              <a:rPr lang="el-GR" sz="2400" dirty="0"/>
              <a:t>Λουδίας,</a:t>
            </a:r>
          </a:p>
          <a:p>
            <a:pPr algn="just"/>
            <a:r>
              <a:rPr lang="el-GR" sz="2400" dirty="0"/>
              <a:t>Αξιός,</a:t>
            </a:r>
          </a:p>
          <a:p>
            <a:pPr algn="just"/>
            <a:r>
              <a:rPr lang="el-GR" sz="2400" dirty="0"/>
              <a:t>Στρυμόνας (Μακεδονία),</a:t>
            </a:r>
          </a:p>
          <a:p>
            <a:pPr algn="just"/>
            <a:r>
              <a:rPr lang="el-GR" sz="2400" dirty="0"/>
              <a:t>Νέστος,</a:t>
            </a:r>
          </a:p>
          <a:p>
            <a:pPr algn="just"/>
            <a:r>
              <a:rPr lang="el-GR" sz="2400" dirty="0"/>
              <a:t>Έβρος (Θράκη), </a:t>
            </a:r>
          </a:p>
          <a:p>
            <a:pPr algn="just"/>
            <a:r>
              <a:rPr lang="el-GR" sz="2400" dirty="0" err="1"/>
              <a:t>Κάικος</a:t>
            </a:r>
            <a:r>
              <a:rPr lang="el-GR" sz="2400" dirty="0"/>
              <a:t>, Έρμος, </a:t>
            </a:r>
            <a:r>
              <a:rPr lang="el-GR" sz="2400" dirty="0" err="1"/>
              <a:t>Κάυστρος</a:t>
            </a:r>
            <a:r>
              <a:rPr lang="el-GR" sz="2400" dirty="0"/>
              <a:t>,</a:t>
            </a:r>
          </a:p>
          <a:p>
            <a:pPr marL="0" indent="0" algn="just">
              <a:buNone/>
            </a:pPr>
            <a:r>
              <a:rPr lang="el-GR" sz="2400" dirty="0"/>
              <a:t> Μαίανδρος (Μικρά Ασία) κ.α.</a:t>
            </a:r>
          </a:p>
        </p:txBody>
      </p:sp>
    </p:spTree>
    <p:extLst>
      <p:ext uri="{BB962C8B-B14F-4D97-AF65-F5344CB8AC3E}">
        <p14:creationId xmlns:p14="http://schemas.microsoft.com/office/powerpoint/2010/main" val="251730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25E975-C639-8BF0-971D-3037B5B49459}"/>
              </a:ext>
            </a:extLst>
          </p:cNvPr>
          <p:cNvSpPr>
            <a:spLocks noGrp="1"/>
          </p:cNvSpPr>
          <p:nvPr>
            <p:ph type="title"/>
          </p:nvPr>
        </p:nvSpPr>
        <p:spPr>
          <a:xfrm>
            <a:off x="677334" y="1101056"/>
            <a:ext cx="10756860" cy="1600199"/>
          </a:xfrm>
        </p:spPr>
        <p:txBody>
          <a:bodyPr/>
          <a:lstStyle/>
          <a:p>
            <a:pPr algn="ctr"/>
            <a:r>
              <a:rPr lang="el-GR" b="1" dirty="0">
                <a:solidFill>
                  <a:srgbClr val="FF0000"/>
                </a:solidFill>
              </a:rPr>
              <a:t>ΕΥΧΑΡΙΣΤΩ ΓΙΑ ΤΗΝ ΠΡΟΣΟΧΗ ΣΑΣ</a:t>
            </a:r>
          </a:p>
        </p:txBody>
      </p:sp>
      <p:pic>
        <p:nvPicPr>
          <p:cNvPr id="4" name="Θέση περιεχομένου 3">
            <a:extLst>
              <a:ext uri="{FF2B5EF4-FFF2-40B4-BE49-F238E27FC236}">
                <a16:creationId xmlns:a16="http://schemas.microsoft.com/office/drawing/2014/main" id="{A7C4A877-AAC9-27B6-5D4C-B911A730C07C}"/>
              </a:ext>
            </a:extLst>
          </p:cNvPr>
          <p:cNvPicPr>
            <a:picLocks noGrp="1" noChangeAspect="1"/>
          </p:cNvPicPr>
          <p:nvPr>
            <p:ph idx="1"/>
          </p:nvPr>
        </p:nvPicPr>
        <p:blipFill>
          <a:blip r:embed="rId2"/>
          <a:stretch>
            <a:fillRect/>
          </a:stretch>
        </p:blipFill>
        <p:spPr>
          <a:xfrm>
            <a:off x="3428932" y="2273417"/>
            <a:ext cx="5334136" cy="2997106"/>
          </a:xfrm>
          <a:prstGeom prst="rect">
            <a:avLst/>
          </a:prstGeom>
        </p:spPr>
      </p:pic>
      <p:sp>
        <p:nvSpPr>
          <p:cNvPr id="8" name="TextBox 7">
            <a:extLst>
              <a:ext uri="{FF2B5EF4-FFF2-40B4-BE49-F238E27FC236}">
                <a16:creationId xmlns:a16="http://schemas.microsoft.com/office/drawing/2014/main" id="{70EEBF4F-A7BB-7CC3-5350-4744E179395C}"/>
              </a:ext>
            </a:extLst>
          </p:cNvPr>
          <p:cNvSpPr txBox="1"/>
          <p:nvPr/>
        </p:nvSpPr>
        <p:spPr>
          <a:xfrm>
            <a:off x="9896212" y="6308209"/>
            <a:ext cx="2158768" cy="369332"/>
          </a:xfrm>
          <a:prstGeom prst="rect">
            <a:avLst/>
          </a:prstGeom>
          <a:noFill/>
        </p:spPr>
        <p:txBody>
          <a:bodyPr wrap="square">
            <a:spAutoFit/>
          </a:bodyPr>
          <a:lstStyle/>
          <a:p>
            <a:r>
              <a:rPr lang="el-GR" dirty="0">
                <a:solidFill>
                  <a:srgbClr val="002060"/>
                </a:solidFill>
              </a:rPr>
              <a:t>Βασίλης Βυζοβίτης</a:t>
            </a:r>
          </a:p>
        </p:txBody>
      </p:sp>
    </p:spTree>
    <p:extLst>
      <p:ext uri="{BB962C8B-B14F-4D97-AF65-F5344CB8AC3E}">
        <p14:creationId xmlns:p14="http://schemas.microsoft.com/office/powerpoint/2010/main" val="8287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04B468-2B3B-93E5-3672-98E4EBC5EB22}"/>
              </a:ext>
            </a:extLst>
          </p:cNvPr>
          <p:cNvSpPr>
            <a:spLocks noGrp="1"/>
          </p:cNvSpPr>
          <p:nvPr>
            <p:ph type="title"/>
          </p:nvPr>
        </p:nvSpPr>
        <p:spPr/>
        <p:txBody>
          <a:bodyPr/>
          <a:lstStyle/>
          <a:p>
            <a:pPr algn="ctr"/>
            <a:r>
              <a:rPr lang="el-GR" b="1" u="sng" dirty="0">
                <a:solidFill>
                  <a:srgbClr val="00B0F0"/>
                </a:solidFill>
              </a:rPr>
              <a:t>ΧΑΡΤΗΣ ΑΙΓΑΙΟ ΠΕΛΑΓΟΣ</a:t>
            </a:r>
          </a:p>
        </p:txBody>
      </p:sp>
      <p:pic>
        <p:nvPicPr>
          <p:cNvPr id="9" name="Θέση περιεχομένου 8">
            <a:extLst>
              <a:ext uri="{FF2B5EF4-FFF2-40B4-BE49-F238E27FC236}">
                <a16:creationId xmlns:a16="http://schemas.microsoft.com/office/drawing/2014/main" id="{8195FE90-E15B-497E-53C2-57308CA48A53}"/>
              </a:ext>
            </a:extLst>
          </p:cNvPr>
          <p:cNvPicPr>
            <a:picLocks noGrp="1" noChangeAspect="1"/>
          </p:cNvPicPr>
          <p:nvPr>
            <p:ph idx="1"/>
          </p:nvPr>
        </p:nvPicPr>
        <p:blipFill>
          <a:blip r:embed="rId2"/>
          <a:stretch>
            <a:fillRect/>
          </a:stretch>
        </p:blipFill>
        <p:spPr>
          <a:xfrm>
            <a:off x="2785145" y="1467226"/>
            <a:ext cx="4622334" cy="5007528"/>
          </a:xfrm>
          <a:prstGeom prst="rect">
            <a:avLst/>
          </a:prstGeom>
        </p:spPr>
      </p:pic>
    </p:spTree>
    <p:extLst>
      <p:ext uri="{BB962C8B-B14F-4D97-AF65-F5344CB8AC3E}">
        <p14:creationId xmlns:p14="http://schemas.microsoft.com/office/powerpoint/2010/main" val="65228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E4C07B-5FCD-50DD-DC90-C3D38862B51F}"/>
              </a:ext>
            </a:extLst>
          </p:cNvPr>
          <p:cNvSpPr>
            <a:spLocks noGrp="1"/>
          </p:cNvSpPr>
          <p:nvPr>
            <p:ph type="title"/>
          </p:nvPr>
        </p:nvSpPr>
        <p:spPr>
          <a:xfrm>
            <a:off x="838200" y="487683"/>
            <a:ext cx="10515600" cy="1416618"/>
          </a:xfrm>
        </p:spPr>
        <p:txBody>
          <a:bodyPr>
            <a:normAutofit fontScale="90000"/>
          </a:bodyPr>
          <a:lstStyle/>
          <a:p>
            <a:pPr algn="ctr"/>
            <a:r>
              <a:rPr lang="el-GR" sz="4000" b="1" u="sng" cap="none" dirty="0">
                <a:solidFill>
                  <a:srgbClr val="00B0F0"/>
                </a:solidFill>
              </a:rPr>
              <a:t>ΓΕΩΓΡΑΦΙΚΗ ΘΕΣΗ</a:t>
            </a:r>
            <a:br>
              <a:rPr lang="el-GR" sz="4000" b="1" u="sng" cap="none" dirty="0">
                <a:solidFill>
                  <a:srgbClr val="00B0F0"/>
                </a:solidFill>
              </a:rPr>
            </a:br>
            <a:r>
              <a:rPr lang="el-GR" sz="3100" b="1" cap="none" dirty="0">
                <a:solidFill>
                  <a:srgbClr val="FFC000"/>
                </a:solidFill>
              </a:rPr>
              <a:t>Ο διεθνής υδρογραφικός οργανισμός καθορίζει τα όρια του Αιγαίου Πελάγους ως εξής</a:t>
            </a:r>
            <a:br>
              <a:rPr lang="el-GR" sz="3100" cap="none" dirty="0"/>
            </a:br>
            <a:endParaRPr lang="el-GR" sz="3100" b="1" u="sng" cap="none" dirty="0">
              <a:solidFill>
                <a:srgbClr val="00B0F0"/>
              </a:solidFill>
            </a:endParaRPr>
          </a:p>
        </p:txBody>
      </p:sp>
      <p:sp>
        <p:nvSpPr>
          <p:cNvPr id="3" name="Θέση περιεχομένου 2">
            <a:extLst>
              <a:ext uri="{FF2B5EF4-FFF2-40B4-BE49-F238E27FC236}">
                <a16:creationId xmlns:a16="http://schemas.microsoft.com/office/drawing/2014/main" id="{21FEDABA-9196-E1C2-1ED2-B86E36AB6E4C}"/>
              </a:ext>
            </a:extLst>
          </p:cNvPr>
          <p:cNvSpPr>
            <a:spLocks noGrp="1"/>
          </p:cNvSpPr>
          <p:nvPr>
            <p:ph idx="1"/>
          </p:nvPr>
        </p:nvSpPr>
        <p:spPr>
          <a:xfrm>
            <a:off x="1451579" y="2382472"/>
            <a:ext cx="9603275" cy="3987845"/>
          </a:xfrm>
        </p:spPr>
        <p:txBody>
          <a:bodyPr>
            <a:noAutofit/>
          </a:bodyPr>
          <a:lstStyle/>
          <a:p>
            <a:pPr marL="0" indent="0" algn="just">
              <a:buNone/>
            </a:pPr>
            <a:r>
              <a:rPr lang="el-GR" sz="1800" dirty="0"/>
              <a:t>Νότια: Από το ακρωτήριο Άσπρο (28°16'E) της Μικράς Ασίας έως το ακρωτήριο </a:t>
            </a:r>
            <a:r>
              <a:rPr lang="el-GR" sz="1800" dirty="0" err="1"/>
              <a:t>Κουμπουρνού</a:t>
            </a:r>
            <a:r>
              <a:rPr lang="el-GR" sz="1800" dirty="0"/>
              <a:t>, το βορειοανατολικό άκρο της Ρόδου, δια μέσω του νησιού έως το ακρωτήριο Πρασονήσι, έπειτα νοτιοδυτικά έως το σημείο Βρόντος (35°33'N) της Καρπάθου, δια μέσω του νησιού έως το ακρωτήριο Καστέλο, το νοτιότερο άκρο της Καρπάθου, έπειτα νοτιοδυτικά έως το ακρωτήριο Πλάκα της Κρήτης, δια μέσω του νησιού έως την Άγρια Γραμβούσα, από το βορειοδυτικό άκρο της έως το ακρωτήριο </a:t>
            </a:r>
            <a:r>
              <a:rPr lang="el-GR" sz="1800" dirty="0" err="1"/>
              <a:t>Απολυτάρες</a:t>
            </a:r>
            <a:r>
              <a:rPr lang="el-GR" sz="1800" dirty="0"/>
              <a:t> των Αντικυθήρων, δια μέσω του νησιού έως το βράχο Ψείρα, στα βορειοδυτικά του νησιού, έπειτα βορειοδυτικά έως το ακρωτήριο </a:t>
            </a:r>
            <a:r>
              <a:rPr lang="el-GR" sz="1800" dirty="0" err="1"/>
              <a:t>Τραχήλι</a:t>
            </a:r>
            <a:r>
              <a:rPr lang="el-GR" sz="1800" dirty="0"/>
              <a:t> των Κυθήρων δια μέσω του νησιού έως το ακρωτήριο </a:t>
            </a:r>
            <a:r>
              <a:rPr lang="el-GR" sz="1800" dirty="0" err="1"/>
              <a:t>Καραβούγια</a:t>
            </a:r>
            <a:r>
              <a:rPr lang="el-GR" sz="1800" dirty="0"/>
              <a:t> και έπειτα βορειοδυτικά έως το ακρωτήριο της Αγίας Μαρίας της Ελαφονήσου (36°28′N 22°57′E).</a:t>
            </a:r>
          </a:p>
          <a:p>
            <a:pPr marL="0" indent="0" algn="just">
              <a:buNone/>
            </a:pPr>
            <a:r>
              <a:rPr lang="el-GR" sz="1800" b="1" u="sng" dirty="0"/>
              <a:t>Ελλήσποντος : </a:t>
            </a:r>
            <a:r>
              <a:rPr lang="el-GR" sz="1800" dirty="0"/>
              <a:t>Μία νοητή γραμμή από το ακρωτήριο της Έλλης έως το ακρωτήριο του </a:t>
            </a:r>
            <a:r>
              <a:rPr lang="el-GR" sz="1800" dirty="0" err="1"/>
              <a:t>Κουμ</a:t>
            </a:r>
            <a:r>
              <a:rPr lang="el-GR" sz="1800" dirty="0"/>
              <a:t> Καλέ (</a:t>
            </a:r>
            <a:r>
              <a:rPr lang="el-GR" sz="1800" dirty="0" err="1"/>
              <a:t>Σίγειο</a:t>
            </a:r>
            <a:r>
              <a:rPr lang="el-GR" sz="1800" dirty="0"/>
              <a:t>).</a:t>
            </a:r>
          </a:p>
        </p:txBody>
      </p:sp>
    </p:spTree>
    <p:extLst>
      <p:ext uri="{BB962C8B-B14F-4D97-AF65-F5344CB8AC3E}">
        <p14:creationId xmlns:p14="http://schemas.microsoft.com/office/powerpoint/2010/main" val="894567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F714EBC-33AE-BC7F-4373-5A96C64D49F6}"/>
              </a:ext>
            </a:extLst>
          </p:cNvPr>
          <p:cNvSpPr>
            <a:spLocks noGrp="1"/>
          </p:cNvSpPr>
          <p:nvPr>
            <p:ph type="title"/>
          </p:nvPr>
        </p:nvSpPr>
        <p:spPr>
          <a:xfrm>
            <a:off x="838200" y="365125"/>
            <a:ext cx="10515600" cy="1673400"/>
          </a:xfrm>
        </p:spPr>
        <p:txBody>
          <a:bodyPr>
            <a:normAutofit fontScale="90000"/>
          </a:bodyPr>
          <a:lstStyle/>
          <a:p>
            <a:pPr algn="ctr"/>
            <a:r>
              <a:rPr lang="el-GR" b="1" u="sng" dirty="0">
                <a:solidFill>
                  <a:srgbClr val="00B0F0"/>
                </a:solidFill>
              </a:rPr>
              <a:t>ΠΕΛΑΓΗ ΚΑΙ ΘΑΛΑΣΣΕΣ</a:t>
            </a:r>
            <a:br>
              <a:rPr lang="el-GR" b="1" dirty="0">
                <a:solidFill>
                  <a:srgbClr val="FF0000"/>
                </a:solidFill>
              </a:rPr>
            </a:br>
            <a:r>
              <a:rPr lang="el-GR" sz="3100" b="1" cap="none" dirty="0">
                <a:solidFill>
                  <a:srgbClr val="FFC000"/>
                </a:solidFill>
              </a:rPr>
              <a:t>Από την αρχαιότητα ακόμα τα διάφορα τμήματα του Αιγαίου έχουν ιδιαίτερα ονόματα</a:t>
            </a:r>
            <a:r>
              <a:rPr lang="el-GR" sz="3100" dirty="0">
                <a:solidFill>
                  <a:srgbClr val="FFC000"/>
                </a:solidFill>
              </a:rPr>
              <a:t> </a:t>
            </a:r>
            <a:br>
              <a:rPr lang="en-US" sz="3100" dirty="0"/>
            </a:br>
            <a:endParaRPr lang="el-GR" sz="3100" b="1" dirty="0">
              <a:solidFill>
                <a:srgbClr val="FF0000"/>
              </a:solidFill>
            </a:endParaRPr>
          </a:p>
        </p:txBody>
      </p:sp>
      <p:sp>
        <p:nvSpPr>
          <p:cNvPr id="3" name="Θέση περιεχομένου 2">
            <a:extLst>
              <a:ext uri="{FF2B5EF4-FFF2-40B4-BE49-F238E27FC236}">
                <a16:creationId xmlns:a16="http://schemas.microsoft.com/office/drawing/2014/main" id="{0CEBCDA1-7E3B-57E0-A930-71BE087F494F}"/>
              </a:ext>
            </a:extLst>
          </p:cNvPr>
          <p:cNvSpPr>
            <a:spLocks noGrp="1"/>
          </p:cNvSpPr>
          <p:nvPr>
            <p:ph idx="1"/>
          </p:nvPr>
        </p:nvSpPr>
        <p:spPr>
          <a:xfrm>
            <a:off x="838200" y="1895912"/>
            <a:ext cx="10515600" cy="4281051"/>
          </a:xfrm>
        </p:spPr>
        <p:txBody>
          <a:bodyPr>
            <a:normAutofit/>
          </a:bodyPr>
          <a:lstStyle/>
          <a:p>
            <a:pPr marL="0" indent="0" algn="just">
              <a:buNone/>
            </a:pPr>
            <a:r>
              <a:rPr lang="el-GR" sz="2400" dirty="0"/>
              <a:t>α) </a:t>
            </a:r>
            <a:r>
              <a:rPr lang="el-GR" sz="2400" b="1" dirty="0"/>
              <a:t>Μυρτώο πέλαγος</a:t>
            </a:r>
            <a:r>
              <a:rPr lang="el-GR" sz="2400" dirty="0"/>
              <a:t>, μεταξύ Σουνίου και Κυθήρων. </a:t>
            </a:r>
            <a:endParaRPr lang="en-US" sz="2400" dirty="0"/>
          </a:p>
          <a:p>
            <a:pPr marL="0" indent="0" algn="just">
              <a:buNone/>
            </a:pPr>
            <a:r>
              <a:rPr lang="el-GR" sz="2400" dirty="0"/>
              <a:t>β) </a:t>
            </a:r>
            <a:r>
              <a:rPr lang="el-GR" sz="2400" b="1" dirty="0"/>
              <a:t>Θρακικό πέλαγος</a:t>
            </a:r>
            <a:r>
              <a:rPr lang="el-GR" sz="2400" dirty="0"/>
              <a:t>, μεταξύ Θάσου, Σαμοθράκης και θρακικών ακτών.</a:t>
            </a:r>
            <a:endParaRPr lang="en-US" sz="2400" dirty="0"/>
          </a:p>
          <a:p>
            <a:pPr marL="0" indent="0" algn="just">
              <a:buNone/>
            </a:pPr>
            <a:r>
              <a:rPr lang="el-GR" sz="2400" dirty="0"/>
              <a:t>γ) </a:t>
            </a:r>
            <a:r>
              <a:rPr lang="el-GR" sz="2400" b="1" dirty="0"/>
              <a:t>Ικάριο πέλαγος</a:t>
            </a:r>
            <a:r>
              <a:rPr lang="el-GR" sz="2400" dirty="0"/>
              <a:t>, μεταξύ Χίου και Κω. </a:t>
            </a:r>
            <a:endParaRPr lang="en-US" sz="2400" dirty="0"/>
          </a:p>
          <a:p>
            <a:pPr marL="0" indent="0" algn="just">
              <a:buNone/>
            </a:pPr>
            <a:r>
              <a:rPr lang="el-GR" sz="2400" dirty="0"/>
              <a:t>δ) </a:t>
            </a:r>
            <a:r>
              <a:rPr lang="el-GR" sz="2400" b="1" dirty="0"/>
              <a:t>Κρητικό πέλαγος</a:t>
            </a:r>
            <a:r>
              <a:rPr lang="el-GR" sz="2400" dirty="0"/>
              <a:t>, βόρεια της Κρήτης. </a:t>
            </a:r>
            <a:endParaRPr lang="en-US" sz="2400" dirty="0"/>
          </a:p>
          <a:p>
            <a:pPr marL="0" indent="0" algn="just">
              <a:buNone/>
            </a:pPr>
            <a:r>
              <a:rPr lang="el-GR" sz="2400" dirty="0"/>
              <a:t>ε) </a:t>
            </a:r>
            <a:r>
              <a:rPr lang="el-GR" sz="2400" b="1" dirty="0"/>
              <a:t>Καρπάθιο πέλαγος</a:t>
            </a:r>
            <a:r>
              <a:rPr lang="el-GR" sz="2400" dirty="0"/>
              <a:t>, μεταξύ Καρπάθου και μικρασιατικών ακτών. </a:t>
            </a:r>
            <a:endParaRPr lang="en-US" sz="2400" dirty="0"/>
          </a:p>
          <a:p>
            <a:pPr marL="0" indent="0" algn="just">
              <a:buNone/>
            </a:pPr>
            <a:r>
              <a:rPr lang="el-GR" sz="2400" dirty="0" err="1"/>
              <a:t>στ</a:t>
            </a:r>
            <a:r>
              <a:rPr lang="el-GR" sz="2400" dirty="0"/>
              <a:t>) </a:t>
            </a:r>
            <a:r>
              <a:rPr lang="el-GR" sz="2400" b="1" dirty="0"/>
              <a:t>Ευβοϊκή θάλασσα</a:t>
            </a:r>
            <a:r>
              <a:rPr lang="el-GR" sz="2400" dirty="0"/>
              <a:t>, που περιβρέχει το νησί Εύβοια. </a:t>
            </a:r>
            <a:endParaRPr lang="en-US" sz="2400" dirty="0"/>
          </a:p>
          <a:p>
            <a:pPr marL="0" indent="0" algn="just">
              <a:buNone/>
            </a:pPr>
            <a:r>
              <a:rPr lang="el-GR" sz="2400" dirty="0"/>
              <a:t>ζ) </a:t>
            </a:r>
            <a:r>
              <a:rPr lang="el-GR" sz="2400" b="1" dirty="0"/>
              <a:t>Δωδεκανησιακή θάλασσα</a:t>
            </a:r>
            <a:r>
              <a:rPr lang="el-GR" sz="2400" dirty="0"/>
              <a:t>, που περιβάλλει τα Δωδεκάνησα.</a:t>
            </a:r>
          </a:p>
        </p:txBody>
      </p:sp>
    </p:spTree>
    <p:extLst>
      <p:ext uri="{BB962C8B-B14F-4D97-AF65-F5344CB8AC3E}">
        <p14:creationId xmlns:p14="http://schemas.microsoft.com/office/powerpoint/2010/main" val="385656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BB76B6-9F00-E0A2-05BE-06FC63559725}"/>
              </a:ext>
            </a:extLst>
          </p:cNvPr>
          <p:cNvSpPr>
            <a:spLocks noGrp="1"/>
          </p:cNvSpPr>
          <p:nvPr>
            <p:ph type="title"/>
          </p:nvPr>
        </p:nvSpPr>
        <p:spPr/>
        <p:txBody>
          <a:bodyPr/>
          <a:lstStyle/>
          <a:p>
            <a:pPr algn="ctr"/>
            <a:r>
              <a:rPr lang="el-GR" b="1" u="sng" dirty="0">
                <a:solidFill>
                  <a:srgbClr val="00B0F0"/>
                </a:solidFill>
              </a:rPr>
              <a:t>ΚΟΛΠΟΙ</a:t>
            </a:r>
          </a:p>
        </p:txBody>
      </p:sp>
      <p:sp>
        <p:nvSpPr>
          <p:cNvPr id="3" name="Θέση περιεχομένου 2">
            <a:extLst>
              <a:ext uri="{FF2B5EF4-FFF2-40B4-BE49-F238E27FC236}">
                <a16:creationId xmlns:a16="http://schemas.microsoft.com/office/drawing/2014/main" id="{27EC8F03-2797-DC15-0A56-35104D30D424}"/>
              </a:ext>
            </a:extLst>
          </p:cNvPr>
          <p:cNvSpPr>
            <a:spLocks noGrp="1"/>
          </p:cNvSpPr>
          <p:nvPr>
            <p:ph idx="1"/>
          </p:nvPr>
        </p:nvSpPr>
        <p:spPr>
          <a:xfrm>
            <a:off x="1750524" y="2072081"/>
            <a:ext cx="9603276" cy="3909269"/>
          </a:xfrm>
        </p:spPr>
        <p:txBody>
          <a:bodyPr numCol="2">
            <a:normAutofit/>
          </a:bodyPr>
          <a:lstStyle/>
          <a:p>
            <a:pPr algn="just"/>
            <a:r>
              <a:rPr lang="el-GR" sz="2600" dirty="0"/>
              <a:t>Επιδαύρου </a:t>
            </a:r>
            <a:r>
              <a:rPr lang="el-GR" sz="2600" dirty="0" err="1"/>
              <a:t>Λιμηράς</a:t>
            </a:r>
            <a:r>
              <a:rPr lang="el-GR" sz="2600" dirty="0"/>
              <a:t>,</a:t>
            </a:r>
            <a:endParaRPr lang="en-US" sz="2600" dirty="0"/>
          </a:p>
          <a:p>
            <a:pPr algn="just"/>
            <a:r>
              <a:rPr lang="el-GR" sz="2600" dirty="0"/>
              <a:t>Αργολικός,</a:t>
            </a:r>
            <a:endParaRPr lang="en-US" sz="2600" dirty="0"/>
          </a:p>
          <a:p>
            <a:pPr algn="just"/>
            <a:r>
              <a:rPr lang="el-GR" sz="2600" dirty="0"/>
              <a:t>Σαρωνικός στην Αττική,</a:t>
            </a:r>
            <a:endParaRPr lang="en-US" sz="2600" dirty="0"/>
          </a:p>
          <a:p>
            <a:pPr algn="just"/>
            <a:r>
              <a:rPr lang="el-GR" sz="2600" dirty="0"/>
              <a:t>Μαλιακός στη Στερεά,</a:t>
            </a:r>
            <a:endParaRPr lang="en-US" sz="2600" dirty="0"/>
          </a:p>
          <a:p>
            <a:pPr algn="just"/>
            <a:r>
              <a:rPr lang="el-GR" sz="2600" dirty="0"/>
              <a:t>Ευβοϊκός μεταξύ Εύβοιας και Στερεάς (Βόρειος και Νότιος Ευβοϊκός),</a:t>
            </a:r>
            <a:endParaRPr lang="en-US" sz="2600" dirty="0"/>
          </a:p>
          <a:p>
            <a:pPr algn="just"/>
            <a:r>
              <a:rPr lang="el-GR" sz="2600" dirty="0"/>
              <a:t>Παγασητικός στη Θεσσαλία, </a:t>
            </a:r>
            <a:endParaRPr lang="en-US" sz="2600" dirty="0"/>
          </a:p>
          <a:p>
            <a:pPr algn="just"/>
            <a:r>
              <a:rPr lang="el-GR" sz="2600" dirty="0"/>
              <a:t>Θερμαϊκός, </a:t>
            </a:r>
            <a:endParaRPr lang="en-US" sz="2600" dirty="0"/>
          </a:p>
          <a:p>
            <a:pPr algn="just"/>
            <a:r>
              <a:rPr lang="el-GR" sz="2600" dirty="0" err="1"/>
              <a:t>Τορωναίος</a:t>
            </a:r>
            <a:r>
              <a:rPr lang="el-GR" sz="2600" dirty="0"/>
              <a:t>,</a:t>
            </a:r>
            <a:endParaRPr lang="en-US" sz="2600" dirty="0"/>
          </a:p>
          <a:p>
            <a:pPr algn="just"/>
            <a:r>
              <a:rPr lang="el-GR" sz="2600" dirty="0" err="1"/>
              <a:t>Σιγγιτικός</a:t>
            </a:r>
            <a:r>
              <a:rPr lang="el-GR" sz="2600" dirty="0"/>
              <a:t>, </a:t>
            </a:r>
            <a:endParaRPr lang="en-US" sz="2600" dirty="0"/>
          </a:p>
          <a:p>
            <a:pPr algn="just"/>
            <a:r>
              <a:rPr lang="el-GR" sz="2600" dirty="0" err="1"/>
              <a:t>Στρυμονικός</a:t>
            </a:r>
            <a:r>
              <a:rPr lang="el-GR" sz="2600" dirty="0"/>
              <a:t> και Καβάλας στη Μακεδονία, </a:t>
            </a:r>
            <a:endParaRPr lang="en-US" sz="2600" dirty="0"/>
          </a:p>
          <a:p>
            <a:pPr algn="just"/>
            <a:r>
              <a:rPr lang="el-GR" sz="2600" dirty="0"/>
              <a:t>Κόλπος Ξηρού στη Θράκη, </a:t>
            </a:r>
            <a:endParaRPr lang="en-US" sz="2600" dirty="0"/>
          </a:p>
          <a:p>
            <a:endParaRPr lang="el-GR" dirty="0"/>
          </a:p>
        </p:txBody>
      </p:sp>
    </p:spTree>
    <p:extLst>
      <p:ext uri="{BB962C8B-B14F-4D97-AF65-F5344CB8AC3E}">
        <p14:creationId xmlns:p14="http://schemas.microsoft.com/office/powerpoint/2010/main" val="785970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BB76B6-9F00-E0A2-05BE-06FC63559725}"/>
              </a:ext>
            </a:extLst>
          </p:cNvPr>
          <p:cNvSpPr>
            <a:spLocks noGrp="1"/>
          </p:cNvSpPr>
          <p:nvPr>
            <p:ph type="title"/>
          </p:nvPr>
        </p:nvSpPr>
        <p:spPr/>
        <p:txBody>
          <a:bodyPr/>
          <a:lstStyle/>
          <a:p>
            <a:pPr algn="ctr"/>
            <a:r>
              <a:rPr lang="el-GR" b="1" u="sng" dirty="0">
                <a:solidFill>
                  <a:srgbClr val="00B0F0"/>
                </a:solidFill>
              </a:rPr>
              <a:t>ΚΟΛΠΟΙ</a:t>
            </a:r>
          </a:p>
        </p:txBody>
      </p:sp>
      <p:sp>
        <p:nvSpPr>
          <p:cNvPr id="3" name="Θέση περιεχομένου 2">
            <a:extLst>
              <a:ext uri="{FF2B5EF4-FFF2-40B4-BE49-F238E27FC236}">
                <a16:creationId xmlns:a16="http://schemas.microsoft.com/office/drawing/2014/main" id="{27EC8F03-2797-DC15-0A56-35104D30D424}"/>
              </a:ext>
            </a:extLst>
          </p:cNvPr>
          <p:cNvSpPr>
            <a:spLocks noGrp="1"/>
          </p:cNvSpPr>
          <p:nvPr>
            <p:ph idx="1"/>
          </p:nvPr>
        </p:nvSpPr>
        <p:spPr/>
        <p:txBody>
          <a:bodyPr numCol="2">
            <a:normAutofit/>
          </a:bodyPr>
          <a:lstStyle/>
          <a:p>
            <a:pPr algn="just"/>
            <a:r>
              <a:rPr lang="el-GR" sz="2400" dirty="0" err="1"/>
              <a:t>Αδραμυττηνός</a:t>
            </a:r>
            <a:r>
              <a:rPr lang="el-GR" sz="2400" dirty="0"/>
              <a:t>, </a:t>
            </a:r>
            <a:endParaRPr lang="en-US" sz="2400" dirty="0"/>
          </a:p>
          <a:p>
            <a:pPr algn="just"/>
            <a:r>
              <a:rPr lang="el-GR" sz="2400" dirty="0" err="1"/>
              <a:t>Ελαΐτικος</a:t>
            </a:r>
            <a:r>
              <a:rPr lang="el-GR" sz="2400" dirty="0"/>
              <a:t>, </a:t>
            </a:r>
            <a:endParaRPr lang="en-US" sz="2400" dirty="0"/>
          </a:p>
          <a:p>
            <a:pPr algn="just"/>
            <a:r>
              <a:rPr lang="el-GR" sz="2400" dirty="0"/>
              <a:t>Κόλπος της Σμύρνης, </a:t>
            </a:r>
            <a:endParaRPr lang="en-US" sz="2400" dirty="0"/>
          </a:p>
          <a:p>
            <a:pPr algn="just"/>
            <a:r>
              <a:rPr lang="el-GR" sz="2400" dirty="0"/>
              <a:t>Κόλπος της Εφέσου, </a:t>
            </a:r>
            <a:endParaRPr lang="en-US" sz="2400" dirty="0"/>
          </a:p>
          <a:p>
            <a:pPr algn="just"/>
            <a:r>
              <a:rPr lang="el-GR" sz="2400" dirty="0" err="1"/>
              <a:t>Ιασικός</a:t>
            </a:r>
            <a:r>
              <a:rPr lang="el-GR" sz="2400" dirty="0"/>
              <a:t>, </a:t>
            </a:r>
            <a:endParaRPr lang="en-US" sz="2400" dirty="0"/>
          </a:p>
          <a:p>
            <a:pPr algn="just"/>
            <a:r>
              <a:rPr lang="el-GR" sz="2400" dirty="0" err="1"/>
              <a:t>Κεραμεικός</a:t>
            </a:r>
            <a:r>
              <a:rPr lang="el-GR" sz="2400" dirty="0"/>
              <a:t>, </a:t>
            </a:r>
            <a:endParaRPr lang="en-US" sz="2400" dirty="0"/>
          </a:p>
          <a:p>
            <a:pPr algn="just"/>
            <a:r>
              <a:rPr lang="el-GR" sz="2400" dirty="0"/>
              <a:t>Κόλπος της Σύμης στη Μ. Ασία, </a:t>
            </a:r>
            <a:endParaRPr lang="en-US" sz="2400" dirty="0"/>
          </a:p>
          <a:p>
            <a:pPr algn="just"/>
            <a:r>
              <a:rPr lang="el-GR" sz="2400" dirty="0" err="1"/>
              <a:t>Κισσάμου</a:t>
            </a:r>
            <a:r>
              <a:rPr lang="el-GR" sz="2400" dirty="0"/>
              <a:t>, Χανίων, Σούδας, Αλμυρού και </a:t>
            </a:r>
            <a:r>
              <a:rPr lang="el-GR" sz="2400" dirty="0" err="1"/>
              <a:t>Μιραμπέλου</a:t>
            </a:r>
            <a:r>
              <a:rPr lang="el-GR" sz="2400" dirty="0"/>
              <a:t> στην Κρήτη,</a:t>
            </a:r>
            <a:endParaRPr lang="en-US" sz="2400" dirty="0"/>
          </a:p>
          <a:p>
            <a:pPr algn="just"/>
            <a:r>
              <a:rPr lang="el-GR" sz="2400" dirty="0"/>
              <a:t>Καλλονής και Γέρας στη Λέσβο.</a:t>
            </a:r>
          </a:p>
          <a:p>
            <a:endParaRPr lang="el-GR" dirty="0"/>
          </a:p>
        </p:txBody>
      </p:sp>
    </p:spTree>
    <p:extLst>
      <p:ext uri="{BB962C8B-B14F-4D97-AF65-F5344CB8AC3E}">
        <p14:creationId xmlns:p14="http://schemas.microsoft.com/office/powerpoint/2010/main" val="3827204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FE6F33-AB88-1DA8-8469-9F1B43FE36D1}"/>
              </a:ext>
            </a:extLst>
          </p:cNvPr>
          <p:cNvSpPr>
            <a:spLocks noGrp="1"/>
          </p:cNvSpPr>
          <p:nvPr>
            <p:ph type="title"/>
          </p:nvPr>
        </p:nvSpPr>
        <p:spPr>
          <a:xfrm>
            <a:off x="1451579" y="335561"/>
            <a:ext cx="9603275" cy="1115734"/>
          </a:xfrm>
        </p:spPr>
        <p:txBody>
          <a:bodyPr>
            <a:normAutofit fontScale="90000"/>
          </a:bodyPr>
          <a:lstStyle/>
          <a:p>
            <a:pPr algn="ctr"/>
            <a:r>
              <a:rPr lang="el-GR" b="1" u="sng" dirty="0">
                <a:solidFill>
                  <a:srgbClr val="00B0F0"/>
                </a:solidFill>
              </a:rPr>
              <a:t>ΛΙΜΕΝΕΣ</a:t>
            </a:r>
            <a:br>
              <a:rPr lang="en-US" b="1" dirty="0">
                <a:solidFill>
                  <a:srgbClr val="FF0000"/>
                </a:solidFill>
              </a:rPr>
            </a:br>
            <a:r>
              <a:rPr lang="el-GR" b="1" cap="none" dirty="0">
                <a:solidFill>
                  <a:srgbClr val="FFC000"/>
                </a:solidFill>
              </a:rPr>
              <a:t>Στην ηπειρωτική Ελλάδα</a:t>
            </a:r>
            <a:endParaRPr lang="el-GR" b="1" dirty="0">
              <a:solidFill>
                <a:srgbClr val="FFC000"/>
              </a:solidFill>
            </a:endParaRPr>
          </a:p>
        </p:txBody>
      </p:sp>
      <p:sp>
        <p:nvSpPr>
          <p:cNvPr id="3" name="Θέση περιεχομένου 2">
            <a:extLst>
              <a:ext uri="{FF2B5EF4-FFF2-40B4-BE49-F238E27FC236}">
                <a16:creationId xmlns:a16="http://schemas.microsoft.com/office/drawing/2014/main" id="{763769B4-4A54-CCB7-8D7E-DF8410EEC931}"/>
              </a:ext>
            </a:extLst>
          </p:cNvPr>
          <p:cNvSpPr>
            <a:spLocks noGrp="1"/>
          </p:cNvSpPr>
          <p:nvPr>
            <p:ph idx="1"/>
          </p:nvPr>
        </p:nvSpPr>
        <p:spPr/>
        <p:txBody>
          <a:bodyPr numCol="2">
            <a:noAutofit/>
          </a:bodyPr>
          <a:lstStyle/>
          <a:p>
            <a:pPr algn="just"/>
            <a:r>
              <a:rPr lang="el-GR" sz="2400" dirty="0"/>
              <a:t>του Πειραιά, </a:t>
            </a:r>
            <a:endParaRPr lang="en-US" sz="2400" dirty="0"/>
          </a:p>
          <a:p>
            <a:pPr algn="just"/>
            <a:r>
              <a:rPr lang="el-GR" sz="2400" dirty="0"/>
              <a:t>της Ελευσίνας, </a:t>
            </a:r>
            <a:endParaRPr lang="en-US" sz="2400" dirty="0"/>
          </a:p>
          <a:p>
            <a:pPr algn="just"/>
            <a:r>
              <a:rPr lang="el-GR" sz="2400" dirty="0"/>
              <a:t>του Λαυρίου, </a:t>
            </a:r>
            <a:endParaRPr lang="en-US" sz="2400" dirty="0"/>
          </a:p>
          <a:p>
            <a:pPr algn="just"/>
            <a:r>
              <a:rPr lang="el-GR" sz="2400" dirty="0"/>
              <a:t>της Ραφήνας, </a:t>
            </a:r>
            <a:endParaRPr lang="en-US" sz="2400" dirty="0"/>
          </a:p>
          <a:p>
            <a:pPr algn="just"/>
            <a:r>
              <a:rPr lang="el-GR" sz="2400" dirty="0"/>
              <a:t>του Ναυπλίου, </a:t>
            </a:r>
            <a:endParaRPr lang="en-US" sz="2400" dirty="0"/>
          </a:p>
          <a:p>
            <a:pPr algn="just"/>
            <a:r>
              <a:rPr lang="el-GR" sz="2400" dirty="0"/>
              <a:t>της Χαλκίδας, </a:t>
            </a:r>
            <a:endParaRPr lang="en-US" sz="2400" dirty="0"/>
          </a:p>
          <a:p>
            <a:pPr algn="just"/>
            <a:r>
              <a:rPr lang="el-GR" sz="2400" dirty="0"/>
              <a:t>της Στυλίδας, </a:t>
            </a:r>
            <a:endParaRPr lang="en-US" sz="2400" dirty="0"/>
          </a:p>
          <a:p>
            <a:pPr algn="just"/>
            <a:r>
              <a:rPr lang="el-GR" sz="2400" dirty="0"/>
              <a:t>του Βόλου, </a:t>
            </a:r>
            <a:endParaRPr lang="en-US" sz="2400" dirty="0"/>
          </a:p>
          <a:p>
            <a:pPr algn="just"/>
            <a:r>
              <a:rPr lang="el-GR" sz="2400" dirty="0"/>
              <a:t>της Θεσσαλονίκης, </a:t>
            </a:r>
            <a:endParaRPr lang="en-US" sz="2400" dirty="0"/>
          </a:p>
          <a:p>
            <a:pPr algn="just"/>
            <a:r>
              <a:rPr lang="el-GR" sz="2400" dirty="0"/>
              <a:t>της Καβάλας, </a:t>
            </a:r>
            <a:endParaRPr lang="en-US" sz="2400" dirty="0"/>
          </a:p>
          <a:p>
            <a:pPr algn="just"/>
            <a:r>
              <a:rPr lang="el-GR" sz="2400" dirty="0"/>
              <a:t>του Πόρτο </a:t>
            </a:r>
            <a:r>
              <a:rPr lang="el-GR" sz="2400" dirty="0" err="1"/>
              <a:t>Λάγο</a:t>
            </a:r>
            <a:r>
              <a:rPr lang="el-GR" sz="2400" dirty="0"/>
              <a:t>, </a:t>
            </a:r>
            <a:endParaRPr lang="en-US" sz="2400" dirty="0"/>
          </a:p>
          <a:p>
            <a:pPr algn="just"/>
            <a:r>
              <a:rPr lang="el-GR" sz="2400" dirty="0"/>
              <a:t>της Αλεξανδρούπολης, </a:t>
            </a:r>
            <a:endParaRPr lang="en-US" sz="2400" dirty="0"/>
          </a:p>
          <a:p>
            <a:pPr algn="just"/>
            <a:r>
              <a:rPr lang="el-GR" sz="2400" dirty="0"/>
              <a:t>του </a:t>
            </a:r>
            <a:r>
              <a:rPr lang="el-GR" sz="2400" dirty="0" err="1"/>
              <a:t>Ίβριτζε</a:t>
            </a:r>
            <a:r>
              <a:rPr lang="el-GR" sz="2400" dirty="0"/>
              <a:t> (κόλπος Ξηρού στην Ανατολική Θράκη). </a:t>
            </a:r>
          </a:p>
        </p:txBody>
      </p:sp>
    </p:spTree>
    <p:extLst>
      <p:ext uri="{BB962C8B-B14F-4D97-AF65-F5344CB8AC3E}">
        <p14:creationId xmlns:p14="http://schemas.microsoft.com/office/powerpoint/2010/main" val="1523205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FE6F33-AB88-1DA8-8469-9F1B43FE36D1}"/>
              </a:ext>
            </a:extLst>
          </p:cNvPr>
          <p:cNvSpPr>
            <a:spLocks noGrp="1"/>
          </p:cNvSpPr>
          <p:nvPr>
            <p:ph type="title"/>
          </p:nvPr>
        </p:nvSpPr>
        <p:spPr/>
        <p:txBody>
          <a:bodyPr/>
          <a:lstStyle/>
          <a:p>
            <a:pPr algn="ctr"/>
            <a:r>
              <a:rPr lang="el-GR" b="1" u="sng" dirty="0">
                <a:solidFill>
                  <a:srgbClr val="00B0F0"/>
                </a:solidFill>
              </a:rPr>
              <a:t>ΛΙΜΕΝΕΣ</a:t>
            </a:r>
            <a:br>
              <a:rPr lang="en-US" b="1" u="sng" dirty="0">
                <a:solidFill>
                  <a:srgbClr val="FF0000"/>
                </a:solidFill>
              </a:rPr>
            </a:br>
            <a:r>
              <a:rPr lang="el-GR" b="1" cap="none" dirty="0">
                <a:solidFill>
                  <a:srgbClr val="FFC000"/>
                </a:solidFill>
              </a:rPr>
              <a:t>Στη Μικρά Ασία</a:t>
            </a:r>
            <a:endParaRPr lang="el-GR" b="1" dirty="0">
              <a:solidFill>
                <a:srgbClr val="FFC000"/>
              </a:solidFill>
            </a:endParaRPr>
          </a:p>
        </p:txBody>
      </p:sp>
      <p:sp>
        <p:nvSpPr>
          <p:cNvPr id="3" name="Θέση περιεχομένου 2">
            <a:extLst>
              <a:ext uri="{FF2B5EF4-FFF2-40B4-BE49-F238E27FC236}">
                <a16:creationId xmlns:a16="http://schemas.microsoft.com/office/drawing/2014/main" id="{763769B4-4A54-CCB7-8D7E-DF8410EEC931}"/>
              </a:ext>
            </a:extLst>
          </p:cNvPr>
          <p:cNvSpPr>
            <a:spLocks noGrp="1"/>
          </p:cNvSpPr>
          <p:nvPr>
            <p:ph idx="1"/>
          </p:nvPr>
        </p:nvSpPr>
        <p:spPr/>
        <p:txBody>
          <a:bodyPr>
            <a:normAutofit/>
          </a:bodyPr>
          <a:lstStyle/>
          <a:p>
            <a:pPr algn="just"/>
            <a:r>
              <a:rPr lang="el-GR" sz="2400" dirty="0"/>
              <a:t>Αϊβαλί ή Κυδωνιές, </a:t>
            </a:r>
            <a:endParaRPr lang="en-US" sz="2400" dirty="0"/>
          </a:p>
          <a:p>
            <a:pPr algn="just"/>
            <a:r>
              <a:rPr lang="el-GR" sz="2400" dirty="0"/>
              <a:t>της Σμύρνης, </a:t>
            </a:r>
            <a:endParaRPr lang="en-US" sz="2400" dirty="0"/>
          </a:p>
          <a:p>
            <a:pPr algn="just"/>
            <a:r>
              <a:rPr lang="el-GR" sz="2400" dirty="0"/>
              <a:t>της Αλικαρνασσού, </a:t>
            </a:r>
            <a:endParaRPr lang="en-US" sz="2400" dirty="0"/>
          </a:p>
          <a:p>
            <a:pPr algn="just"/>
            <a:r>
              <a:rPr lang="el-GR" sz="2400" dirty="0"/>
              <a:t>του </a:t>
            </a:r>
            <a:r>
              <a:rPr lang="el-GR" sz="2400" dirty="0" err="1"/>
              <a:t>Κουσάντασι</a:t>
            </a:r>
            <a:r>
              <a:rPr lang="el-GR" sz="2400" dirty="0"/>
              <a:t>. </a:t>
            </a:r>
            <a:endParaRPr lang="en-US" sz="2400" dirty="0"/>
          </a:p>
        </p:txBody>
      </p:sp>
    </p:spTree>
    <p:extLst>
      <p:ext uri="{BB962C8B-B14F-4D97-AF65-F5344CB8AC3E}">
        <p14:creationId xmlns:p14="http://schemas.microsoft.com/office/powerpoint/2010/main" val="1141220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FE6F33-AB88-1DA8-8469-9F1B43FE36D1}"/>
              </a:ext>
            </a:extLst>
          </p:cNvPr>
          <p:cNvSpPr>
            <a:spLocks noGrp="1"/>
          </p:cNvSpPr>
          <p:nvPr>
            <p:ph type="title"/>
          </p:nvPr>
        </p:nvSpPr>
        <p:spPr/>
        <p:txBody>
          <a:bodyPr/>
          <a:lstStyle/>
          <a:p>
            <a:pPr algn="ctr"/>
            <a:r>
              <a:rPr lang="el-GR" b="1" u="sng" dirty="0">
                <a:solidFill>
                  <a:srgbClr val="00B0F0"/>
                </a:solidFill>
              </a:rPr>
              <a:t>ΛΙΜΕΝΕΣ</a:t>
            </a:r>
            <a:br>
              <a:rPr lang="en-US" b="1" u="sng" dirty="0">
                <a:solidFill>
                  <a:schemeClr val="accent1"/>
                </a:solidFill>
              </a:rPr>
            </a:br>
            <a:r>
              <a:rPr lang="el-GR" b="1" cap="none" dirty="0">
                <a:solidFill>
                  <a:srgbClr val="FFC000"/>
                </a:solidFill>
              </a:rPr>
              <a:t>Στην Κρήτη και στα άλλα νησιά</a:t>
            </a:r>
            <a:endParaRPr lang="el-GR" b="1" dirty="0">
              <a:solidFill>
                <a:srgbClr val="FFC000"/>
              </a:solidFill>
            </a:endParaRPr>
          </a:p>
        </p:txBody>
      </p:sp>
      <p:sp>
        <p:nvSpPr>
          <p:cNvPr id="3" name="Θέση περιεχομένου 2">
            <a:extLst>
              <a:ext uri="{FF2B5EF4-FFF2-40B4-BE49-F238E27FC236}">
                <a16:creationId xmlns:a16="http://schemas.microsoft.com/office/drawing/2014/main" id="{763769B4-4A54-CCB7-8D7E-DF8410EEC931}"/>
              </a:ext>
            </a:extLst>
          </p:cNvPr>
          <p:cNvSpPr>
            <a:spLocks noGrp="1"/>
          </p:cNvSpPr>
          <p:nvPr>
            <p:ph idx="1"/>
          </p:nvPr>
        </p:nvSpPr>
        <p:spPr/>
        <p:txBody>
          <a:bodyPr numCol="2">
            <a:noAutofit/>
          </a:bodyPr>
          <a:lstStyle/>
          <a:p>
            <a:pPr algn="just"/>
            <a:r>
              <a:rPr lang="el-GR" sz="2400" dirty="0"/>
              <a:t>Στην Κρήτη: του Ηρακλείου, </a:t>
            </a:r>
          </a:p>
          <a:p>
            <a:pPr algn="just"/>
            <a:r>
              <a:rPr lang="el-GR" sz="2400" dirty="0"/>
              <a:t>της Μυτιλήνης, </a:t>
            </a:r>
            <a:endParaRPr lang="en-US" sz="2400" dirty="0"/>
          </a:p>
          <a:p>
            <a:pPr algn="just"/>
            <a:r>
              <a:rPr lang="el-GR" sz="2400" dirty="0"/>
              <a:t>της Χίου, </a:t>
            </a:r>
            <a:endParaRPr lang="en-US" sz="2400" dirty="0"/>
          </a:p>
          <a:p>
            <a:pPr algn="just"/>
            <a:r>
              <a:rPr lang="el-GR" sz="2400" dirty="0"/>
              <a:t>Βαθύ (Σάμου), </a:t>
            </a:r>
          </a:p>
          <a:p>
            <a:pPr algn="just"/>
            <a:r>
              <a:rPr lang="el-GR" sz="2400" dirty="0"/>
              <a:t>της Ρόδου, </a:t>
            </a:r>
            <a:endParaRPr lang="en-US" sz="2400" dirty="0"/>
          </a:p>
          <a:p>
            <a:pPr algn="just"/>
            <a:r>
              <a:rPr lang="el-GR" sz="2400" dirty="0"/>
              <a:t>της Άνδρου, </a:t>
            </a:r>
            <a:endParaRPr lang="en-US" sz="2400" dirty="0"/>
          </a:p>
          <a:p>
            <a:pPr algn="just"/>
            <a:r>
              <a:rPr lang="el-GR" sz="2400" dirty="0"/>
              <a:t>της Θάσου, </a:t>
            </a:r>
            <a:endParaRPr lang="en-US" sz="2400" dirty="0"/>
          </a:p>
          <a:p>
            <a:pPr marL="0" indent="0" algn="just">
              <a:buNone/>
            </a:pPr>
            <a:r>
              <a:rPr lang="el-GR" sz="2400" dirty="0"/>
              <a:t>της Σούδας, των Χανίων</a:t>
            </a:r>
          </a:p>
          <a:p>
            <a:pPr algn="just"/>
            <a:r>
              <a:rPr lang="el-GR" sz="2400" dirty="0"/>
              <a:t>της Ερμούπολης (Σύρου) κτλ. </a:t>
            </a:r>
          </a:p>
          <a:p>
            <a:pPr algn="just"/>
            <a:endParaRPr lang="el-GR" sz="2400" dirty="0"/>
          </a:p>
        </p:txBody>
      </p:sp>
    </p:spTree>
    <p:extLst>
      <p:ext uri="{BB962C8B-B14F-4D97-AF65-F5344CB8AC3E}">
        <p14:creationId xmlns:p14="http://schemas.microsoft.com/office/powerpoint/2010/main" val="1038031427"/>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79</TotalTime>
  <Words>556</Words>
  <Application>Microsoft Office PowerPoint</Application>
  <PresentationFormat>Ευρεία οθόνη</PresentationFormat>
  <Paragraphs>88</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Times New Roman</vt:lpstr>
      <vt:lpstr>Trebuchet MS</vt:lpstr>
      <vt:lpstr>Wingdings 3</vt:lpstr>
      <vt:lpstr>Όψη</vt:lpstr>
      <vt:lpstr>ΓΕΩΓΡΑΦΙΑ Β ΓΥΜΝΑΣΙΟΥ </vt:lpstr>
      <vt:lpstr>ΧΑΡΤΗΣ ΑΙΓΑΙΟ ΠΕΛΑΓΟΣ</vt:lpstr>
      <vt:lpstr>ΓΕΩΓΡΑΦΙΚΗ ΘΕΣΗ Ο διεθνής υδρογραφικός οργανισμός καθορίζει τα όρια του Αιγαίου Πελάγους ως εξής </vt:lpstr>
      <vt:lpstr>ΠΕΛΑΓΗ ΚΑΙ ΘΑΛΑΣΣΕΣ Από την αρχαιότητα ακόμα τα διάφορα τμήματα του Αιγαίου έχουν ιδιαίτερα ονόματα  </vt:lpstr>
      <vt:lpstr>ΚΟΛΠΟΙ</vt:lpstr>
      <vt:lpstr>ΚΟΛΠΟΙ</vt:lpstr>
      <vt:lpstr>ΛΙΜΕΝΕΣ Στην ηπειρωτική Ελλάδα</vt:lpstr>
      <vt:lpstr>ΛΙΜΕΝΕΣ Στη Μικρά Ασία</vt:lpstr>
      <vt:lpstr>ΛΙΜΕΝΕΣ Στην Κρήτη και στα άλλα νησιά</vt:lpstr>
      <vt:lpstr>ΠΟΤΑΜΟΙ ΠΟΥ ΕΚΒΑΛΛΟΥΝ ΣΤΟ ΑΙΓΑΙΟ</vt:lpstr>
      <vt:lpstr>ΕΥΧΑΡΙΣΤΩ ΓΙΑ ΤΗΝ ΠΡΟΣΟΧΗ ΣΑΣ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AMALIA BOURATINOU</dc:creator>
  <cp:lastModifiedBy>AMALIA BOURATINOU</cp:lastModifiedBy>
  <cp:revision>4</cp:revision>
  <dcterms:created xsi:type="dcterms:W3CDTF">2023-01-15T13:59:56Z</dcterms:created>
  <dcterms:modified xsi:type="dcterms:W3CDTF">2023-01-15T20:14:41Z</dcterms:modified>
</cp:coreProperties>
</file>