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4"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4" d="100"/>
          <a:sy n="84" d="100"/>
        </p:scale>
        <p:origin x="581"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10/2/2023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10/2/2023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10/2/2023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10/2/2023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10/2/2023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10/2/2023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10/2/2023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10/2/2023</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10/2/2023</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esiemth.gr/wp-content/uploads/2018/07/XARTHS.jpg" TargetMode="External"/><Relationship Id="rId2" Type="http://schemas.openxmlformats.org/officeDocument/2006/relationships/hyperlink" Target="https://el.wikipedia.org/wiki/%CE%92%CE%B1%CE%BB%CE%BA%CE%AC%CE%BD%CE%B9%CE%B1" TargetMode="External"/><Relationship Id="rId1" Type="http://schemas.openxmlformats.org/officeDocument/2006/relationships/slideLayout" Target="../slideLayouts/slideLayout2.xml"/><Relationship Id="rId4" Type="http://schemas.openxmlformats.org/officeDocument/2006/relationships/hyperlink" Target="https://el.wikivoyage.org/wiki/%CE%92%CE%B1%CE%BB%CE%BA%CE%AC%CE%BD%CE%B9%CE%B1#/media/%CE%91%CF%81%CF%87%CE%B5%CE%AF%CE%BF:Balkans_regions_map.pn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effectLst>
                  <a:outerShdw blurRad="38100" dist="38100" dir="2700000" algn="tl">
                    <a:srgbClr val="000000">
                      <a:alpha val="43137"/>
                    </a:srgbClr>
                  </a:outerShdw>
                </a:effectLst>
              </a:rPr>
              <a:t>ΒΑΛΚΑΝΙΚΕΣ ΧΩΡΕΣ</a:t>
            </a:r>
            <a:endParaRPr lang="el-GR"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el-GR" b="1" dirty="0" smtClean="0">
                <a:effectLst>
                  <a:outerShdw blurRad="38100" dist="38100" dir="2700000" algn="tl">
                    <a:srgbClr val="000000">
                      <a:alpha val="43137"/>
                    </a:srgbClr>
                  </a:outerShdw>
                </a:effectLst>
              </a:rPr>
              <a:t>ΑΓΑΔΑΚΟΣ Κ, ΑΜΠΑΤΖΙΔΗΣ Α, ΚΙΚΑΡΕΑΣ Π.</a:t>
            </a:r>
            <a:endParaRPr lang="el-G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94476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566060"/>
            <a:ext cx="10571998" cy="970450"/>
          </a:xfrm>
        </p:spPr>
        <p:txBody>
          <a:bodyPr/>
          <a:lstStyle/>
          <a:p>
            <a:r>
              <a:rPr lang="el-GR" dirty="0" smtClean="0">
                <a:effectLst>
                  <a:outerShdw blurRad="38100" dist="38100" dir="2700000" algn="tl">
                    <a:srgbClr val="000000">
                      <a:alpha val="43137"/>
                    </a:srgbClr>
                  </a:outerShdw>
                </a:effectLst>
              </a:rPr>
              <a:t>ΣΤΑΤΙΣΤΙΚΑ ΔΕΔΟΜΕΝΑ ΓΙΑ ΤΙΣ ΒΑΛΚΑΝΙΚΕΣ ΧΩΡΕΣ</a:t>
            </a:r>
            <a:endParaRPr lang="el-GR"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stretch>
            <a:fillRect/>
          </a:stretch>
        </p:blipFill>
        <p:spPr>
          <a:xfrm>
            <a:off x="1120480" y="2389444"/>
            <a:ext cx="9731583" cy="4328535"/>
          </a:xfrm>
          <a:prstGeom prst="rect">
            <a:avLst/>
          </a:prstGeom>
        </p:spPr>
      </p:pic>
    </p:spTree>
    <p:extLst>
      <p:ext uri="{BB962C8B-B14F-4D97-AF65-F5344CB8AC3E}">
        <p14:creationId xmlns:p14="http://schemas.microsoft.com/office/powerpoint/2010/main" val="989596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808" y="4936892"/>
            <a:ext cx="10571998" cy="1802236"/>
          </a:xfrm>
        </p:spPr>
        <p:txBody>
          <a:bodyPr/>
          <a:lstStyle/>
          <a:p>
            <a:r>
              <a:rPr lang="el-GR" sz="1800" dirty="0" smtClean="0"/>
              <a:t>ΓΕΝΙΚΕΣ ΠΛΗΡΟΦΟΡΙΕΣ</a:t>
            </a:r>
            <a:br>
              <a:rPr lang="el-GR" sz="1800" dirty="0" smtClean="0"/>
            </a:br>
            <a:r>
              <a:rPr lang="el-GR" sz="1800" dirty="0"/>
              <a:t/>
            </a:r>
            <a:br>
              <a:rPr lang="el-GR" sz="1800" dirty="0"/>
            </a:br>
            <a:r>
              <a:rPr lang="el-GR" sz="1800" dirty="0" smtClean="0"/>
              <a:t>Βαλκάνια, </a:t>
            </a:r>
            <a:r>
              <a:rPr lang="el-GR" sz="1800" dirty="0"/>
              <a:t>λεγόμενη και Βαλκανική χερσόνησος ή εναλλακτικά Χερσόνησος του </a:t>
            </a:r>
            <a:r>
              <a:rPr lang="el-GR" sz="1800" dirty="0" smtClean="0"/>
              <a:t>Αίμου, είναι-πολιτικός </a:t>
            </a:r>
            <a:r>
              <a:rPr lang="el-GR" sz="1800" dirty="0"/>
              <a:t>και γεωγραφικός όρoς- η περιοχή της νοτιοανατολικής Ευρώπης, νότια του Δούναβη και ανατολικά της Αδριατικής θάλασσας, αλλά και χώρες γειτονικές που βρίσκονται εκτός των φυσικών γεωγραφικών ορίων της χερσονήσου αυτής, που από το μακρινό παρελθόν λειτούργησε και λειτουργεί ως σταυροδρόμι πολιτισμών, μεταξύ Ευρωπαϊκής και Ασιατικής </a:t>
            </a:r>
            <a:r>
              <a:rPr lang="el-GR" sz="1800" dirty="0" smtClean="0"/>
              <a:t>ηπείρου.</a:t>
            </a:r>
            <a:r>
              <a:rPr lang="el-GR" sz="1800" dirty="0"/>
              <a:t/>
            </a:r>
            <a:br>
              <a:rPr lang="el-GR" sz="1800" dirty="0"/>
            </a:br>
            <a:r>
              <a:rPr lang="el-GR" sz="1800" dirty="0"/>
              <a:t>Η ευρύτερη περιοχή αυτή των καλύπτει περί τα 550.000 τ.χλμ. και ο πληθυσμός της αγγίζει τα 53 εκατομμύρια κατοίκους. Το όνομα της περιοχής αντλείται από τα Βαλκάνια όρη ή οροσειρά του Αίμου που διατρέχουν την περιοχή από το κέντρο της Βουλγαρίας έως την ανατολική Σερβία</a:t>
            </a:r>
            <a:r>
              <a:rPr lang="el-GR" sz="1800" dirty="0" smtClean="0"/>
              <a:t>.</a:t>
            </a:r>
            <a:r>
              <a:rPr lang="el-GR" sz="1800" dirty="0"/>
              <a:t/>
            </a:r>
            <a:br>
              <a:rPr lang="el-GR" sz="1800" dirty="0"/>
            </a:br>
            <a:endParaRPr lang="el-GR" sz="1800" dirty="0"/>
          </a:p>
        </p:txBody>
      </p:sp>
      <p:pic>
        <p:nvPicPr>
          <p:cNvPr id="5" name="Picture 4" descr="https://esiemth.gr/wp-content/uploads/2018/07/XARTHS.jpg"/>
          <p:cNvPicPr/>
          <p:nvPr/>
        </p:nvPicPr>
        <p:blipFill>
          <a:blip r:embed="rId2">
            <a:extLst>
              <a:ext uri="{28A0092B-C50C-407E-A947-70E740481C1C}">
                <a14:useLocalDpi xmlns:a14="http://schemas.microsoft.com/office/drawing/2010/main" val="0"/>
              </a:ext>
            </a:extLst>
          </a:blip>
          <a:srcRect/>
          <a:stretch>
            <a:fillRect/>
          </a:stretch>
        </p:blipFill>
        <p:spPr bwMode="auto">
          <a:xfrm>
            <a:off x="5779008" y="91440"/>
            <a:ext cx="5532120" cy="2980944"/>
          </a:xfrm>
          <a:prstGeom prst="rect">
            <a:avLst/>
          </a:prstGeom>
          <a:noFill/>
          <a:ln>
            <a:noFill/>
          </a:ln>
        </p:spPr>
      </p:pic>
    </p:spTree>
    <p:extLst>
      <p:ext uri="{BB962C8B-B14F-4D97-AF65-F5344CB8AC3E}">
        <p14:creationId xmlns:p14="http://schemas.microsoft.com/office/powerpoint/2010/main" val="4009231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ΓΕΩΜΟΡΦΟΛΟΓΙΑ ΒΑΛΚΑΝΙΩΝ</a:t>
            </a:r>
            <a:endParaRPr lang="el-GR" dirty="0"/>
          </a:p>
        </p:txBody>
      </p:sp>
      <p:pic>
        <p:nvPicPr>
          <p:cNvPr id="4" name="Picture 3"/>
          <p:cNvPicPr>
            <a:picLocks noChangeAspect="1"/>
          </p:cNvPicPr>
          <p:nvPr/>
        </p:nvPicPr>
        <p:blipFill>
          <a:blip r:embed="rId2"/>
          <a:stretch>
            <a:fillRect/>
          </a:stretch>
        </p:blipFill>
        <p:spPr>
          <a:xfrm>
            <a:off x="2296348" y="2302440"/>
            <a:ext cx="7899211" cy="4301226"/>
          </a:xfrm>
          <a:prstGeom prst="rect">
            <a:avLst/>
          </a:prstGeom>
        </p:spPr>
      </p:pic>
    </p:spTree>
    <p:extLst>
      <p:ext uri="{BB962C8B-B14F-4D97-AF65-F5344CB8AC3E}">
        <p14:creationId xmlns:p14="http://schemas.microsoft.com/office/powerpoint/2010/main" val="3285787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ΒΟΥΝΑ ΒΑΛΚΑΝΙΩΝ</a:t>
            </a:r>
            <a:endParaRPr lang="el-GR" dirty="0"/>
          </a:p>
        </p:txBody>
      </p:sp>
      <p:pic>
        <p:nvPicPr>
          <p:cNvPr id="3" name="Picture 2"/>
          <p:cNvPicPr>
            <a:picLocks noChangeAspect="1"/>
          </p:cNvPicPr>
          <p:nvPr/>
        </p:nvPicPr>
        <p:blipFill>
          <a:blip r:embed="rId2"/>
          <a:stretch>
            <a:fillRect/>
          </a:stretch>
        </p:blipFill>
        <p:spPr>
          <a:xfrm>
            <a:off x="2544288" y="2258898"/>
            <a:ext cx="7122520" cy="4352214"/>
          </a:xfrm>
          <a:prstGeom prst="rect">
            <a:avLst/>
          </a:prstGeom>
        </p:spPr>
      </p:pic>
    </p:spTree>
    <p:extLst>
      <p:ext uri="{BB962C8B-B14F-4D97-AF65-F5344CB8AC3E}">
        <p14:creationId xmlns:p14="http://schemas.microsoft.com/office/powerpoint/2010/main" val="3956611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ΘΑΛΑΣΣΕΣ ΒΑΛΚΑΝΙΩΝ</a:t>
            </a:r>
            <a:endParaRPr lang="el-GR" dirty="0"/>
          </a:p>
        </p:txBody>
      </p:sp>
      <p:pic>
        <p:nvPicPr>
          <p:cNvPr id="3" name="Picture 2"/>
          <p:cNvPicPr>
            <a:picLocks noChangeAspect="1"/>
          </p:cNvPicPr>
          <p:nvPr/>
        </p:nvPicPr>
        <p:blipFill>
          <a:blip r:embed="rId2"/>
          <a:stretch>
            <a:fillRect/>
          </a:stretch>
        </p:blipFill>
        <p:spPr>
          <a:xfrm>
            <a:off x="2260980" y="2365237"/>
            <a:ext cx="7670038" cy="4305730"/>
          </a:xfrm>
          <a:prstGeom prst="rect">
            <a:avLst/>
          </a:prstGeom>
        </p:spPr>
      </p:pic>
    </p:spTree>
    <p:extLst>
      <p:ext uri="{BB962C8B-B14F-4D97-AF65-F5344CB8AC3E}">
        <p14:creationId xmlns:p14="http://schemas.microsoft.com/office/powerpoint/2010/main" val="673707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10001" y="5280846"/>
            <a:ext cx="10572000" cy="1577153"/>
          </a:xfrm>
        </p:spPr>
        <p:txBody>
          <a:bodyPr>
            <a:normAutofit/>
          </a:bodyPr>
          <a:lstStyle/>
          <a:p>
            <a:r>
              <a:rPr lang="el-GR" b="1" dirty="0" smtClean="0">
                <a:effectLst>
                  <a:outerShdw blurRad="38100" dist="38100" dir="2700000" algn="tl">
                    <a:srgbClr val="000000">
                      <a:alpha val="43137"/>
                    </a:srgbClr>
                  </a:outerShdw>
                </a:effectLst>
              </a:rPr>
              <a:t>ΓΕΝΙΚΕΣ ΠΛΗΡΟΦΟΡΙΕΣ ΓΙΑ ΤΙΣ ΧΩΡΕΣ ΤΩΝ ΒΑΛΚΑΝΙΩΝ </a:t>
            </a:r>
            <a:endParaRPr lang="el-GR" dirty="0"/>
          </a:p>
          <a:p>
            <a:endParaRPr lang="el-GR" b="1" dirty="0">
              <a:effectLst>
                <a:outerShdw blurRad="38100" dist="38100" dir="2700000" algn="tl">
                  <a:srgbClr val="000000">
                    <a:alpha val="43137"/>
                  </a:srgbClr>
                </a:outerShdw>
              </a:effectLst>
            </a:endParaRPr>
          </a:p>
        </p:txBody>
      </p:sp>
      <p:pic>
        <p:nvPicPr>
          <p:cNvPr id="4" name="Picture 3"/>
          <p:cNvPicPr/>
          <p:nvPr/>
        </p:nvPicPr>
        <p:blipFill>
          <a:blip r:embed="rId2"/>
          <a:stretch>
            <a:fillRect/>
          </a:stretch>
        </p:blipFill>
        <p:spPr>
          <a:xfrm>
            <a:off x="206375" y="247840"/>
            <a:ext cx="8030210" cy="2192655"/>
          </a:xfrm>
          <a:prstGeom prst="rect">
            <a:avLst/>
          </a:prstGeom>
        </p:spPr>
      </p:pic>
      <p:pic>
        <p:nvPicPr>
          <p:cNvPr id="5" name="Picture 4"/>
          <p:cNvPicPr/>
          <p:nvPr/>
        </p:nvPicPr>
        <p:blipFill>
          <a:blip r:embed="rId3"/>
          <a:stretch>
            <a:fillRect/>
          </a:stretch>
        </p:blipFill>
        <p:spPr>
          <a:xfrm>
            <a:off x="6315202" y="1618488"/>
            <a:ext cx="5233670" cy="3273552"/>
          </a:xfrm>
          <a:prstGeom prst="rect">
            <a:avLst/>
          </a:prstGeom>
        </p:spPr>
      </p:pic>
    </p:spTree>
    <p:extLst>
      <p:ext uri="{BB962C8B-B14F-4D97-AF65-F5344CB8AC3E}">
        <p14:creationId xmlns:p14="http://schemas.microsoft.com/office/powerpoint/2010/main" val="2201430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ΠΗΓΕΣ:</a:t>
            </a:r>
            <a:endParaRPr lang="el-GR" dirty="0"/>
          </a:p>
        </p:txBody>
      </p:sp>
      <p:sp>
        <p:nvSpPr>
          <p:cNvPr id="3" name="Content Placeholder 2"/>
          <p:cNvSpPr>
            <a:spLocks noGrp="1"/>
          </p:cNvSpPr>
          <p:nvPr>
            <p:ph idx="1"/>
          </p:nvPr>
        </p:nvSpPr>
        <p:spPr/>
        <p:txBody>
          <a:bodyPr/>
          <a:lstStyle/>
          <a:p>
            <a:r>
              <a:rPr lang="el-GR" u="sng" dirty="0">
                <a:hlinkClick r:id="rId2"/>
              </a:rPr>
              <a:t>https://el.wikipedia.org/wiki/%</a:t>
            </a:r>
            <a:r>
              <a:rPr lang="el-GR" u="sng" dirty="0" smtClean="0">
                <a:hlinkClick r:id="rId2"/>
              </a:rPr>
              <a:t>CE%92%CE%B1%CE%BB%CE%BA%CE%AC%CE%BD%CE%B9%CE%B1</a:t>
            </a:r>
            <a:endParaRPr lang="el-GR" u="sng" dirty="0" smtClean="0"/>
          </a:p>
          <a:p>
            <a:r>
              <a:rPr lang="el-GR" u="sng" dirty="0" smtClean="0">
                <a:hlinkClick r:id="rId3"/>
              </a:rPr>
              <a:t>https</a:t>
            </a:r>
            <a:r>
              <a:rPr lang="el-GR" u="sng" dirty="0">
                <a:hlinkClick r:id="rId3"/>
              </a:rPr>
              <a:t>://</a:t>
            </a:r>
            <a:r>
              <a:rPr lang="el-GR" u="sng" dirty="0" smtClean="0">
                <a:hlinkClick r:id="rId3"/>
              </a:rPr>
              <a:t>esiemth.gr/wp-content/uploads/2018/07/XARTHS.jpg</a:t>
            </a:r>
            <a:endParaRPr lang="el-GR" u="sng" dirty="0" smtClean="0"/>
          </a:p>
          <a:p>
            <a:r>
              <a:rPr lang="el-GR" u="sng" dirty="0" smtClean="0">
                <a:hlinkClick r:id="rId4"/>
              </a:rPr>
              <a:t>https</a:t>
            </a:r>
            <a:r>
              <a:rPr lang="el-GR" u="sng" dirty="0">
                <a:hlinkClick r:id="rId4"/>
              </a:rPr>
              <a:t>://el.wikivoyage.org/wiki/%CE%92%CE%B1%CE%BB%CE%BA%CE%AC%CE%BD%CE%B9%CE%B1#/media/%CE%91%CF%81%CF%87%CE%B5%CE%AF%CE%BF:Balkans_regions_map.png</a:t>
            </a:r>
            <a:endParaRPr lang="el-GR" dirty="0"/>
          </a:p>
        </p:txBody>
      </p:sp>
    </p:spTree>
    <p:extLst>
      <p:ext uri="{BB962C8B-B14F-4D97-AF65-F5344CB8AC3E}">
        <p14:creationId xmlns:p14="http://schemas.microsoft.com/office/powerpoint/2010/main" val="1139113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9768" y="1881548"/>
            <a:ext cx="9047232" cy="1468800"/>
          </a:xfrm>
        </p:spPr>
        <p:txBody>
          <a:bodyPr/>
          <a:lstStyle/>
          <a:p>
            <a:pPr algn="ctr"/>
            <a:r>
              <a:rPr lang="el-GR" i="1" dirty="0" smtClean="0"/>
              <a:t>ΕΥΧΑΡΙΣΤΟΥΜΕ ΓΙΑ ΤΗΝ ΠΡΟΣΟΧΗ ΣΑΣ</a:t>
            </a:r>
            <a:endParaRPr lang="el-GR" i="1" dirty="0"/>
          </a:p>
        </p:txBody>
      </p:sp>
      <p:sp>
        <p:nvSpPr>
          <p:cNvPr id="3" name="Text Placeholder 2"/>
          <p:cNvSpPr>
            <a:spLocks noGrp="1"/>
          </p:cNvSpPr>
          <p:nvPr>
            <p:ph type="body" idx="1"/>
          </p:nvPr>
        </p:nvSpPr>
        <p:spPr/>
        <p:txBody>
          <a:bodyPr/>
          <a:lstStyle/>
          <a:p>
            <a:r>
              <a:rPr lang="el-GR" dirty="0" smtClean="0"/>
              <a:t>ΤΑΞΗ Β1 2023~24</a:t>
            </a:r>
            <a:endParaRPr lang="el-GR" dirty="0"/>
          </a:p>
        </p:txBody>
      </p:sp>
    </p:spTree>
    <p:extLst>
      <p:ext uri="{BB962C8B-B14F-4D97-AF65-F5344CB8AC3E}">
        <p14:creationId xmlns:p14="http://schemas.microsoft.com/office/powerpoint/2010/main" val="29454586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TM03457503[[fn=Quotable]]</Template>
  <TotalTime>24</TotalTime>
  <Words>59</Words>
  <Application>Microsoft Office PowerPoint</Application>
  <PresentationFormat>Widescreen</PresentationFormat>
  <Paragraphs>14</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Century Gothic</vt:lpstr>
      <vt:lpstr>Wingdings 2</vt:lpstr>
      <vt:lpstr>Quotable</vt:lpstr>
      <vt:lpstr>ΒΑΛΚΑΝΙΚΕΣ ΧΩΡΕΣ</vt:lpstr>
      <vt:lpstr>ΣΤΑΤΙΣΤΙΚΑ ΔΕΔΟΜΕΝΑ ΓΙΑ ΤΙΣ ΒΑΛΚΑΝΙΚΕΣ ΧΩΡΕΣ</vt:lpstr>
      <vt:lpstr>ΓΕΝΙΚΕΣ ΠΛΗΡΟΦΟΡΙΕΣ  Βαλκάνια, λεγόμενη και Βαλκανική χερσόνησος ή εναλλακτικά Χερσόνησος του Αίμου, είναι-πολιτικός και γεωγραφικός όρoς- η περιοχή της νοτιοανατολικής Ευρώπης, νότια του Δούναβη και ανατολικά της Αδριατικής θάλασσας, αλλά και χώρες γειτονικές που βρίσκονται εκτός των φυσικών γεωγραφικών ορίων της χερσονήσου αυτής, που από το μακρινό παρελθόν λειτούργησε και λειτουργεί ως σταυροδρόμι πολιτισμών, μεταξύ Ευρωπαϊκής και Ασιατικής ηπείρου. Η ευρύτερη περιοχή αυτή των καλύπτει περί τα 550.000 τ.χλμ. και ο πληθυσμός της αγγίζει τα 53 εκατομμύρια κατοίκους. Το όνομα της περιοχής αντλείται από τα Βαλκάνια όρη ή οροσειρά του Αίμου που διατρέχουν την περιοχή από το κέντρο της Βουλγαρίας έως την ανατολική Σερβία. </vt:lpstr>
      <vt:lpstr>ΓΕΩΜΟΡΦΟΛΟΓΙΑ ΒΑΛΚΑΝΙΩΝ</vt:lpstr>
      <vt:lpstr>ΒΟΥΝΑ ΒΑΛΚΑΝΙΩΝ</vt:lpstr>
      <vt:lpstr>ΘΑΛΑΣΣΕΣ ΒΑΛΚΑΝΙΩΝ</vt:lpstr>
      <vt:lpstr>PowerPoint Presentation</vt:lpstr>
      <vt:lpstr>ΠΗΓΕΣ:</vt:lpstr>
      <vt:lpstr>ΕΥΧΑΡΙΣΤΟΥΜΕ ΓΙΑ ΤΗΝ ΠΡΟΣΟΧΗ ΣΑΣ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ΒΑΛΚΑΝΙΚΕΣ ΧΩΡΕΣ</dc:title>
  <dc:creator>Microsoft account</dc:creator>
  <cp:lastModifiedBy>Microsoft account</cp:lastModifiedBy>
  <cp:revision>13</cp:revision>
  <dcterms:created xsi:type="dcterms:W3CDTF">2023-10-02T17:01:25Z</dcterms:created>
  <dcterms:modified xsi:type="dcterms:W3CDTF">2023-10-02T17:30:42Z</dcterms:modified>
</cp:coreProperties>
</file>