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71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C7158F1F-40B4-42FE-AAC4-BE5855A1A98D}" type="datetimeFigureOut">
              <a:rPr lang="el-GR" smtClean="0"/>
              <a:t>27/9/2022</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4D37284B-9107-4213-BF3E-C81B93033404}"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C7158F1F-40B4-42FE-AAC4-BE5855A1A98D}" type="datetimeFigureOut">
              <a:rPr lang="el-GR" smtClean="0"/>
              <a:t>27/9/2022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C7158F1F-40B4-42FE-AAC4-BE5855A1A98D}" type="datetimeFigureOut">
              <a:rPr lang="el-GR" smtClean="0"/>
              <a:t>27/9/2022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C7158F1F-40B4-42FE-AAC4-BE5855A1A98D}" type="datetimeFigureOut">
              <a:rPr lang="el-GR" smtClean="0"/>
              <a:t>27/9/2022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C7158F1F-40B4-42FE-AAC4-BE5855A1A98D}" type="datetimeFigureOut">
              <a:rPr lang="el-GR" smtClean="0"/>
              <a:t>27/9/2022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4D37284B-9107-4213-BF3E-C81B93033404}"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C7158F1F-40B4-42FE-AAC4-BE5855A1A98D}" type="datetimeFigureOut">
              <a:rPr lang="el-GR" smtClean="0"/>
              <a:t>27/9/2022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C7158F1F-40B4-42FE-AAC4-BE5855A1A98D}" type="datetimeFigureOut">
              <a:rPr lang="el-GR" smtClean="0"/>
              <a:t>27/9/2022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C7158F1F-40B4-42FE-AAC4-BE5855A1A98D}" type="datetimeFigureOut">
              <a:rPr lang="el-GR" smtClean="0"/>
              <a:t>27/9/2022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158F1F-40B4-42FE-AAC4-BE5855A1A98D}" type="datetimeFigureOut">
              <a:rPr lang="el-GR" smtClean="0"/>
              <a:t>27/9/2022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C7158F1F-40B4-42FE-AAC4-BE5855A1A98D}" type="datetimeFigureOut">
              <a:rPr lang="el-GR" smtClean="0"/>
              <a:t>27/9/2022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C7158F1F-40B4-42FE-AAC4-BE5855A1A98D}" type="datetimeFigureOut">
              <a:rPr lang="el-GR" smtClean="0"/>
              <a:t>27/9/2022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D37284B-9107-4213-BF3E-C81B93033404}"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7158F1F-40B4-42FE-AAC4-BE5855A1A98D}" type="datetimeFigureOut">
              <a:rPr lang="el-GR" smtClean="0"/>
              <a:t>27/9/2022</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D37284B-9107-4213-BF3E-C81B93033404}"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95536" y="836712"/>
            <a:ext cx="8229600" cy="1828800"/>
          </a:xfrm>
        </p:spPr>
        <p:txBody>
          <a:bodyPr/>
          <a:lstStyle/>
          <a:p>
            <a:r>
              <a:rPr lang="el-GR" dirty="0" err="1" smtClean="0"/>
              <a:t>Βελγιο</a:t>
            </a:r>
            <a:r>
              <a:rPr lang="el-GR" dirty="0" smtClean="0"/>
              <a:t/>
            </a:r>
            <a:br>
              <a:rPr lang="el-GR" dirty="0" smtClean="0"/>
            </a:br>
            <a:endParaRPr lang="el-GR" dirty="0"/>
          </a:p>
        </p:txBody>
      </p:sp>
      <p:sp>
        <p:nvSpPr>
          <p:cNvPr id="3" name="Υπότιτλος 2"/>
          <p:cNvSpPr>
            <a:spLocks noGrp="1"/>
          </p:cNvSpPr>
          <p:nvPr>
            <p:ph type="subTitle" idx="1"/>
          </p:nvPr>
        </p:nvSpPr>
        <p:spPr>
          <a:xfrm>
            <a:off x="1403648" y="2852936"/>
            <a:ext cx="6400800" cy="1752600"/>
          </a:xfrm>
        </p:spPr>
        <p:txBody>
          <a:bodyPr>
            <a:normAutofit/>
          </a:bodyPr>
          <a:lstStyle/>
          <a:p>
            <a:r>
              <a:rPr lang="el-GR" sz="3200" dirty="0" smtClean="0"/>
              <a:t>Εργασία Α’ τετραμήνου στο μάθημα της Γεωγραφίας Β’ Τάξης</a:t>
            </a:r>
            <a:endParaRPr lang="el-GR" sz="3200" dirty="0"/>
          </a:p>
        </p:txBody>
      </p:sp>
      <p:sp>
        <p:nvSpPr>
          <p:cNvPr id="4" name="TextBox 3"/>
          <p:cNvSpPr txBox="1"/>
          <p:nvPr/>
        </p:nvSpPr>
        <p:spPr>
          <a:xfrm>
            <a:off x="323528" y="5262471"/>
            <a:ext cx="3672408" cy="1200329"/>
          </a:xfrm>
          <a:prstGeom prst="rect">
            <a:avLst/>
          </a:prstGeom>
          <a:noFill/>
        </p:spPr>
        <p:txBody>
          <a:bodyPr wrap="square" rtlCol="0">
            <a:spAutoFit/>
          </a:bodyPr>
          <a:lstStyle/>
          <a:p>
            <a:r>
              <a:rPr lang="el-GR" dirty="0" smtClean="0"/>
              <a:t>Μαθητής: Ανδρέας </a:t>
            </a:r>
            <a:r>
              <a:rPr lang="el-GR" dirty="0" err="1" smtClean="0"/>
              <a:t>Καλντερόν</a:t>
            </a:r>
            <a:endParaRPr lang="el-GR" dirty="0" smtClean="0"/>
          </a:p>
          <a:p>
            <a:r>
              <a:rPr lang="el-GR" dirty="0" smtClean="0"/>
              <a:t>Καθηγήτρια: Σταυρούλα </a:t>
            </a:r>
            <a:r>
              <a:rPr lang="el-GR" dirty="0" err="1" smtClean="0"/>
              <a:t>Κουκούρα</a:t>
            </a:r>
            <a:endParaRPr lang="el-GR" dirty="0" smtClean="0"/>
          </a:p>
          <a:p>
            <a:r>
              <a:rPr lang="el-GR" dirty="0" smtClean="0"/>
              <a:t>Γυμνάσιο Νέας Πεντέλης</a:t>
            </a:r>
          </a:p>
          <a:p>
            <a:r>
              <a:rPr lang="el-GR" dirty="0" smtClean="0"/>
              <a:t>2022-2023</a:t>
            </a:r>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4371975"/>
            <a:ext cx="2419350"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861199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420888"/>
            <a:ext cx="8229600" cy="1143000"/>
          </a:xfrm>
        </p:spPr>
        <p:txBody>
          <a:bodyPr>
            <a:noAutofit/>
          </a:bodyPr>
          <a:lstStyle/>
          <a:p>
            <a:r>
              <a:rPr lang="el-GR" sz="7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ΤΕΛΟΣ</a:t>
            </a:r>
            <a:endParaRPr lang="el-GR" sz="7200" dirty="0"/>
          </a:p>
        </p:txBody>
      </p:sp>
      <p:sp>
        <p:nvSpPr>
          <p:cNvPr id="3" name="Θέση περιεχομένου 2"/>
          <p:cNvSpPr>
            <a:spLocks noGrp="1"/>
          </p:cNvSpPr>
          <p:nvPr>
            <p:ph idx="1"/>
          </p:nvPr>
        </p:nvSpPr>
        <p:spPr/>
        <p:txBody>
          <a:bodyPr/>
          <a:lstStyle/>
          <a:p>
            <a:pPr marL="137160" indent="0">
              <a:buNone/>
            </a:pPr>
            <a:endParaRPr lang="el-GR" dirty="0"/>
          </a:p>
        </p:txBody>
      </p:sp>
    </p:spTree>
    <p:extLst>
      <p:ext uri="{BB962C8B-B14F-4D97-AF65-F5344CB8AC3E}">
        <p14:creationId xmlns:p14="http://schemas.microsoft.com/office/powerpoint/2010/main" val="74774797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Γεωγραφική θέση</a:t>
            </a:r>
            <a:endParaRPr lang="el-GR" dirty="0"/>
          </a:p>
        </p:txBody>
      </p:sp>
      <p:sp>
        <p:nvSpPr>
          <p:cNvPr id="3" name="Θέση περιεχομένου 2"/>
          <p:cNvSpPr>
            <a:spLocks noGrp="1"/>
          </p:cNvSpPr>
          <p:nvPr>
            <p:ph idx="1"/>
          </p:nvPr>
        </p:nvSpPr>
        <p:spPr/>
        <p:txBody>
          <a:bodyPr/>
          <a:lstStyle/>
          <a:p>
            <a:r>
              <a:rPr lang="el-GR" dirty="0">
                <a:latin typeface="+mj-lt"/>
              </a:rPr>
              <a:t>Το Βέλγιο, επίσημα Βασίλειο του </a:t>
            </a:r>
            <a:r>
              <a:rPr lang="el-GR" dirty="0" smtClean="0">
                <a:latin typeface="+mj-lt"/>
              </a:rPr>
              <a:t>Βελγίου,</a:t>
            </a:r>
            <a:r>
              <a:rPr lang="el-GR" dirty="0">
                <a:latin typeface="+mj-lt"/>
              </a:rPr>
              <a:t> </a:t>
            </a:r>
            <a:r>
              <a:rPr lang="el-GR" dirty="0" smtClean="0">
                <a:latin typeface="+mj-lt"/>
              </a:rPr>
              <a:t>είναι </a:t>
            </a:r>
            <a:r>
              <a:rPr lang="el-GR" dirty="0">
                <a:latin typeface="+mj-lt"/>
              </a:rPr>
              <a:t>χώρα στη βορειοδυτική </a:t>
            </a:r>
            <a:r>
              <a:rPr lang="el-GR" dirty="0" smtClean="0">
                <a:latin typeface="+mj-lt"/>
              </a:rPr>
              <a:t>Ευρώπη</a:t>
            </a:r>
            <a:r>
              <a:rPr lang="el-GR" dirty="0">
                <a:latin typeface="+mj-lt"/>
              </a:rPr>
              <a:t> που συνορεύει με την </a:t>
            </a:r>
            <a:r>
              <a:rPr lang="el-GR" dirty="0" smtClean="0">
                <a:latin typeface="+mj-lt"/>
              </a:rPr>
              <a:t>Ολλανδία, </a:t>
            </a:r>
            <a:r>
              <a:rPr lang="el-GR" dirty="0">
                <a:latin typeface="+mj-lt"/>
              </a:rPr>
              <a:t>τη </a:t>
            </a:r>
            <a:r>
              <a:rPr lang="el-GR" dirty="0" smtClean="0">
                <a:latin typeface="+mj-lt"/>
              </a:rPr>
              <a:t>Γερμανία, </a:t>
            </a:r>
            <a:r>
              <a:rPr lang="el-GR" dirty="0">
                <a:latin typeface="+mj-lt"/>
              </a:rPr>
              <a:t>το </a:t>
            </a:r>
            <a:r>
              <a:rPr lang="el-GR" dirty="0" smtClean="0">
                <a:latin typeface="+mj-lt"/>
              </a:rPr>
              <a:t>Λουξεμβούργο</a:t>
            </a:r>
            <a:r>
              <a:rPr lang="el-GR" dirty="0">
                <a:latin typeface="+mj-lt"/>
              </a:rPr>
              <a:t> και τη </a:t>
            </a:r>
            <a:r>
              <a:rPr lang="el-GR" dirty="0" smtClean="0">
                <a:latin typeface="+mj-lt"/>
              </a:rPr>
              <a:t>Γαλλία.</a:t>
            </a:r>
            <a:r>
              <a:rPr lang="el-GR" dirty="0">
                <a:latin typeface="+mj-lt"/>
              </a:rPr>
              <a:t> </a:t>
            </a:r>
            <a:endParaRPr lang="el-GR" dirty="0" smtClean="0">
              <a:latin typeface="+mj-lt"/>
            </a:endParaRPr>
          </a:p>
          <a:p>
            <a:r>
              <a:rPr lang="el-GR" dirty="0">
                <a:latin typeface="+mj-lt"/>
              </a:rPr>
              <a:t>Ανήκει σήμερα στην Ευρωπαϊκή Ένωση, συγκεντρώνοντας ως έδρα, πολλές από τις κεντρικές υπηρεσίες </a:t>
            </a:r>
            <a:r>
              <a:rPr lang="el-GR" dirty="0" smtClean="0">
                <a:latin typeface="+mj-lt"/>
              </a:rPr>
              <a:t>της.</a:t>
            </a:r>
            <a:endParaRPr lang="el-GR" dirty="0">
              <a:latin typeface="+mj-lt"/>
            </a:endParaRPr>
          </a:p>
        </p:txBody>
      </p:sp>
    </p:spTree>
    <p:extLst>
      <p:ext uri="{BB962C8B-B14F-4D97-AF65-F5344CB8AC3E}">
        <p14:creationId xmlns:p14="http://schemas.microsoft.com/office/powerpoint/2010/main" val="370194742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Έκταση</a:t>
            </a:r>
            <a:endParaRPr lang="el-GR" dirty="0"/>
          </a:p>
        </p:txBody>
      </p:sp>
      <p:sp>
        <p:nvSpPr>
          <p:cNvPr id="3" name="Θέση περιεχομένου 2"/>
          <p:cNvSpPr>
            <a:spLocks noGrp="1"/>
          </p:cNvSpPr>
          <p:nvPr>
            <p:ph idx="1"/>
          </p:nvPr>
        </p:nvSpPr>
        <p:spPr/>
        <p:txBody>
          <a:bodyPr/>
          <a:lstStyle/>
          <a:p>
            <a:r>
              <a:rPr lang="el-GR" dirty="0">
                <a:latin typeface="+mj-lt"/>
              </a:rPr>
              <a:t>Το Βέλγιο, με έκταση 30.528 </a:t>
            </a:r>
            <a:r>
              <a:rPr lang="el-GR" dirty="0" err="1">
                <a:latin typeface="+mj-lt"/>
              </a:rPr>
              <a:t>χλμ</a:t>
            </a:r>
            <a:r>
              <a:rPr lang="el-GR" dirty="0">
                <a:latin typeface="+mj-lt"/>
              </a:rPr>
              <a:t>², έχει τρεις βασικές γεωγραφικές περιοχές: την παράκτια πεδιάδα στα βορειοδυτικά, το κεντρικό οροπέδιο, και τις </a:t>
            </a:r>
            <a:r>
              <a:rPr lang="el-GR" dirty="0" smtClean="0">
                <a:latin typeface="+mj-lt"/>
              </a:rPr>
              <a:t>Αρδέννες</a:t>
            </a:r>
            <a:r>
              <a:rPr lang="el-GR" dirty="0">
                <a:latin typeface="+mj-lt"/>
              </a:rPr>
              <a:t> στα ορεινά στα νοτιοανατολικά. </a:t>
            </a:r>
            <a:endParaRPr lang="el-GR" dirty="0">
              <a:latin typeface="+mj-lt"/>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3994409"/>
            <a:ext cx="3051423" cy="2030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36279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Πληθυσμός</a:t>
            </a:r>
            <a:endParaRPr lang="el-GR" dirty="0"/>
          </a:p>
        </p:txBody>
      </p:sp>
      <p:sp>
        <p:nvSpPr>
          <p:cNvPr id="3" name="Θέση περιεχομένου 2"/>
          <p:cNvSpPr>
            <a:spLocks noGrp="1"/>
          </p:cNvSpPr>
          <p:nvPr>
            <p:ph idx="1"/>
          </p:nvPr>
        </p:nvSpPr>
        <p:spPr/>
        <p:txBody>
          <a:bodyPr/>
          <a:lstStyle/>
          <a:p>
            <a:r>
              <a:rPr lang="el-GR" dirty="0">
                <a:latin typeface="+mj-lt"/>
              </a:rPr>
              <a:t>Έχει πληθυσμό </a:t>
            </a:r>
            <a:r>
              <a:rPr lang="el-GR" dirty="0" smtClean="0">
                <a:latin typeface="+mj-lt"/>
              </a:rPr>
              <a:t>11.690.309</a:t>
            </a:r>
            <a:r>
              <a:rPr lang="el-GR" dirty="0">
                <a:latin typeface="+mj-lt"/>
              </a:rPr>
              <a:t> κατοίκους, σύμφωνα με επίσημη εκτίμηση για το </a:t>
            </a:r>
            <a:r>
              <a:rPr lang="el-GR" dirty="0" smtClean="0">
                <a:latin typeface="+mj-lt"/>
              </a:rPr>
              <a:t>2022.</a:t>
            </a:r>
          </a:p>
          <a:p>
            <a:endParaRPr lang="el-GR" dirty="0" smtClean="0">
              <a:latin typeface="+mj-lt"/>
            </a:endParaRPr>
          </a:p>
          <a:p>
            <a:r>
              <a:rPr lang="el-GR" dirty="0">
                <a:latin typeface="+mj-lt"/>
              </a:rPr>
              <a:t>Βρίσκεται στα πολιτιστικά σύνορα μεταξύ της γερμανικής και της ρωμανικής Ευρώπης και είναι γλωσσικά και πολιτιστικά διαιρεμένο. </a:t>
            </a:r>
            <a:endParaRPr lang="el-GR" dirty="0" smtClean="0">
              <a:latin typeface="+mj-lt"/>
            </a:endParaRPr>
          </a:p>
          <a:p>
            <a:pPr marL="137160" indent="0">
              <a:buNone/>
            </a:pPr>
            <a:endParaRPr lang="el-GR" dirty="0">
              <a:latin typeface="+mj-lt"/>
            </a:endParaRPr>
          </a:p>
        </p:txBody>
      </p:sp>
    </p:spTree>
    <p:extLst>
      <p:ext uri="{BB962C8B-B14F-4D97-AF65-F5344CB8AC3E}">
        <p14:creationId xmlns:p14="http://schemas.microsoft.com/office/powerpoint/2010/main" val="778307730"/>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Γλώσσα</a:t>
            </a:r>
            <a:endParaRPr lang="el-GR" dirty="0"/>
          </a:p>
        </p:txBody>
      </p:sp>
      <p:sp>
        <p:nvSpPr>
          <p:cNvPr id="3" name="Θέση περιεχομένου 2"/>
          <p:cNvSpPr>
            <a:spLocks noGrp="1"/>
          </p:cNvSpPr>
          <p:nvPr>
            <p:ph idx="1"/>
          </p:nvPr>
        </p:nvSpPr>
        <p:spPr/>
        <p:txBody>
          <a:bodyPr/>
          <a:lstStyle/>
          <a:p>
            <a:r>
              <a:rPr lang="el-GR" dirty="0" smtClean="0">
                <a:latin typeface="+mj-lt"/>
              </a:rPr>
              <a:t>Δύο </a:t>
            </a:r>
            <a:r>
              <a:rPr lang="el-GR" dirty="0">
                <a:latin typeface="+mj-lt"/>
              </a:rPr>
              <a:t>είναι οι βασικές γλώσσες που ομιλούνται στο Βέλγιο: η </a:t>
            </a:r>
            <a:r>
              <a:rPr lang="el-GR" dirty="0">
                <a:solidFill>
                  <a:srgbClr val="FF0000"/>
                </a:solidFill>
                <a:latin typeface="+mj-lt"/>
              </a:rPr>
              <a:t>Ολλανδική</a:t>
            </a:r>
            <a:r>
              <a:rPr lang="el-GR" dirty="0">
                <a:latin typeface="+mj-lt"/>
              </a:rPr>
              <a:t> - που αποκαλείται μερικές φορές ανεπισήμως </a:t>
            </a:r>
            <a:r>
              <a:rPr lang="el-GR" dirty="0">
                <a:solidFill>
                  <a:srgbClr val="FFFF00"/>
                </a:solidFill>
                <a:latin typeface="+mj-lt"/>
              </a:rPr>
              <a:t>Φλαμανδική</a:t>
            </a:r>
            <a:r>
              <a:rPr lang="el-GR" dirty="0">
                <a:latin typeface="+mj-lt"/>
              </a:rPr>
              <a:t> και ομιλείται στη Φλάνδρα στα βόρεια, και η </a:t>
            </a:r>
            <a:r>
              <a:rPr lang="el-GR" dirty="0">
                <a:solidFill>
                  <a:srgbClr val="FF0000"/>
                </a:solidFill>
                <a:latin typeface="+mj-lt"/>
              </a:rPr>
              <a:t>Γαλλική</a:t>
            </a:r>
            <a:r>
              <a:rPr lang="el-GR" dirty="0">
                <a:latin typeface="+mj-lt"/>
              </a:rPr>
              <a:t> που ομιλείται στη </a:t>
            </a:r>
            <a:r>
              <a:rPr lang="el-GR" dirty="0" err="1" smtClean="0">
                <a:latin typeface="+mj-lt"/>
              </a:rPr>
              <a:t>Βαλλωνική</a:t>
            </a:r>
            <a:r>
              <a:rPr lang="el-GR" dirty="0" smtClean="0">
                <a:latin typeface="+mj-lt"/>
              </a:rPr>
              <a:t> </a:t>
            </a:r>
            <a:r>
              <a:rPr lang="el-GR" dirty="0">
                <a:latin typeface="+mj-lt"/>
              </a:rPr>
              <a:t>Περιοχή στα </a:t>
            </a:r>
            <a:r>
              <a:rPr lang="el-GR" dirty="0" smtClean="0">
                <a:latin typeface="+mj-lt"/>
              </a:rPr>
              <a:t>νότια.</a:t>
            </a:r>
            <a:endParaRPr lang="el-GR" dirty="0">
              <a:latin typeface="+mj-lt"/>
            </a:endParaRPr>
          </a:p>
        </p:txBody>
      </p:sp>
    </p:spTree>
    <p:extLst>
      <p:ext uri="{BB962C8B-B14F-4D97-AF65-F5344CB8AC3E}">
        <p14:creationId xmlns:p14="http://schemas.microsoft.com/office/powerpoint/2010/main" val="99476815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Πρωτεύουσα</a:t>
            </a:r>
            <a:endParaRPr lang="el-GR" dirty="0"/>
          </a:p>
        </p:txBody>
      </p:sp>
      <p:sp>
        <p:nvSpPr>
          <p:cNvPr id="3" name="Θέση περιεχομένου 2"/>
          <p:cNvSpPr>
            <a:spLocks noGrp="1"/>
          </p:cNvSpPr>
          <p:nvPr>
            <p:ph idx="1"/>
          </p:nvPr>
        </p:nvSpPr>
        <p:spPr/>
        <p:txBody>
          <a:bodyPr/>
          <a:lstStyle/>
          <a:p>
            <a:r>
              <a:rPr lang="el-GR" dirty="0" smtClean="0">
                <a:latin typeface="+mj-lt"/>
              </a:rPr>
              <a:t>Πρωτεύουσα του Βελγίου είναι οι Βρυξέλλες.</a:t>
            </a:r>
          </a:p>
          <a:p>
            <a:endParaRPr lang="el-GR" dirty="0"/>
          </a:p>
          <a:p>
            <a:r>
              <a:rPr lang="el-GR" dirty="0">
                <a:latin typeface="+mj-lt"/>
              </a:rPr>
              <a:t>Η πρωτεύουσά του, οι Βρυξέλλες, είναι επισήμως δίγλωσση, ενώ η πλειονότητα των κατοίκων της μιλά </a:t>
            </a:r>
            <a:r>
              <a:rPr lang="el-GR" dirty="0" smtClean="0">
                <a:latin typeface="+mj-lt"/>
              </a:rPr>
              <a:t>Γαλλικά.</a:t>
            </a:r>
            <a:endParaRPr lang="el-GR" dirty="0">
              <a:latin typeface="+mj-l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300538"/>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864592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Οικονομία</a:t>
            </a:r>
            <a:endParaRPr lang="el-GR" dirty="0"/>
          </a:p>
        </p:txBody>
      </p:sp>
      <p:sp>
        <p:nvSpPr>
          <p:cNvPr id="3" name="Θέση περιεχομένου 2"/>
          <p:cNvSpPr>
            <a:spLocks noGrp="1"/>
          </p:cNvSpPr>
          <p:nvPr>
            <p:ph idx="1"/>
          </p:nvPr>
        </p:nvSpPr>
        <p:spPr/>
        <p:txBody>
          <a:bodyPr/>
          <a:lstStyle/>
          <a:p>
            <a:r>
              <a:rPr lang="el-GR" dirty="0">
                <a:latin typeface="+mj-lt"/>
              </a:rPr>
              <a:t>Το Βέλγιο είναι ανεπτυγμένη, φιλελεύθερη χώρα, με μια </a:t>
            </a:r>
            <a:r>
              <a:rPr lang="el-GR" dirty="0">
                <a:solidFill>
                  <a:srgbClr val="FFFF00"/>
                </a:solidFill>
                <a:latin typeface="+mj-lt"/>
              </a:rPr>
              <a:t>προχωρημένη οικονομία υψηλού εισοδήματος</a:t>
            </a:r>
            <a:r>
              <a:rPr lang="el-GR" dirty="0">
                <a:latin typeface="+mj-lt"/>
              </a:rPr>
              <a:t>. Η χώρα έχει πολύ υψηλά πρότυπα ζωής, ποιότητας ζωής</a:t>
            </a:r>
            <a:r>
              <a:rPr lang="el-GR" dirty="0" smtClean="0">
                <a:latin typeface="+mj-lt"/>
              </a:rPr>
              <a:t>,</a:t>
            </a:r>
            <a:r>
              <a:rPr lang="el-GR" dirty="0">
                <a:latin typeface="+mj-lt"/>
              </a:rPr>
              <a:t> υγειονομικής περίθαλψης</a:t>
            </a:r>
            <a:r>
              <a:rPr lang="el-GR" dirty="0" smtClean="0">
                <a:latin typeface="+mj-lt"/>
              </a:rPr>
              <a:t>,</a:t>
            </a:r>
            <a:r>
              <a:rPr lang="el-GR" dirty="0">
                <a:latin typeface="+mj-lt"/>
              </a:rPr>
              <a:t> εκπαίδευσης</a:t>
            </a:r>
            <a:r>
              <a:rPr lang="el-GR" dirty="0" smtClean="0">
                <a:latin typeface="+mj-lt"/>
              </a:rPr>
              <a:t>,</a:t>
            </a:r>
            <a:r>
              <a:rPr lang="el-GR" dirty="0">
                <a:latin typeface="+mj-lt"/>
              </a:rPr>
              <a:t> και κατατάσσεται ως "πολύ υψηλή" στον Δείκτη Ανθρώπινης Ανάπτυξης.</a:t>
            </a:r>
            <a:endParaRPr lang="el-GR" dirty="0">
              <a:latin typeface="+mj-lt"/>
            </a:endParaRPr>
          </a:p>
        </p:txBody>
      </p:sp>
    </p:spTree>
    <p:extLst>
      <p:ext uri="{BB962C8B-B14F-4D97-AF65-F5344CB8AC3E}">
        <p14:creationId xmlns:p14="http://schemas.microsoft.com/office/powerpoint/2010/main" val="1289922408"/>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Θρησκεία</a:t>
            </a:r>
            <a:endParaRPr lang="el-GR" dirty="0"/>
          </a:p>
        </p:txBody>
      </p:sp>
      <p:sp>
        <p:nvSpPr>
          <p:cNvPr id="3" name="Θέση περιεχομένου 2"/>
          <p:cNvSpPr>
            <a:spLocks noGrp="1"/>
          </p:cNvSpPr>
          <p:nvPr>
            <p:ph idx="1"/>
          </p:nvPr>
        </p:nvSpPr>
        <p:spPr/>
        <p:txBody>
          <a:bodyPr/>
          <a:lstStyle/>
          <a:p>
            <a:r>
              <a:rPr lang="el-GR" dirty="0">
                <a:latin typeface="+mj-lt"/>
              </a:rPr>
              <a:t>Το κυρίαρχο δόγμα στο Βέλγιο είναι η </a:t>
            </a:r>
            <a:r>
              <a:rPr lang="el-GR" dirty="0">
                <a:solidFill>
                  <a:srgbClr val="FFFF00"/>
                </a:solidFill>
                <a:latin typeface="+mj-lt"/>
              </a:rPr>
              <a:t>Ρωμαιοκαθολική</a:t>
            </a:r>
            <a:r>
              <a:rPr lang="el-GR" dirty="0">
                <a:latin typeface="+mj-lt"/>
              </a:rPr>
              <a:t> </a:t>
            </a:r>
            <a:r>
              <a:rPr lang="el-GR" dirty="0" smtClean="0">
                <a:latin typeface="+mj-lt"/>
              </a:rPr>
              <a:t>Εκκλησία. </a:t>
            </a:r>
            <a:r>
              <a:rPr lang="el-GR" dirty="0">
                <a:latin typeface="+mj-lt"/>
              </a:rPr>
              <a:t>Μεταξύ άλλων θρησκειών και δογμάτων, οι μεγαλύτερες είναι ο Αγγλικανισμός, ο Προτεσταντισμός, το Ισλάμ και ο Ιουδαϊσμός.</a:t>
            </a:r>
            <a:endParaRPr lang="el-GR" dirty="0">
              <a:latin typeface="+mj-lt"/>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4005064"/>
            <a:ext cx="24669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913209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Σημαία</a:t>
            </a:r>
            <a:endParaRPr lang="el-GR" dirty="0"/>
          </a:p>
        </p:txBody>
      </p:sp>
      <p:sp>
        <p:nvSpPr>
          <p:cNvPr id="3" name="Θέση περιεχομένου 2"/>
          <p:cNvSpPr>
            <a:spLocks noGrp="1"/>
          </p:cNvSpPr>
          <p:nvPr>
            <p:ph idx="1"/>
          </p:nvPr>
        </p:nvSpPr>
        <p:spPr/>
        <p:txBody>
          <a:bodyPr/>
          <a:lstStyle/>
          <a:p>
            <a:r>
              <a:rPr lang="el-GR" dirty="0">
                <a:latin typeface="+mj-lt"/>
              </a:rPr>
              <a:t>Η εθνική σημαία του Βελγίου αποτελείται από τρεις ισομεγέθεις κάθετες λωρίδες, χρώματος μαύρου, κίτρινου και κόκκινου. Το κάθετο σχέδιο βασίστηκε στη σημαία της Γαλλίας, ενώ τα χρώματα πάρθηκαν από το Δουκάτο της Βραβάντης</a:t>
            </a:r>
            <a:r>
              <a:rPr lang="el-GR" dirty="0" smtClean="0">
                <a:latin typeface="+mj-lt"/>
              </a:rPr>
              <a:t>.</a:t>
            </a:r>
            <a:endParaRPr lang="el-GR" dirty="0">
              <a:latin typeface="+mj-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338638"/>
            <a:ext cx="2095500"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8840988"/>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53</TotalTime>
  <Words>153</Words>
  <Application>Microsoft Office PowerPoint</Application>
  <PresentationFormat>Προβολή στην οθόνη (4:3)</PresentationFormat>
  <Paragraphs>28</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Αποκορύφωμα</vt:lpstr>
      <vt:lpstr>Βελγιο </vt:lpstr>
      <vt:lpstr>Γεωγραφική θέση</vt:lpstr>
      <vt:lpstr>Έκταση</vt:lpstr>
      <vt:lpstr>Πληθυσμός</vt:lpstr>
      <vt:lpstr>Γλώσσα</vt:lpstr>
      <vt:lpstr>Πρωτεύουσα</vt:lpstr>
      <vt:lpstr>Οικονομία</vt:lpstr>
      <vt:lpstr>Θρησκεία</vt:lpstr>
      <vt:lpstr>Σημαία</vt:lpstr>
      <vt:lpstr>ΤΕΛΟΣ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Βελγιο </dc:title>
  <dc:creator>Acer</dc:creator>
  <cp:lastModifiedBy>Acer</cp:lastModifiedBy>
  <cp:revision>31</cp:revision>
  <dcterms:created xsi:type="dcterms:W3CDTF">2022-09-27T17:29:52Z</dcterms:created>
  <dcterms:modified xsi:type="dcterms:W3CDTF">2022-09-27T18:25:17Z</dcterms:modified>
</cp:coreProperties>
</file>