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CCFF"/>
    <a:srgbClr val="FF99FF"/>
    <a:srgbClr val="66FF99"/>
    <a:srgbClr val="CCFFCC"/>
    <a:srgbClr val="C96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varScale="1">
        <p:scale>
          <a:sx n="86" d="100"/>
          <a:sy n="86"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1687AE-1FF3-4E7F-A5FA-EAFB88B5F08E}" type="datetimeFigureOut">
              <a:rPr lang="el-GR" smtClean="0"/>
              <a:pPr/>
              <a:t>21/11/2024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FCF5B48-8A17-46DE-BDDC-C4A4DF2B8D7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687AE-1FF3-4E7F-A5FA-EAFB88B5F08E}" type="datetimeFigureOut">
              <a:rPr lang="el-GR" smtClean="0"/>
              <a:pPr/>
              <a:t>21/11/2024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F5B48-8A17-46DE-BDDC-C4A4DF2B8D7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diarywings.com/post/pou-pote-na-deis-voreio-sellas" TargetMode="External"/><Relationship Id="rId2" Type="http://schemas.openxmlformats.org/officeDocument/2006/relationships/hyperlink" Target="https://el.wikipedia.org/wiki/%CE%A3%CE%AD%CE%BB%CE%B1%CF%8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339752" y="1268760"/>
            <a:ext cx="4752528" cy="1080120"/>
          </a:xfrm>
          <a:solidFill>
            <a:srgbClr val="CCFFCC"/>
          </a:solidFill>
        </p:spPr>
        <p:txBody>
          <a:bodyPr>
            <a:normAutofit/>
          </a:bodyPr>
          <a:lstStyle/>
          <a:p>
            <a:r>
              <a:rPr lang="el-GR" dirty="0" smtClean="0"/>
              <a:t>ΤΟ ΒΟΡΕΙΟ </a:t>
            </a:r>
            <a:r>
              <a:rPr lang="el-GR" dirty="0" smtClean="0"/>
              <a:t>ΣΕΛΑΣ</a:t>
            </a:r>
            <a:endParaRPr lang="el-GR" dirty="0"/>
          </a:p>
        </p:txBody>
      </p:sp>
      <p:sp>
        <p:nvSpPr>
          <p:cNvPr id="3" name="2 - Υπότιτλος"/>
          <p:cNvSpPr>
            <a:spLocks noGrp="1"/>
          </p:cNvSpPr>
          <p:nvPr>
            <p:ph type="subTitle" idx="1"/>
          </p:nvPr>
        </p:nvSpPr>
        <p:spPr>
          <a:xfrm>
            <a:off x="323528" y="332656"/>
            <a:ext cx="1800200" cy="1440160"/>
          </a:xfrm>
          <a:solidFill>
            <a:srgbClr val="CCFFCC"/>
          </a:solidFill>
        </p:spPr>
        <p:txBody>
          <a:bodyPr>
            <a:normAutofit fontScale="62500" lnSpcReduction="20000"/>
          </a:bodyPr>
          <a:lstStyle/>
          <a:p>
            <a:r>
              <a:rPr lang="el-GR" dirty="0" smtClean="0">
                <a:solidFill>
                  <a:schemeClr val="tx1"/>
                </a:solidFill>
              </a:rPr>
              <a:t>Τόνια Μητροφάνη </a:t>
            </a:r>
          </a:p>
          <a:p>
            <a:r>
              <a:rPr lang="el-GR" dirty="0" smtClean="0">
                <a:solidFill>
                  <a:schemeClr val="tx1"/>
                </a:solidFill>
              </a:rPr>
              <a:t>Β2  </a:t>
            </a:r>
            <a:endParaRPr lang="el-GR" dirty="0" smtClean="0">
              <a:solidFill>
                <a:schemeClr val="tx1"/>
              </a:solidFill>
            </a:endParaRPr>
          </a:p>
          <a:p>
            <a:r>
              <a:rPr lang="el-GR" dirty="0" smtClean="0">
                <a:solidFill>
                  <a:schemeClr val="tx1"/>
                </a:solidFill>
              </a:rPr>
              <a:t>έτος </a:t>
            </a:r>
            <a:r>
              <a:rPr lang="el-GR" dirty="0" smtClean="0">
                <a:solidFill>
                  <a:schemeClr val="tx1"/>
                </a:solidFill>
              </a:rPr>
              <a:t>2024-2025</a:t>
            </a:r>
          </a:p>
          <a:p>
            <a:endParaRPr lang="el-GR" dirty="0">
              <a:solidFill>
                <a:schemeClr val="tx1"/>
              </a:solidFill>
            </a:endParaRPr>
          </a:p>
        </p:txBody>
      </p:sp>
      <p:pic>
        <p:nvPicPr>
          <p:cNvPr id="1026" name="Picture 2" descr="Ταξίδι Βόρειο Σέλας (Aurora Borealis) από την Ισλανδία - Πάρκο Σκάφταφελ |  Οκτώβριος - Χριστούγεννα 2024 | Versus Travel"/>
          <p:cNvPicPr>
            <a:picLocks noChangeAspect="1" noChangeArrowheads="1"/>
          </p:cNvPicPr>
          <p:nvPr/>
        </p:nvPicPr>
        <p:blipFill>
          <a:blip r:embed="rId2" cstate="print"/>
          <a:srcRect/>
          <a:stretch>
            <a:fillRect/>
          </a:stretch>
        </p:blipFill>
        <p:spPr bwMode="auto">
          <a:xfrm>
            <a:off x="4788024" y="2708920"/>
            <a:ext cx="4074168" cy="3312368"/>
          </a:xfrm>
          <a:prstGeom prst="rect">
            <a:avLst/>
          </a:prstGeom>
          <a:noFill/>
        </p:spPr>
      </p:pic>
      <p:pic>
        <p:nvPicPr>
          <p:cNvPr id="1028" name="Picture 4" descr="Τι είναι το Βόρειο Σέλας; 18 πράγματα που δεν γνωρίζατε για το ουράνιο  φαινόμενο - Geografikoi.gr"/>
          <p:cNvPicPr>
            <a:picLocks noChangeAspect="1" noChangeArrowheads="1"/>
          </p:cNvPicPr>
          <p:nvPr/>
        </p:nvPicPr>
        <p:blipFill>
          <a:blip r:embed="rId3" cstate="print"/>
          <a:srcRect/>
          <a:stretch>
            <a:fillRect/>
          </a:stretch>
        </p:blipFill>
        <p:spPr bwMode="auto">
          <a:xfrm flipH="1">
            <a:off x="395536" y="2708920"/>
            <a:ext cx="4032448" cy="33123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H="1">
            <a:off x="251520" y="188640"/>
            <a:ext cx="7560840" cy="864096"/>
          </a:xfrm>
          <a:solidFill>
            <a:srgbClr val="66FF99"/>
          </a:solidFill>
        </p:spPr>
        <p:txBody>
          <a:bodyPr>
            <a:normAutofit/>
          </a:bodyPr>
          <a:lstStyle/>
          <a:p>
            <a:r>
              <a:rPr lang="el-GR" dirty="0" smtClean="0"/>
              <a:t>Γενικές πληροφορίες</a:t>
            </a:r>
            <a:endParaRPr lang="el-GR" dirty="0"/>
          </a:p>
        </p:txBody>
      </p:sp>
      <p:sp>
        <p:nvSpPr>
          <p:cNvPr id="3" name="2 - Θέση περιεχομένου"/>
          <p:cNvSpPr>
            <a:spLocks noGrp="1"/>
          </p:cNvSpPr>
          <p:nvPr>
            <p:ph idx="1"/>
          </p:nvPr>
        </p:nvSpPr>
        <p:spPr>
          <a:xfrm>
            <a:off x="323528" y="1052736"/>
            <a:ext cx="7128792" cy="2808312"/>
          </a:xfrm>
        </p:spPr>
        <p:txBody>
          <a:bodyPr>
            <a:normAutofit fontScale="70000" lnSpcReduction="20000"/>
          </a:bodyPr>
          <a:lstStyle/>
          <a:p>
            <a:pPr>
              <a:buNone/>
            </a:pPr>
            <a:r>
              <a:rPr lang="el-GR" dirty="0" smtClean="0"/>
              <a:t>Το φαινόμενο παρουσιάζει ποικιλία χρωμάτων και σχεδίων, με αιφνίδιες εμφανίσεις και με γρήγορες σχετικά μεταμορφώσεις. Η εμφάνιση του </a:t>
            </a:r>
            <a:r>
              <a:rPr lang="el-GR" dirty="0" err="1" smtClean="0"/>
              <a:t>Σέλαος</a:t>
            </a:r>
            <a:r>
              <a:rPr lang="el-GR" dirty="0" smtClean="0"/>
              <a:t>, αν και πολύ σπάνια για παραμεσόγειες χώρες, κίνησε το ενδιαφέρον των ανθρώπων από την αρχαιότητα και ήταν γνωστό στους αρχαίους Έλληνες. Πρώτος επιστημονικά παρατηρητής του φαινομένου φέρεται ο Αριστοτέλης που όπως αναφέρει στα </a:t>
            </a:r>
            <a:r>
              <a:rPr lang="el-GR" i="1" dirty="0" smtClean="0"/>
              <a:t>Μετεωρολογικά</a:t>
            </a:r>
            <a:r>
              <a:rPr lang="el-GR" dirty="0" smtClean="0"/>
              <a:t> (Α',5)</a:t>
            </a:r>
            <a:endParaRPr lang="el-GR" dirty="0"/>
          </a:p>
        </p:txBody>
      </p:sp>
      <p:pic>
        <p:nvPicPr>
          <p:cNvPr id="2050" name="Picture 2" descr="Ισλανδία - Αναζητώντας το Βόρειο Σέλας, 7 ημέρες αεροπορικώς από  Θεσσαλονίκη - Αθήνα - Λάρνακα ‣ Σεπτέμβριος(Α) - GrecosTravel"/>
          <p:cNvPicPr>
            <a:picLocks noChangeAspect="1" noChangeArrowheads="1"/>
          </p:cNvPicPr>
          <p:nvPr/>
        </p:nvPicPr>
        <p:blipFill>
          <a:blip r:embed="rId2" cstate="print"/>
          <a:srcRect/>
          <a:stretch>
            <a:fillRect/>
          </a:stretch>
        </p:blipFill>
        <p:spPr bwMode="auto">
          <a:xfrm>
            <a:off x="4716016" y="3212976"/>
            <a:ext cx="4320479" cy="3429000"/>
          </a:xfrm>
          <a:prstGeom prst="rect">
            <a:avLst/>
          </a:prstGeom>
          <a:noFill/>
        </p:spPr>
      </p:pic>
      <p:pic>
        <p:nvPicPr>
          <p:cNvPr id="2052" name="Picture 4" descr="Βόρειο σέλας, που και πότε μπορείς να το δείς!"/>
          <p:cNvPicPr>
            <a:picLocks noChangeAspect="1" noChangeArrowheads="1"/>
          </p:cNvPicPr>
          <p:nvPr/>
        </p:nvPicPr>
        <p:blipFill>
          <a:blip r:embed="rId3" cstate="print"/>
          <a:srcRect/>
          <a:stretch>
            <a:fillRect/>
          </a:stretch>
        </p:blipFill>
        <p:spPr bwMode="auto">
          <a:xfrm>
            <a:off x="395536" y="3645024"/>
            <a:ext cx="4072123" cy="30243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933056"/>
            <a:ext cx="5508104" cy="2308324"/>
          </a:xfrm>
          <a:prstGeom prst="rect">
            <a:avLst/>
          </a:prstGeom>
        </p:spPr>
        <p:txBody>
          <a:bodyPr wrap="square">
            <a:spAutoFit/>
          </a:bodyPr>
          <a:lstStyle/>
          <a:p>
            <a:r>
              <a:rPr lang="el-GR" dirty="0" smtClean="0"/>
              <a:t>Η φωτοβολία της ατμόσφαιρας, πάντα κατά τον Αριστοτέλη, δεν είναι ομοιογενής αλλά τα φάσματα του φαινομένου αυτού παρουσιάζουν χάσματα. Τέτοια φαινόμενα, τα οποία γενικά ονομάζονται </a:t>
            </a:r>
            <a:r>
              <a:rPr lang="el-GR" dirty="0" err="1" smtClean="0"/>
              <a:t>aurorae</a:t>
            </a:r>
            <a:r>
              <a:rPr lang="el-GR" dirty="0" smtClean="0"/>
              <a:t>, δημιουργούνται από τη σύγκρουση φορτισμένων σωματιδίων, κυρίως ηλεκτρονίων αλλά και πρωτονίων, προερχόμενα από το διάστημα που παγιδεύονται στο μαγνητικό πεδίο της Γης.</a:t>
            </a:r>
            <a:endParaRPr lang="el-GR" dirty="0"/>
          </a:p>
        </p:txBody>
      </p:sp>
      <p:pic>
        <p:nvPicPr>
          <p:cNvPr id="1026" name="Picture 2" descr="5 μέρη στον κόσμο για να απολαύσεις το Βόρειο Σέλας - iTravelling"/>
          <p:cNvPicPr>
            <a:picLocks noChangeAspect="1" noChangeArrowheads="1"/>
          </p:cNvPicPr>
          <p:nvPr/>
        </p:nvPicPr>
        <p:blipFill>
          <a:blip r:embed="rId2" cstate="print"/>
          <a:srcRect/>
          <a:stretch>
            <a:fillRect/>
          </a:stretch>
        </p:blipFill>
        <p:spPr bwMode="auto">
          <a:xfrm>
            <a:off x="971600" y="188640"/>
            <a:ext cx="6984776" cy="3528392"/>
          </a:xfrm>
          <a:prstGeom prst="rect">
            <a:avLst/>
          </a:prstGeom>
          <a:noFill/>
        </p:spPr>
      </p:pic>
      <p:pic>
        <p:nvPicPr>
          <p:cNvPr id="1028" name="Picture 4" descr="Κυνηγώντας το Βόρειο Σέλας στη Νορβηγία | ExploroLoco"/>
          <p:cNvPicPr>
            <a:picLocks noChangeAspect="1" noChangeArrowheads="1"/>
          </p:cNvPicPr>
          <p:nvPr/>
        </p:nvPicPr>
        <p:blipFill>
          <a:blip r:embed="rId3" cstate="print"/>
          <a:srcRect/>
          <a:stretch>
            <a:fillRect/>
          </a:stretch>
        </p:blipFill>
        <p:spPr bwMode="auto">
          <a:xfrm>
            <a:off x="5579607" y="4005064"/>
            <a:ext cx="3564393" cy="266429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908720"/>
            <a:ext cx="6138936" cy="1200329"/>
          </a:xfrm>
          <a:prstGeom prst="rect">
            <a:avLst/>
          </a:prstGeom>
        </p:spPr>
        <p:txBody>
          <a:bodyPr wrap="square">
            <a:spAutoFit/>
          </a:bodyPr>
          <a:lstStyle/>
          <a:p>
            <a:r>
              <a:rPr lang="el-GR" dirty="0" smtClean="0"/>
              <a:t>Στην Ευρώπη, επηρεαζόμαστε από τον Βόρειο (μαγνητικό) Πόλο γι’ αυτό χρειάζεται να πας όσο πιο Βόρεια γίνεται σε χώρες όπως η Ισλανδία, η Φινλανδία, η Σουηδία και η Νορβηγία. </a:t>
            </a:r>
            <a:endParaRPr lang="el-GR" dirty="0"/>
          </a:p>
        </p:txBody>
      </p:sp>
      <p:sp>
        <p:nvSpPr>
          <p:cNvPr id="3" name="2 - Ορθογώνιο"/>
          <p:cNvSpPr/>
          <p:nvPr/>
        </p:nvSpPr>
        <p:spPr>
          <a:xfrm>
            <a:off x="1979712" y="260648"/>
            <a:ext cx="4248472" cy="523220"/>
          </a:xfrm>
          <a:prstGeom prst="rect">
            <a:avLst/>
          </a:prstGeom>
          <a:solidFill>
            <a:srgbClr val="C96765"/>
          </a:solidFill>
        </p:spPr>
        <p:txBody>
          <a:bodyPr wrap="square">
            <a:spAutoFit/>
          </a:bodyPr>
          <a:lstStyle/>
          <a:p>
            <a:r>
              <a:rPr lang="el-GR" sz="2800" dirty="0" smtClean="0"/>
              <a:t>Πού μπορώ να το δω</a:t>
            </a:r>
            <a:endParaRPr lang="el-GR" sz="2800" dirty="0"/>
          </a:p>
        </p:txBody>
      </p:sp>
      <p:sp>
        <p:nvSpPr>
          <p:cNvPr id="4" name="3 - Ορθογώνιο"/>
          <p:cNvSpPr/>
          <p:nvPr/>
        </p:nvSpPr>
        <p:spPr>
          <a:xfrm>
            <a:off x="1979712" y="2060848"/>
            <a:ext cx="6408712" cy="830997"/>
          </a:xfrm>
          <a:prstGeom prst="rect">
            <a:avLst/>
          </a:prstGeom>
          <a:solidFill>
            <a:srgbClr val="C96765"/>
          </a:solidFill>
        </p:spPr>
        <p:txBody>
          <a:bodyPr wrap="square">
            <a:spAutoFit/>
          </a:bodyPr>
          <a:lstStyle/>
          <a:p>
            <a:r>
              <a:rPr lang="el-GR" sz="2400" dirty="0" smtClean="0"/>
              <a:t>Ποιούς μήνες όμως έχω τις περισσότερες πιθανότητες να δω το σέλας;</a:t>
            </a:r>
            <a:endParaRPr lang="el-GR" sz="2400" dirty="0"/>
          </a:p>
        </p:txBody>
      </p:sp>
      <p:sp>
        <p:nvSpPr>
          <p:cNvPr id="7" name="6 - Ορθογώνιο"/>
          <p:cNvSpPr/>
          <p:nvPr/>
        </p:nvSpPr>
        <p:spPr>
          <a:xfrm>
            <a:off x="539552" y="2852936"/>
            <a:ext cx="2748638" cy="400110"/>
          </a:xfrm>
          <a:prstGeom prst="rect">
            <a:avLst/>
          </a:prstGeom>
        </p:spPr>
        <p:txBody>
          <a:bodyPr wrap="none">
            <a:spAutoFit/>
          </a:bodyPr>
          <a:lstStyle/>
          <a:p>
            <a:r>
              <a:rPr lang="el-GR" sz="2000" dirty="0" smtClean="0"/>
              <a:t>1)Σεπτέμβριο, Οκτώβριο</a:t>
            </a:r>
            <a:endParaRPr lang="el-GR" sz="2000" dirty="0"/>
          </a:p>
        </p:txBody>
      </p:sp>
      <p:sp>
        <p:nvSpPr>
          <p:cNvPr id="8" name="7 - Ορθογώνιο"/>
          <p:cNvSpPr/>
          <p:nvPr/>
        </p:nvSpPr>
        <p:spPr>
          <a:xfrm>
            <a:off x="467544" y="3284984"/>
            <a:ext cx="4393703" cy="400110"/>
          </a:xfrm>
          <a:prstGeom prst="rect">
            <a:avLst/>
          </a:prstGeom>
        </p:spPr>
        <p:txBody>
          <a:bodyPr wrap="none">
            <a:spAutoFit/>
          </a:bodyPr>
          <a:lstStyle/>
          <a:p>
            <a:r>
              <a:rPr lang="el-GR" sz="2000" dirty="0" smtClean="0"/>
              <a:t>2) Νοέμβριος, Δεκέμβριος &amp; Ιανουάριος</a:t>
            </a:r>
            <a:endParaRPr lang="el-GR" sz="2000" dirty="0"/>
          </a:p>
        </p:txBody>
      </p:sp>
      <p:sp>
        <p:nvSpPr>
          <p:cNvPr id="9" name="8 - Ορθογώνιο"/>
          <p:cNvSpPr/>
          <p:nvPr/>
        </p:nvSpPr>
        <p:spPr>
          <a:xfrm>
            <a:off x="539552" y="3717032"/>
            <a:ext cx="3140924" cy="400110"/>
          </a:xfrm>
          <a:prstGeom prst="rect">
            <a:avLst/>
          </a:prstGeom>
        </p:spPr>
        <p:txBody>
          <a:bodyPr wrap="none">
            <a:spAutoFit/>
          </a:bodyPr>
          <a:lstStyle/>
          <a:p>
            <a:r>
              <a:rPr lang="el-GR" sz="2000" dirty="0" smtClean="0"/>
              <a:t>3) Φεβρουάριος &amp; Μάρτιος </a:t>
            </a:r>
            <a:endParaRPr lang="el-GR" sz="2000" dirty="0"/>
          </a:p>
        </p:txBody>
      </p:sp>
      <p:pic>
        <p:nvPicPr>
          <p:cNvPr id="16386" name="Picture 2" descr="ΤΟ ΒΟΡΕΙΟ ΣΕΛΑΣ ΟΡΑΤΟ ΑΠΟ ΤΑ ΒΑΛΚΑΝΙΑ ΚΑΙ ΤΗΝ ΕΛΛΑΔΑ! (αποκλειστικές φώτο)  - Meteo Thessalia"/>
          <p:cNvPicPr>
            <a:picLocks noChangeAspect="1" noChangeArrowheads="1"/>
          </p:cNvPicPr>
          <p:nvPr/>
        </p:nvPicPr>
        <p:blipFill>
          <a:blip r:embed="rId2" cstate="print"/>
          <a:srcRect/>
          <a:stretch>
            <a:fillRect/>
          </a:stretch>
        </p:blipFill>
        <p:spPr bwMode="auto">
          <a:xfrm>
            <a:off x="4788024" y="3717032"/>
            <a:ext cx="4248472" cy="2952328"/>
          </a:xfrm>
          <a:prstGeom prst="rect">
            <a:avLst/>
          </a:prstGeom>
          <a:noFill/>
        </p:spPr>
      </p:pic>
      <p:pic>
        <p:nvPicPr>
          <p:cNvPr id="16388" name="Picture 4" descr="Το Βόρειο Σέλας κάλυψε τον ελληνικό ουρανό - Γιατί ήταν κόκκινο | Typosthes"/>
          <p:cNvPicPr>
            <a:picLocks noChangeAspect="1" noChangeArrowheads="1"/>
          </p:cNvPicPr>
          <p:nvPr/>
        </p:nvPicPr>
        <p:blipFill>
          <a:blip r:embed="rId3" cstate="print"/>
          <a:srcRect/>
          <a:stretch>
            <a:fillRect/>
          </a:stretch>
        </p:blipFill>
        <p:spPr bwMode="auto">
          <a:xfrm>
            <a:off x="611560" y="4221088"/>
            <a:ext cx="3779912" cy="250646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908720"/>
            <a:ext cx="6318448" cy="2308324"/>
          </a:xfrm>
          <a:prstGeom prst="rect">
            <a:avLst/>
          </a:prstGeom>
        </p:spPr>
        <p:txBody>
          <a:bodyPr wrap="square">
            <a:spAutoFit/>
          </a:bodyPr>
          <a:lstStyle/>
          <a:p>
            <a:r>
              <a:rPr lang="el-GR" dirty="0" smtClean="0"/>
              <a:t>Με την εξέλιξη όμως των επιστημών και των μέσων έρευνας η δεσπόζουσα θεωρία που αποδείχθηκε και πειραματικά είναι ότι γενεσιουργός αιτία καθίσταται ο βομβαρδισμός των υψηλών ατμοσφαιρικών στρωμάτων από ηλεκτρόνια που προέρχονται από τη συνεχή ροή φορτισμένων σωματίων από τον Ήλιο, που ονομάζεται ηλιακός άνεμος. Η πλειονότητα των φορτισμένων αυτών σωματίων, που είναι κυρίως πυρήνες υδρογόνου και ηλεκτρόνια, εκτρέπονται από το μαγνητικό πεδίο της Γης.</a:t>
            </a:r>
            <a:endParaRPr lang="el-GR" dirty="0"/>
          </a:p>
        </p:txBody>
      </p:sp>
      <p:sp>
        <p:nvSpPr>
          <p:cNvPr id="3" name="2 - Ορθογώνιο"/>
          <p:cNvSpPr/>
          <p:nvPr/>
        </p:nvSpPr>
        <p:spPr>
          <a:xfrm>
            <a:off x="1835696" y="332656"/>
            <a:ext cx="3600400" cy="523220"/>
          </a:xfrm>
          <a:prstGeom prst="rect">
            <a:avLst/>
          </a:prstGeom>
          <a:solidFill>
            <a:srgbClr val="FF99FF"/>
          </a:solidFill>
        </p:spPr>
        <p:txBody>
          <a:bodyPr wrap="square">
            <a:spAutoFit/>
          </a:bodyPr>
          <a:lstStyle/>
          <a:p>
            <a:r>
              <a:rPr lang="el-GR" sz="2800" dirty="0" smtClean="0"/>
              <a:t>Σύγχρονη θεωρία</a:t>
            </a:r>
            <a:endParaRPr lang="el-GR" sz="2800" dirty="0"/>
          </a:p>
        </p:txBody>
      </p:sp>
      <p:pic>
        <p:nvPicPr>
          <p:cNvPr id="17410" name="Picture 2" descr="Βόρειο Σέλας | e-Nautilia.gr | Το Ελληνικό Portal για την Ναυτιλία.  Τελευταία νέα, άρθρα, Οπτικοακουστικό Υλικό"/>
          <p:cNvPicPr>
            <a:picLocks noChangeAspect="1" noChangeArrowheads="1"/>
          </p:cNvPicPr>
          <p:nvPr/>
        </p:nvPicPr>
        <p:blipFill>
          <a:blip r:embed="rId2" cstate="print"/>
          <a:srcRect/>
          <a:stretch>
            <a:fillRect/>
          </a:stretch>
        </p:blipFill>
        <p:spPr bwMode="auto">
          <a:xfrm>
            <a:off x="251520" y="3429000"/>
            <a:ext cx="4392488" cy="3096344"/>
          </a:xfrm>
          <a:prstGeom prst="rect">
            <a:avLst/>
          </a:prstGeom>
          <a:noFill/>
        </p:spPr>
      </p:pic>
      <p:pic>
        <p:nvPicPr>
          <p:cNvPr id="17412" name="Picture 4" descr="Απίθανο Βόρειο Σέλας: Ένα σπάνιο neon-ροζ όραμα πλημμύρισε τον ουρανό της  Νορβηγίας | LiFO"/>
          <p:cNvPicPr>
            <a:picLocks noChangeAspect="1" noChangeArrowheads="1"/>
          </p:cNvPicPr>
          <p:nvPr/>
        </p:nvPicPr>
        <p:blipFill>
          <a:blip r:embed="rId3" cstate="print"/>
          <a:srcRect/>
          <a:stretch>
            <a:fillRect/>
          </a:stretch>
        </p:blipFill>
        <p:spPr bwMode="auto">
          <a:xfrm>
            <a:off x="5220072" y="3356992"/>
            <a:ext cx="3744416" cy="30963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635896" y="908720"/>
            <a:ext cx="5382344" cy="2862322"/>
          </a:xfrm>
          <a:prstGeom prst="rect">
            <a:avLst/>
          </a:prstGeom>
        </p:spPr>
        <p:txBody>
          <a:bodyPr wrap="square">
            <a:spAutoFit/>
          </a:bodyPr>
          <a:lstStyle/>
          <a:p>
            <a:r>
              <a:rPr lang="el-GR" dirty="0" smtClean="0"/>
              <a:t>Για το 2013, το Τμήμα Φυσικής του Πανεπιστημίου του Όσλο οργάνωσε το STAR Project, μια ομάδα από 50 δορυφόρους σε μέγεθος συσκευασίας γάλακτος του ενός λίτρου. Οι δορυφόροι θα κινούνται σε διαφορετικά ύψη μεταξύ των 160 και 320 χιλιομέτρων, μέσα στην ιονόσφαιρα, μαζεύοντας στοιχεία και ύστερα από 3 με 8 εβδομάδες θα πέσουν στη Γη. Ο σκοπός της αποστολής είναι η μελέτη του </a:t>
            </a:r>
            <a:r>
              <a:rPr lang="el-GR" dirty="0" err="1" smtClean="0"/>
              <a:t>Σέλαος</a:t>
            </a:r>
            <a:r>
              <a:rPr lang="el-GR" dirty="0" smtClean="0"/>
              <a:t> και των μαγνητικών καταιγίδων όταν ο Ήλιος φθάσει στη μέγιστη δραστηριότητα στον 11ετή κύκλο του το 2013.</a:t>
            </a:r>
            <a:endParaRPr lang="el-GR" dirty="0"/>
          </a:p>
        </p:txBody>
      </p:sp>
      <p:sp>
        <p:nvSpPr>
          <p:cNvPr id="3" name="2 - Ορθογώνιο"/>
          <p:cNvSpPr/>
          <p:nvPr/>
        </p:nvSpPr>
        <p:spPr>
          <a:xfrm>
            <a:off x="611560" y="260648"/>
            <a:ext cx="3168352" cy="461665"/>
          </a:xfrm>
          <a:prstGeom prst="rect">
            <a:avLst/>
          </a:prstGeom>
          <a:solidFill>
            <a:srgbClr val="33CCFF"/>
          </a:solidFill>
        </p:spPr>
        <p:txBody>
          <a:bodyPr wrap="square">
            <a:spAutoFit/>
          </a:bodyPr>
          <a:lstStyle/>
          <a:p>
            <a:r>
              <a:rPr lang="el-GR" sz="2400" dirty="0" smtClean="0"/>
              <a:t>Σύγχρονα πειράματα</a:t>
            </a:r>
            <a:endParaRPr lang="el-GR" sz="2400" dirty="0"/>
          </a:p>
        </p:txBody>
      </p:sp>
      <p:pic>
        <p:nvPicPr>
          <p:cNvPr id="18434" name="Picture 2" descr="Για το Βόρειο Σέλας… καλά πάω; | OffLine Post"/>
          <p:cNvPicPr>
            <a:picLocks noChangeAspect="1" noChangeArrowheads="1"/>
          </p:cNvPicPr>
          <p:nvPr/>
        </p:nvPicPr>
        <p:blipFill>
          <a:blip r:embed="rId2" cstate="print"/>
          <a:srcRect/>
          <a:stretch>
            <a:fillRect/>
          </a:stretch>
        </p:blipFill>
        <p:spPr bwMode="auto">
          <a:xfrm>
            <a:off x="3707904" y="3789040"/>
            <a:ext cx="5192272" cy="2834955"/>
          </a:xfrm>
          <a:prstGeom prst="rect">
            <a:avLst/>
          </a:prstGeom>
          <a:noFill/>
        </p:spPr>
      </p:pic>
      <p:pic>
        <p:nvPicPr>
          <p:cNvPr id="18436" name="Picture 4" descr="Βόρειο Σέλας: Το μυστήριο του Αρκτικού Κύκλου - Zeitgeist"/>
          <p:cNvPicPr>
            <a:picLocks noChangeAspect="1" noChangeArrowheads="1"/>
          </p:cNvPicPr>
          <p:nvPr/>
        </p:nvPicPr>
        <p:blipFill>
          <a:blip r:embed="rId3" cstate="print"/>
          <a:srcRect/>
          <a:stretch>
            <a:fillRect/>
          </a:stretch>
        </p:blipFill>
        <p:spPr bwMode="auto">
          <a:xfrm>
            <a:off x="251520" y="1124744"/>
            <a:ext cx="3104355" cy="2510555"/>
          </a:xfrm>
          <a:prstGeom prst="rect">
            <a:avLst/>
          </a:prstGeom>
          <a:noFill/>
        </p:spPr>
      </p:pic>
      <p:pic>
        <p:nvPicPr>
          <p:cNvPr id="18438" name="Picture 6" descr="Βόρειο Σέλας: Όλα όσα χρειάζεται να ξέρεις - T-Stories"/>
          <p:cNvPicPr>
            <a:picLocks noChangeAspect="1" noChangeArrowheads="1"/>
          </p:cNvPicPr>
          <p:nvPr/>
        </p:nvPicPr>
        <p:blipFill>
          <a:blip r:embed="rId4" cstate="print"/>
          <a:srcRect/>
          <a:stretch>
            <a:fillRect/>
          </a:stretch>
        </p:blipFill>
        <p:spPr bwMode="auto">
          <a:xfrm>
            <a:off x="107504" y="3861048"/>
            <a:ext cx="3456384" cy="28083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3682752" cy="850106"/>
          </a:xfrm>
          <a:solidFill>
            <a:srgbClr val="CC99FF"/>
          </a:solidFill>
        </p:spPr>
        <p:txBody>
          <a:bodyPr/>
          <a:lstStyle/>
          <a:p>
            <a:r>
              <a:rPr lang="el-GR" dirty="0" smtClean="0"/>
              <a:t>Πηγές</a:t>
            </a:r>
            <a:endParaRPr lang="el-GR" dirty="0"/>
          </a:p>
        </p:txBody>
      </p:sp>
      <p:sp>
        <p:nvSpPr>
          <p:cNvPr id="4" name="3 - Ορθογώνιο"/>
          <p:cNvSpPr/>
          <p:nvPr/>
        </p:nvSpPr>
        <p:spPr>
          <a:xfrm>
            <a:off x="395536" y="1340768"/>
            <a:ext cx="4572000" cy="1477328"/>
          </a:xfrm>
          <a:prstGeom prst="rect">
            <a:avLst/>
          </a:prstGeom>
        </p:spPr>
        <p:txBody>
          <a:bodyPr>
            <a:spAutoFit/>
          </a:bodyPr>
          <a:lstStyle/>
          <a:p>
            <a:r>
              <a:rPr lang="en-US" dirty="0" smtClean="0">
                <a:hlinkClick r:id="rId2"/>
              </a:rPr>
              <a:t>https://el.wikipedia.org/wiki/%CE%A3%CE%AD%CE%BB%CE%B1%CF%82</a:t>
            </a:r>
            <a:endParaRPr lang="el-GR" dirty="0" smtClean="0"/>
          </a:p>
          <a:p>
            <a:endParaRPr lang="el-GR" dirty="0" smtClean="0"/>
          </a:p>
          <a:p>
            <a:r>
              <a:rPr lang="en-US" dirty="0" smtClean="0">
                <a:hlinkClick r:id="rId3"/>
              </a:rPr>
              <a:t>https://www.diarywings.com/post/pou-pote-na-deis-voreio-sellas</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Ευχαριστώ για τον χρόνο σας!!!</a:t>
            </a:r>
            <a:endParaRPr lang="el-GR" dirty="0"/>
          </a:p>
        </p:txBody>
      </p:sp>
      <p:pic>
        <p:nvPicPr>
          <p:cNvPr id="19458" name="Picture 2" descr="Smiley Face Svg, Png, Jpg, Pdf, Happy Face Svg, Png, Pdf, Jpg, Happy Face  Bundle, Happy Face Cricut, Happy Face Clip Art - Etsy"/>
          <p:cNvPicPr>
            <a:picLocks noChangeAspect="1" noChangeArrowheads="1"/>
          </p:cNvPicPr>
          <p:nvPr/>
        </p:nvPicPr>
        <p:blipFill>
          <a:blip r:embed="rId2" cstate="print"/>
          <a:srcRect/>
          <a:stretch>
            <a:fillRect/>
          </a:stretch>
        </p:blipFill>
        <p:spPr bwMode="auto">
          <a:xfrm>
            <a:off x="2267744" y="1268760"/>
            <a:ext cx="4638977" cy="4824536"/>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281</Words>
  <Application>Microsoft Office PowerPoint</Application>
  <PresentationFormat>Προβολή στην οθόνη (4:3)</PresentationFormat>
  <Paragraphs>22</Paragraphs>
  <Slides>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Arial</vt:lpstr>
      <vt:lpstr>Calibri</vt:lpstr>
      <vt:lpstr>Θέμα του Office</vt:lpstr>
      <vt:lpstr>ΤΟ ΒΟΡΕΙΟ ΣΕΛΑΣ</vt:lpstr>
      <vt:lpstr>Γενικές πληροφορίες</vt:lpstr>
      <vt:lpstr>Παρουσίαση του PowerPoint</vt:lpstr>
      <vt:lpstr>Παρουσίαση του PowerPoint</vt:lpstr>
      <vt:lpstr>Παρουσίαση του PowerPoint</vt:lpstr>
      <vt:lpstr>Παρουσίαση του PowerPoint</vt:lpstr>
      <vt:lpstr>Πηγές</vt:lpstr>
      <vt:lpstr> Ευχαριστώ για τον χρόνο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ΒΟΡΕΙΟ ΣΕΛΑΣ</dc:title>
  <dc:creator>user</dc:creator>
  <cp:lastModifiedBy>gemanos@teemail.gr</cp:lastModifiedBy>
  <cp:revision>14</cp:revision>
  <dcterms:created xsi:type="dcterms:W3CDTF">2024-11-17T11:36:29Z</dcterms:created>
  <dcterms:modified xsi:type="dcterms:W3CDTF">2024-11-21T12:21:15Z</dcterms:modified>
</cp:coreProperties>
</file>