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ED24A588-200F-439A-857E-52A990324EE0}" type="datetimeFigureOut">
              <a:rPr lang="en-US" smtClean="0"/>
              <a:t>1/29/2023</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E8ACA193-337C-4321-9078-95DC6F67A5CA}" type="slidenum">
              <a:rPr lang="en-US" smtClean="0"/>
              <a:t>‹#›</a:t>
            </a:fld>
            <a:endParaRPr lang="en-US"/>
          </a:p>
        </p:txBody>
      </p:sp>
    </p:spTree>
    <p:extLst>
      <p:ext uri="{BB962C8B-B14F-4D97-AF65-F5344CB8AC3E}">
        <p14:creationId xmlns:p14="http://schemas.microsoft.com/office/powerpoint/2010/main" val="41543810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D24A588-200F-439A-857E-52A990324EE0}"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CA193-337C-4321-9078-95DC6F67A5CA}" type="slidenum">
              <a:rPr lang="en-US" smtClean="0"/>
              <a:t>‹#›</a:t>
            </a:fld>
            <a:endParaRPr lang="en-US"/>
          </a:p>
        </p:txBody>
      </p:sp>
    </p:spTree>
    <p:extLst>
      <p:ext uri="{BB962C8B-B14F-4D97-AF65-F5344CB8AC3E}">
        <p14:creationId xmlns:p14="http://schemas.microsoft.com/office/powerpoint/2010/main" val="48423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D24A588-200F-439A-857E-52A990324EE0}"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CA193-337C-4321-9078-95DC6F67A5CA}" type="slidenum">
              <a:rPr lang="en-US" smtClean="0"/>
              <a:t>‹#›</a:t>
            </a:fld>
            <a:endParaRPr lang="en-US"/>
          </a:p>
        </p:txBody>
      </p:sp>
    </p:spTree>
    <p:extLst>
      <p:ext uri="{BB962C8B-B14F-4D97-AF65-F5344CB8AC3E}">
        <p14:creationId xmlns:p14="http://schemas.microsoft.com/office/powerpoint/2010/main" val="1733013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ED24A588-200F-439A-857E-52A990324EE0}"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ACA193-337C-4321-9078-95DC6F67A5CA}" type="slidenum">
              <a:rPr lang="en-US" smtClean="0"/>
              <a:t>‹#›</a:t>
            </a:fld>
            <a:endParaRPr lang="en-US"/>
          </a:p>
        </p:txBody>
      </p:sp>
    </p:spTree>
    <p:extLst>
      <p:ext uri="{BB962C8B-B14F-4D97-AF65-F5344CB8AC3E}">
        <p14:creationId xmlns:p14="http://schemas.microsoft.com/office/powerpoint/2010/main" val="4110764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ED24A588-200F-439A-857E-52A990324EE0}" type="datetimeFigureOut">
              <a:rPr lang="en-US" smtClean="0"/>
              <a:t>1/29/2023</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E8ACA193-337C-4321-9078-95DC6F67A5CA}" type="slidenum">
              <a:rPr lang="en-US" smtClean="0"/>
              <a:t>‹#›</a:t>
            </a:fld>
            <a:endParaRPr lang="en-US"/>
          </a:p>
        </p:txBody>
      </p:sp>
    </p:spTree>
    <p:extLst>
      <p:ext uri="{BB962C8B-B14F-4D97-AF65-F5344CB8AC3E}">
        <p14:creationId xmlns:p14="http://schemas.microsoft.com/office/powerpoint/2010/main" val="185228955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D24A588-200F-439A-857E-52A990324EE0}"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CA193-337C-4321-9078-95DC6F67A5CA}" type="slidenum">
              <a:rPr lang="en-US" smtClean="0"/>
              <a:t>‹#›</a:t>
            </a:fld>
            <a:endParaRPr lang="en-US"/>
          </a:p>
        </p:txBody>
      </p:sp>
    </p:spTree>
    <p:extLst>
      <p:ext uri="{BB962C8B-B14F-4D97-AF65-F5344CB8AC3E}">
        <p14:creationId xmlns:p14="http://schemas.microsoft.com/office/powerpoint/2010/main" val="2943452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ED24A588-200F-439A-857E-52A990324EE0}"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ACA193-337C-4321-9078-95DC6F67A5CA}" type="slidenum">
              <a:rPr lang="en-US" smtClean="0"/>
              <a:t>‹#›</a:t>
            </a:fld>
            <a:endParaRPr lang="en-US"/>
          </a:p>
        </p:txBody>
      </p:sp>
    </p:spTree>
    <p:extLst>
      <p:ext uri="{BB962C8B-B14F-4D97-AF65-F5344CB8AC3E}">
        <p14:creationId xmlns:p14="http://schemas.microsoft.com/office/powerpoint/2010/main" val="1928241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D24A588-200F-439A-857E-52A990324EE0}"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ACA193-337C-4321-9078-95DC6F67A5CA}" type="slidenum">
              <a:rPr lang="en-US" smtClean="0"/>
              <a:t>‹#›</a:t>
            </a:fld>
            <a:endParaRPr lang="en-US"/>
          </a:p>
        </p:txBody>
      </p:sp>
    </p:spTree>
    <p:extLst>
      <p:ext uri="{BB962C8B-B14F-4D97-AF65-F5344CB8AC3E}">
        <p14:creationId xmlns:p14="http://schemas.microsoft.com/office/powerpoint/2010/main" val="179335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4A588-200F-439A-857E-52A990324EE0}"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ACA193-337C-4321-9078-95DC6F67A5CA}" type="slidenum">
              <a:rPr lang="en-US" smtClean="0"/>
              <a:t>‹#›</a:t>
            </a:fld>
            <a:endParaRPr lang="en-US"/>
          </a:p>
        </p:txBody>
      </p:sp>
    </p:spTree>
    <p:extLst>
      <p:ext uri="{BB962C8B-B14F-4D97-AF65-F5344CB8AC3E}">
        <p14:creationId xmlns:p14="http://schemas.microsoft.com/office/powerpoint/2010/main" val="11268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p>
            <a:fld id="{ED24A588-200F-439A-857E-52A990324EE0}" type="datetimeFigureOut">
              <a:rPr lang="en-US" smtClean="0"/>
              <a:t>1/29/2023</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E8ACA193-337C-4321-9078-95DC6F67A5CA}"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6361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ED24A588-200F-439A-857E-52A990324EE0}" type="datetimeFigureOut">
              <a:rPr lang="en-US" smtClean="0"/>
              <a:t>1/29/2023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E8ACA193-337C-4321-9078-95DC6F67A5CA}"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043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ED24A588-200F-439A-857E-52A990324EE0}" type="datetimeFigureOut">
              <a:rPr lang="en-US" smtClean="0"/>
              <a:t>1/29/2023</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E8ACA193-337C-4321-9078-95DC6F67A5CA}" type="slidenum">
              <a:rPr lang="en-US" smtClean="0"/>
              <a:t>‹#›</a:t>
            </a:fld>
            <a:endParaRPr lang="en-US"/>
          </a:p>
        </p:txBody>
      </p:sp>
    </p:spTree>
    <p:extLst>
      <p:ext uri="{BB962C8B-B14F-4D97-AF65-F5344CB8AC3E}">
        <p14:creationId xmlns:p14="http://schemas.microsoft.com/office/powerpoint/2010/main" val="1491074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BC2193-8577-ECB5-ABC0-F88178A22650}"/>
              </a:ext>
            </a:extLst>
          </p:cNvPr>
          <p:cNvSpPr>
            <a:spLocks noGrp="1"/>
          </p:cNvSpPr>
          <p:nvPr>
            <p:ph type="ctrTitle"/>
          </p:nvPr>
        </p:nvSpPr>
        <p:spPr>
          <a:xfrm>
            <a:off x="1561707" y="2091264"/>
            <a:ext cx="9070848" cy="1113576"/>
          </a:xfrm>
        </p:spPr>
        <p:txBody>
          <a:bodyPr/>
          <a:lstStyle/>
          <a:p>
            <a:r>
              <a:rPr lang="el-GR" dirty="0"/>
              <a:t>ΔΆΣΟΣ</a:t>
            </a:r>
            <a:endParaRPr lang="en-US" dirty="0"/>
          </a:p>
        </p:txBody>
      </p:sp>
      <p:sp>
        <p:nvSpPr>
          <p:cNvPr id="3" name="Υπότιτλος 2">
            <a:extLst>
              <a:ext uri="{FF2B5EF4-FFF2-40B4-BE49-F238E27FC236}">
                <a16:creationId xmlns:a16="http://schemas.microsoft.com/office/drawing/2014/main" id="{5C7B9FF2-2323-6C16-5E5E-D7E9D6E29371}"/>
              </a:ext>
            </a:extLst>
          </p:cNvPr>
          <p:cNvSpPr>
            <a:spLocks noGrp="1"/>
          </p:cNvSpPr>
          <p:nvPr>
            <p:ph type="subTitle" idx="1"/>
          </p:nvPr>
        </p:nvSpPr>
        <p:spPr>
          <a:xfrm>
            <a:off x="6690684" y="5850385"/>
            <a:ext cx="7883741" cy="1570440"/>
          </a:xfrm>
        </p:spPr>
        <p:txBody>
          <a:bodyPr/>
          <a:lstStyle/>
          <a:p>
            <a:r>
              <a:rPr lang="el-GR" b="1" dirty="0"/>
              <a:t>Στέλλα Γκιουλμπαξιώτη</a:t>
            </a:r>
          </a:p>
          <a:p>
            <a:r>
              <a:rPr lang="el-GR" b="1" dirty="0"/>
              <a:t>Χριστιάννα Ασημέλλη</a:t>
            </a:r>
          </a:p>
          <a:p>
            <a:r>
              <a:rPr lang="el-GR" b="1" dirty="0"/>
              <a:t>Β1</a:t>
            </a:r>
          </a:p>
        </p:txBody>
      </p:sp>
      <p:pic>
        <p:nvPicPr>
          <p:cNvPr id="4" name="Εικόνα 3">
            <a:extLst>
              <a:ext uri="{FF2B5EF4-FFF2-40B4-BE49-F238E27FC236}">
                <a16:creationId xmlns:a16="http://schemas.microsoft.com/office/drawing/2014/main" id="{75EFE098-0FD4-1459-51EE-CA4B57F6C782}"/>
              </a:ext>
            </a:extLst>
          </p:cNvPr>
          <p:cNvPicPr>
            <a:picLocks noChangeAspect="1"/>
          </p:cNvPicPr>
          <p:nvPr/>
        </p:nvPicPr>
        <p:blipFill>
          <a:blip r:embed="rId2"/>
          <a:stretch>
            <a:fillRect/>
          </a:stretch>
        </p:blipFill>
        <p:spPr>
          <a:xfrm>
            <a:off x="2391644" y="3129466"/>
            <a:ext cx="3545514" cy="2165164"/>
          </a:xfrm>
          <a:prstGeom prst="rect">
            <a:avLst/>
          </a:prstGeom>
        </p:spPr>
      </p:pic>
      <p:pic>
        <p:nvPicPr>
          <p:cNvPr id="6" name="Εικόνα 5">
            <a:extLst>
              <a:ext uri="{FF2B5EF4-FFF2-40B4-BE49-F238E27FC236}">
                <a16:creationId xmlns:a16="http://schemas.microsoft.com/office/drawing/2014/main" id="{E0119C8D-263D-7D96-230F-4F7C63DCBF00}"/>
              </a:ext>
            </a:extLst>
          </p:cNvPr>
          <p:cNvPicPr>
            <a:picLocks noChangeAspect="1"/>
          </p:cNvPicPr>
          <p:nvPr/>
        </p:nvPicPr>
        <p:blipFill>
          <a:blip r:embed="rId3"/>
          <a:stretch>
            <a:fillRect/>
          </a:stretch>
        </p:blipFill>
        <p:spPr>
          <a:xfrm>
            <a:off x="6254844" y="2978721"/>
            <a:ext cx="3317536" cy="2315909"/>
          </a:xfrm>
          <a:prstGeom prst="rect">
            <a:avLst/>
          </a:prstGeom>
        </p:spPr>
      </p:pic>
      <p:sp>
        <p:nvSpPr>
          <p:cNvPr id="7" name="AutoShape 2" descr="Cartoon Savannah Vector &amp; Photo (Free Trial) | Bigstock">
            <a:extLst>
              <a:ext uri="{FF2B5EF4-FFF2-40B4-BE49-F238E27FC236}">
                <a16:creationId xmlns:a16="http://schemas.microsoft.com/office/drawing/2014/main" id="{49F1557E-F00B-FEC1-98E5-32C206E79D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26993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6F9403-CAD6-96C5-95B1-FCB9F71AAAAF}"/>
              </a:ext>
            </a:extLst>
          </p:cNvPr>
          <p:cNvSpPr txBox="1"/>
          <p:nvPr/>
        </p:nvSpPr>
        <p:spPr>
          <a:xfrm>
            <a:off x="2039112" y="347472"/>
            <a:ext cx="7424928" cy="769441"/>
          </a:xfrm>
          <a:prstGeom prst="rect">
            <a:avLst/>
          </a:prstGeom>
          <a:noFill/>
        </p:spPr>
        <p:txBody>
          <a:bodyPr wrap="square" rtlCol="0">
            <a:spAutoFit/>
          </a:bodyPr>
          <a:lstStyle/>
          <a:p>
            <a:pPr algn="ctr"/>
            <a:r>
              <a:rPr lang="el-GR" sz="4400" dirty="0"/>
              <a:t>Βασικές πληροφορίες</a:t>
            </a:r>
            <a:endParaRPr lang="en-US" sz="4400" dirty="0"/>
          </a:p>
        </p:txBody>
      </p:sp>
      <p:sp>
        <p:nvSpPr>
          <p:cNvPr id="4" name="TextBox 3">
            <a:extLst>
              <a:ext uri="{FF2B5EF4-FFF2-40B4-BE49-F238E27FC236}">
                <a16:creationId xmlns:a16="http://schemas.microsoft.com/office/drawing/2014/main" id="{173A2C26-1923-E955-5584-DF9DDA4B1A48}"/>
              </a:ext>
            </a:extLst>
          </p:cNvPr>
          <p:cNvSpPr txBox="1"/>
          <p:nvPr/>
        </p:nvSpPr>
        <p:spPr>
          <a:xfrm>
            <a:off x="898398" y="4252621"/>
            <a:ext cx="6094476" cy="1754326"/>
          </a:xfrm>
          <a:prstGeom prst="rect">
            <a:avLst/>
          </a:prstGeom>
          <a:noFill/>
        </p:spPr>
        <p:txBody>
          <a:bodyPr wrap="square">
            <a:spAutoFit/>
          </a:bodyPr>
          <a:lstStyle/>
          <a:p>
            <a:r>
              <a:rPr lang="el-GR" dirty="0"/>
              <a:t>Οι ρίζες των δέντρων βοηθάνε το έδαφος να είναι σταθερό. Ο άνθρωπος παίρνει από το δάσος ξυλεία, χαρτί, φάρμακα και ακόμα του προσφέρει αγνά φρούτα, καρπούς και βότανα. Υπάρχουν και άλλα που μπορεί να προσφέρει το δάσος, πέρα από ομορφιά.</a:t>
            </a:r>
            <a:endParaRPr lang="en-US" dirty="0"/>
          </a:p>
        </p:txBody>
      </p:sp>
      <p:sp>
        <p:nvSpPr>
          <p:cNvPr id="6" name="TextBox 5">
            <a:extLst>
              <a:ext uri="{FF2B5EF4-FFF2-40B4-BE49-F238E27FC236}">
                <a16:creationId xmlns:a16="http://schemas.microsoft.com/office/drawing/2014/main" id="{BE089B31-4179-3E12-21F3-EE6820DB2DE8}"/>
              </a:ext>
            </a:extLst>
          </p:cNvPr>
          <p:cNvSpPr txBox="1"/>
          <p:nvPr/>
        </p:nvSpPr>
        <p:spPr>
          <a:xfrm>
            <a:off x="898398" y="1669104"/>
            <a:ext cx="6094476" cy="2031325"/>
          </a:xfrm>
          <a:prstGeom prst="rect">
            <a:avLst/>
          </a:prstGeom>
          <a:noFill/>
        </p:spPr>
        <p:txBody>
          <a:bodyPr wrap="square">
            <a:spAutoFit/>
          </a:bodyPr>
          <a:lstStyle/>
          <a:p>
            <a:r>
              <a:rPr lang="el-GR" dirty="0"/>
              <a:t>Δάσος ονομάζεται ένα πολύπλοκο οικοσύστημα με φυτά και ζώα που χαρακτηρίζεται από τη μεγάλη πυκνότητα δέντρων. Τα δάση καλύπτουν το 9,4 % της επιφάνειας της Γης (το 30 % της ξηράς), αν και παλαιότερα κάλυπταν μεγαλύτερη έκταση. Πέρα από τα φυτά και τα ζώα, στο δάσος υπάρχουν επίσης μύκητες και βακτήρια.</a:t>
            </a:r>
            <a:endParaRPr lang="en-US" dirty="0"/>
          </a:p>
        </p:txBody>
      </p:sp>
      <p:sp>
        <p:nvSpPr>
          <p:cNvPr id="7" name="Ορθογώνιο: Στρογγύλεμα γωνιών 6">
            <a:extLst>
              <a:ext uri="{FF2B5EF4-FFF2-40B4-BE49-F238E27FC236}">
                <a16:creationId xmlns:a16="http://schemas.microsoft.com/office/drawing/2014/main" id="{B2CD9D01-B81B-83E1-9E0A-FE76B8D1DAA2}"/>
              </a:ext>
            </a:extLst>
          </p:cNvPr>
          <p:cNvSpPr/>
          <p:nvPr/>
        </p:nvSpPr>
        <p:spPr>
          <a:xfrm>
            <a:off x="2606040" y="347472"/>
            <a:ext cx="6345936" cy="914400"/>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extLst>
              <a:ext uri="{FF2B5EF4-FFF2-40B4-BE49-F238E27FC236}">
                <a16:creationId xmlns:a16="http://schemas.microsoft.com/office/drawing/2014/main" id="{FA19A33E-87FE-7E21-2A21-495AA3EC8231}"/>
              </a:ext>
            </a:extLst>
          </p:cNvPr>
          <p:cNvPicPr>
            <a:picLocks noChangeAspect="1"/>
          </p:cNvPicPr>
          <p:nvPr/>
        </p:nvPicPr>
        <p:blipFill>
          <a:blip r:embed="rId2"/>
          <a:stretch>
            <a:fillRect/>
          </a:stretch>
        </p:blipFill>
        <p:spPr>
          <a:xfrm flipH="1">
            <a:off x="7260335" y="1990501"/>
            <a:ext cx="3904488" cy="3419856"/>
          </a:xfrm>
          <a:prstGeom prst="rect">
            <a:avLst/>
          </a:prstGeom>
        </p:spPr>
      </p:pic>
    </p:spTree>
    <p:extLst>
      <p:ext uri="{BB962C8B-B14F-4D97-AF65-F5344CB8AC3E}">
        <p14:creationId xmlns:p14="http://schemas.microsoft.com/office/powerpoint/2010/main" val="150849174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BAACF0-09F8-DCA0-BBA8-45D9DEFC0BD9}"/>
              </a:ext>
            </a:extLst>
          </p:cNvPr>
          <p:cNvSpPr txBox="1"/>
          <p:nvPr/>
        </p:nvSpPr>
        <p:spPr>
          <a:xfrm>
            <a:off x="5299970" y="3957919"/>
            <a:ext cx="6169574" cy="1938992"/>
          </a:xfrm>
          <a:prstGeom prst="rect">
            <a:avLst/>
          </a:prstGeom>
          <a:noFill/>
        </p:spPr>
        <p:txBody>
          <a:bodyPr wrap="square">
            <a:spAutoFit/>
          </a:bodyPr>
          <a:lstStyle/>
          <a:p>
            <a:r>
              <a:rPr lang="el-GR" sz="2000" dirty="0"/>
              <a:t>Τα δασικά δένδρα από τα οποία συγκροτούνται κυρίως τα δάση μας είναι η δρυς, το έλατο, το πεύκο, η οξιά κ.ά. Ενώ αξιόλογη είναι η παρουσία και άλλων δασικών δένδρων, όπως είναι η καστανιά, το κυπαρίσσι, το πουρνάρι, το σφεντάμι κ.ά.</a:t>
            </a:r>
            <a:endParaRPr lang="en-US" sz="2000" dirty="0"/>
          </a:p>
        </p:txBody>
      </p:sp>
      <p:sp>
        <p:nvSpPr>
          <p:cNvPr id="7" name="TextBox 6">
            <a:extLst>
              <a:ext uri="{FF2B5EF4-FFF2-40B4-BE49-F238E27FC236}">
                <a16:creationId xmlns:a16="http://schemas.microsoft.com/office/drawing/2014/main" id="{051A1215-F5BA-64CE-C117-29DC1EA4D20F}"/>
              </a:ext>
            </a:extLst>
          </p:cNvPr>
          <p:cNvSpPr txBox="1"/>
          <p:nvPr/>
        </p:nvSpPr>
        <p:spPr>
          <a:xfrm>
            <a:off x="572248" y="856411"/>
            <a:ext cx="6094476" cy="1938992"/>
          </a:xfrm>
          <a:prstGeom prst="rect">
            <a:avLst/>
          </a:prstGeom>
          <a:noFill/>
        </p:spPr>
        <p:txBody>
          <a:bodyPr wrap="square">
            <a:spAutoFit/>
          </a:bodyPr>
          <a:lstStyle/>
          <a:p>
            <a:r>
              <a:rPr lang="el-GR" sz="2000" dirty="0"/>
              <a:t>Ένα δάσος μπορεί να διακριθεί σε παρθένο δάσος, σε φυσικό δάσος και σε τεχνητό δάσος. Το σύνολο των δασών και άλλων δασικών εκτάσεων στην Ελλάδα ανέρχεται σε 65.130.000 στρέμματα, ή ποσοστό 49,4% της συνολικής έκτασής της.</a:t>
            </a:r>
            <a:endParaRPr lang="en-US" sz="2000" dirty="0"/>
          </a:p>
        </p:txBody>
      </p:sp>
      <p:pic>
        <p:nvPicPr>
          <p:cNvPr id="8" name="Εικόνα 7">
            <a:extLst>
              <a:ext uri="{FF2B5EF4-FFF2-40B4-BE49-F238E27FC236}">
                <a16:creationId xmlns:a16="http://schemas.microsoft.com/office/drawing/2014/main" id="{C9DFD6C0-3B45-2630-9B9C-6E8783D2A04B}"/>
              </a:ext>
            </a:extLst>
          </p:cNvPr>
          <p:cNvPicPr>
            <a:picLocks noChangeAspect="1"/>
          </p:cNvPicPr>
          <p:nvPr/>
        </p:nvPicPr>
        <p:blipFill>
          <a:blip r:embed="rId2"/>
          <a:stretch>
            <a:fillRect/>
          </a:stretch>
        </p:blipFill>
        <p:spPr>
          <a:xfrm>
            <a:off x="1106424" y="2992542"/>
            <a:ext cx="3319339" cy="3352049"/>
          </a:xfrm>
          <a:prstGeom prst="rect">
            <a:avLst/>
          </a:prstGeom>
        </p:spPr>
      </p:pic>
      <p:pic>
        <p:nvPicPr>
          <p:cNvPr id="9" name="Εικόνα 8">
            <a:extLst>
              <a:ext uri="{FF2B5EF4-FFF2-40B4-BE49-F238E27FC236}">
                <a16:creationId xmlns:a16="http://schemas.microsoft.com/office/drawing/2014/main" id="{CEC9B0F2-E421-0791-656F-C31146A23F3B}"/>
              </a:ext>
            </a:extLst>
          </p:cNvPr>
          <p:cNvPicPr>
            <a:picLocks noChangeAspect="1"/>
          </p:cNvPicPr>
          <p:nvPr/>
        </p:nvPicPr>
        <p:blipFill>
          <a:blip r:embed="rId3"/>
          <a:stretch>
            <a:fillRect/>
          </a:stretch>
        </p:blipFill>
        <p:spPr>
          <a:xfrm>
            <a:off x="6827859" y="617672"/>
            <a:ext cx="4257717" cy="2828020"/>
          </a:xfrm>
          <a:prstGeom prst="rect">
            <a:avLst/>
          </a:prstGeom>
        </p:spPr>
      </p:pic>
    </p:spTree>
    <p:extLst>
      <p:ext uri="{BB962C8B-B14F-4D97-AF65-F5344CB8AC3E}">
        <p14:creationId xmlns:p14="http://schemas.microsoft.com/office/powerpoint/2010/main" val="21543671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EAE17B-F4FE-3D13-EF37-E0F69AFF65A5}"/>
              </a:ext>
            </a:extLst>
          </p:cNvPr>
          <p:cNvSpPr>
            <a:spLocks noGrp="1"/>
          </p:cNvSpPr>
          <p:nvPr>
            <p:ph type="title"/>
          </p:nvPr>
        </p:nvSpPr>
        <p:spPr>
          <a:xfrm>
            <a:off x="775716" y="249402"/>
            <a:ext cx="9982200" cy="1213638"/>
          </a:xfrm>
        </p:spPr>
        <p:txBody>
          <a:bodyPr>
            <a:normAutofit/>
          </a:bodyPr>
          <a:lstStyle/>
          <a:p>
            <a:pPr algn="ctr"/>
            <a:r>
              <a:rPr lang="el-GR" dirty="0"/>
              <a:t>Αξία δασών</a:t>
            </a:r>
            <a:endParaRPr lang="en-US" dirty="0"/>
          </a:p>
        </p:txBody>
      </p:sp>
      <p:sp>
        <p:nvSpPr>
          <p:cNvPr id="4" name="TextBox 3">
            <a:extLst>
              <a:ext uri="{FF2B5EF4-FFF2-40B4-BE49-F238E27FC236}">
                <a16:creationId xmlns:a16="http://schemas.microsoft.com/office/drawing/2014/main" id="{9597E0E2-A37F-0D4D-7D32-9EE5AF775BF3}"/>
              </a:ext>
            </a:extLst>
          </p:cNvPr>
          <p:cNvSpPr txBox="1"/>
          <p:nvPr/>
        </p:nvSpPr>
        <p:spPr>
          <a:xfrm>
            <a:off x="775716" y="1534585"/>
            <a:ext cx="11116818" cy="4247317"/>
          </a:xfrm>
          <a:prstGeom prst="rect">
            <a:avLst/>
          </a:prstGeom>
          <a:noFill/>
        </p:spPr>
        <p:txBody>
          <a:bodyPr wrap="square">
            <a:spAutoFit/>
          </a:bodyPr>
          <a:lstStyle/>
          <a:p>
            <a:r>
              <a:rPr lang="el-GR" dirty="0"/>
              <a:t>1) Παράγουν το απαραίτητο και αναντικατάστατο για τη ζωή μας οξυγόνο ενώ δεσμεύουν το επικίνδυνο για τη ζωή διοξείδιο του άνθρακα.</a:t>
            </a:r>
          </a:p>
          <a:p>
            <a:r>
              <a:rPr lang="el-GR" dirty="0"/>
              <a:t>2) Απορροφούν και εξουδετερώνουν διάφορες επιβλαβείς ουσίες.</a:t>
            </a:r>
          </a:p>
          <a:p>
            <a:r>
              <a:rPr lang="el-GR" dirty="0"/>
              <a:t>3) Μειώνουν την ένταση του ανέμου.</a:t>
            </a:r>
          </a:p>
          <a:p>
            <a:r>
              <a:rPr lang="el-GR" dirty="0"/>
              <a:t>4) Μειώνουν τους θορύβους.</a:t>
            </a:r>
          </a:p>
          <a:p>
            <a:r>
              <a:rPr lang="el-GR" dirty="0"/>
              <a:t>5) Αυξάνουν τις βροχές, μετατρέπουν σε βροχή την υγρασία του αέρα και υγροποιούν την ομίχλη.</a:t>
            </a:r>
          </a:p>
          <a:p>
            <a:r>
              <a:rPr lang="el-GR" dirty="0"/>
              <a:t>6) Συγκρατούν το νερό της βροχής και δεν το αφήνουν να πέφτει με δύναμη στο έδαφος και να το διαβρώνει.</a:t>
            </a:r>
          </a:p>
          <a:p>
            <a:r>
              <a:rPr lang="el-GR" dirty="0"/>
              <a:t>7) Εμποδίζουν την εξάτμιση του εδάφους και αυξάνουν την υγρασία του.</a:t>
            </a:r>
          </a:p>
          <a:p>
            <a:r>
              <a:rPr lang="el-GR" dirty="0"/>
              <a:t>8) Δεν εξαντλούν το έδαφος και βοηθάνε στην δημιουργία εδάφους.</a:t>
            </a:r>
          </a:p>
          <a:p>
            <a:r>
              <a:rPr lang="el-GR" dirty="0"/>
              <a:t>9) Εξασφαλίζουν κατάλληλες συνθήκες για την προστασία, διατροφή και διατήρηση πολλών ζωικών οργανισμών.</a:t>
            </a:r>
          </a:p>
          <a:p>
            <a:r>
              <a:rPr lang="el-GR" dirty="0"/>
              <a:t>10) Παράγουν σημαντικές ποσότητες βιομάζας, μας προσφέρουν διάφορα δασικά προϊόντα και δεσμεύουν ενέργεια.</a:t>
            </a:r>
          </a:p>
          <a:p>
            <a:r>
              <a:rPr lang="el-GR" dirty="0"/>
              <a:t>11) Δημιουργούν ευνοϊκές συνθήκες διατήρησης διαφόρων φυτικών ειδών.</a:t>
            </a:r>
            <a:endParaRPr lang="en-US" dirty="0"/>
          </a:p>
        </p:txBody>
      </p:sp>
      <p:sp>
        <p:nvSpPr>
          <p:cNvPr id="5" name="Καρδιά 4">
            <a:extLst>
              <a:ext uri="{FF2B5EF4-FFF2-40B4-BE49-F238E27FC236}">
                <a16:creationId xmlns:a16="http://schemas.microsoft.com/office/drawing/2014/main" id="{1A64216E-98B7-1FDE-4853-49BCEBBBFAE7}"/>
              </a:ext>
            </a:extLst>
          </p:cNvPr>
          <p:cNvSpPr/>
          <p:nvPr/>
        </p:nvSpPr>
        <p:spPr>
          <a:xfrm>
            <a:off x="7644384" y="607676"/>
            <a:ext cx="612648" cy="497090"/>
          </a:xfrm>
          <a:prstGeom prst="hear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7371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FCF95A-3BB4-2770-FB0D-D3A479F963B6}"/>
              </a:ext>
            </a:extLst>
          </p:cNvPr>
          <p:cNvSpPr txBox="1"/>
          <p:nvPr/>
        </p:nvSpPr>
        <p:spPr>
          <a:xfrm>
            <a:off x="2076754" y="621334"/>
            <a:ext cx="7772400" cy="707886"/>
          </a:xfrm>
          <a:prstGeom prst="rect">
            <a:avLst/>
          </a:prstGeom>
          <a:noFill/>
        </p:spPr>
        <p:txBody>
          <a:bodyPr wrap="square" rtlCol="0">
            <a:spAutoFit/>
          </a:bodyPr>
          <a:lstStyle/>
          <a:p>
            <a:pPr algn="ctr"/>
            <a:r>
              <a:rPr lang="el-GR" sz="4000" dirty="0"/>
              <a:t>Τι μας παρέχει το δάσος</a:t>
            </a:r>
            <a:endParaRPr lang="en-US" sz="4000" dirty="0"/>
          </a:p>
        </p:txBody>
      </p:sp>
      <p:sp>
        <p:nvSpPr>
          <p:cNvPr id="5" name="TextBox 4">
            <a:extLst>
              <a:ext uri="{FF2B5EF4-FFF2-40B4-BE49-F238E27FC236}">
                <a16:creationId xmlns:a16="http://schemas.microsoft.com/office/drawing/2014/main" id="{158A19FF-D483-8CF0-F26A-DDB5C3DE5E8C}"/>
              </a:ext>
            </a:extLst>
          </p:cNvPr>
          <p:cNvSpPr txBox="1"/>
          <p:nvPr/>
        </p:nvSpPr>
        <p:spPr>
          <a:xfrm>
            <a:off x="1090422" y="1674674"/>
            <a:ext cx="6094476" cy="1754326"/>
          </a:xfrm>
          <a:prstGeom prst="rect">
            <a:avLst/>
          </a:prstGeom>
          <a:noFill/>
        </p:spPr>
        <p:txBody>
          <a:bodyPr wrap="square">
            <a:spAutoFit/>
          </a:bodyPr>
          <a:lstStyle/>
          <a:p>
            <a:r>
              <a:rPr lang="el-GR" dirty="0"/>
              <a:t>Τα οφέλη από τα δάση είναι τεράστια. Τα δέντρα παράγουν οξυγόνο και μειώνουν το διοξείδιο του άνθρακα. Όσο πιο μεγάλο είναι το δάσος τόσο μειώνονται οι πιθανότητες για πλημμύρες γιατί τα δέντρα απορροφούν το νερό με αποτέλεσμα να μη διαβρώνεται το έδαφος.</a:t>
            </a:r>
            <a:endParaRPr lang="en-US" dirty="0"/>
          </a:p>
        </p:txBody>
      </p:sp>
      <p:sp>
        <p:nvSpPr>
          <p:cNvPr id="7" name="TextBox 6">
            <a:extLst>
              <a:ext uri="{FF2B5EF4-FFF2-40B4-BE49-F238E27FC236}">
                <a16:creationId xmlns:a16="http://schemas.microsoft.com/office/drawing/2014/main" id="{AFF1423D-87BC-B42E-1845-165AC226A038}"/>
              </a:ext>
            </a:extLst>
          </p:cNvPr>
          <p:cNvSpPr txBox="1"/>
          <p:nvPr/>
        </p:nvSpPr>
        <p:spPr>
          <a:xfrm>
            <a:off x="1172718" y="3774454"/>
            <a:ext cx="6094476" cy="2308324"/>
          </a:xfrm>
          <a:prstGeom prst="rect">
            <a:avLst/>
          </a:prstGeom>
          <a:noFill/>
        </p:spPr>
        <p:txBody>
          <a:bodyPr wrap="square">
            <a:spAutoFit/>
          </a:bodyPr>
          <a:lstStyle/>
          <a:p>
            <a:r>
              <a:rPr lang="el-GR" dirty="0"/>
              <a:t>Μια βόλτα στο δάσος είναι πολύ αναζωογονητική. Ο άνθρωπος όταν βρίσκεται στο δάσος είναι χαρούμενος. Ακόμα, τα δάση συγκρατούν τους δυνατούς ανέμους και έτσι δεν μπορούν να υπάρξουν καταστροφές από αυτούς. Με τα δάση έχουμε πιο καθαρό περιβάλλον. Είναι το σπίτι </a:t>
            </a:r>
            <a:r>
              <a:rPr lang="el-GR" dirty="0" err="1"/>
              <a:t>τών</a:t>
            </a:r>
            <a:r>
              <a:rPr lang="el-GR" dirty="0"/>
              <a:t> ζώων. Το περιβάλλον διατηρείται καθαρό και μειώνονται οι ρύποι.</a:t>
            </a:r>
            <a:endParaRPr lang="en-US" dirty="0"/>
          </a:p>
        </p:txBody>
      </p:sp>
      <p:pic>
        <p:nvPicPr>
          <p:cNvPr id="8" name="Εικόνα 7">
            <a:extLst>
              <a:ext uri="{FF2B5EF4-FFF2-40B4-BE49-F238E27FC236}">
                <a16:creationId xmlns:a16="http://schemas.microsoft.com/office/drawing/2014/main" id="{3EDD05C0-F2C7-B070-623E-C7D7F2F59662}"/>
              </a:ext>
            </a:extLst>
          </p:cNvPr>
          <p:cNvPicPr>
            <a:picLocks noChangeAspect="1"/>
          </p:cNvPicPr>
          <p:nvPr/>
        </p:nvPicPr>
        <p:blipFill>
          <a:blip r:embed="rId2"/>
          <a:stretch>
            <a:fillRect/>
          </a:stretch>
        </p:blipFill>
        <p:spPr>
          <a:xfrm>
            <a:off x="7184898" y="2052134"/>
            <a:ext cx="3878287" cy="3444639"/>
          </a:xfrm>
          <a:prstGeom prst="rect">
            <a:avLst/>
          </a:prstGeom>
        </p:spPr>
      </p:pic>
    </p:spTree>
    <p:extLst>
      <p:ext uri="{BB962C8B-B14F-4D97-AF65-F5344CB8AC3E}">
        <p14:creationId xmlns:p14="http://schemas.microsoft.com/office/powerpoint/2010/main" val="1298541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601994-E83B-52F6-E63A-CBEFE2A7058C}"/>
              </a:ext>
            </a:extLst>
          </p:cNvPr>
          <p:cNvSpPr txBox="1"/>
          <p:nvPr/>
        </p:nvSpPr>
        <p:spPr>
          <a:xfrm>
            <a:off x="3529495" y="671248"/>
            <a:ext cx="5410200" cy="2862322"/>
          </a:xfrm>
          <a:prstGeom prst="rect">
            <a:avLst/>
          </a:prstGeom>
          <a:noFill/>
        </p:spPr>
        <p:txBody>
          <a:bodyPr wrap="square">
            <a:spAutoFit/>
          </a:bodyPr>
          <a:lstStyle/>
          <a:p>
            <a:r>
              <a:rPr lang="el-GR" dirty="0"/>
              <a:t>Το δάσος είναι </a:t>
            </a:r>
            <a:r>
              <a:rPr lang="el-GR" dirty="0" err="1"/>
              <a:t>ζώη</a:t>
            </a:r>
            <a:r>
              <a:rPr lang="el-GR" dirty="0"/>
              <a:t> και πρέπει να το προστατεύουμε. Είναι ένα πολύ σημαντικό εγχείρημα αυτό που θα κάνουν οι Ολλανδοί. Με τις πολλές πυρκαγιές που συμβαίνουν κάθε χρόνο και την ανθρώπινη </a:t>
            </a:r>
            <a:r>
              <a:rPr lang="el-GR" dirty="0" err="1"/>
              <a:t>εκμετάλευση</a:t>
            </a:r>
            <a:r>
              <a:rPr lang="el-GR" dirty="0"/>
              <a:t> τα δάση όλου του κόσμου συρρικνώνονται. Αυτό είναι ότι χειρότερο. Και άλλες χώρες πρέπει να ακολουθήσουν αυτό το παράδειγμα.</a:t>
            </a:r>
          </a:p>
          <a:p>
            <a:endParaRPr lang="el-GR" dirty="0"/>
          </a:p>
          <a:p>
            <a:r>
              <a:rPr lang="el-GR" dirty="0"/>
              <a:t> </a:t>
            </a:r>
            <a:endParaRPr lang="en-US" dirty="0"/>
          </a:p>
        </p:txBody>
      </p:sp>
      <p:sp>
        <p:nvSpPr>
          <p:cNvPr id="4" name="Φυσαλίδα ομιλίας: Έλλειψη 3">
            <a:extLst>
              <a:ext uri="{FF2B5EF4-FFF2-40B4-BE49-F238E27FC236}">
                <a16:creationId xmlns:a16="http://schemas.microsoft.com/office/drawing/2014/main" id="{68AA8A26-2B30-ECCF-377E-0430E0D5B704}"/>
              </a:ext>
            </a:extLst>
          </p:cNvPr>
          <p:cNvSpPr/>
          <p:nvPr/>
        </p:nvSpPr>
        <p:spPr>
          <a:xfrm>
            <a:off x="2382012" y="268993"/>
            <a:ext cx="6848856" cy="2995415"/>
          </a:xfrm>
          <a:prstGeom prst="wedgeEllipseCallou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Εικόνα 4">
            <a:extLst>
              <a:ext uri="{FF2B5EF4-FFF2-40B4-BE49-F238E27FC236}">
                <a16:creationId xmlns:a16="http://schemas.microsoft.com/office/drawing/2014/main" id="{94ACFFF3-8FE3-3542-FCAD-21371AB0871B}"/>
              </a:ext>
            </a:extLst>
          </p:cNvPr>
          <p:cNvPicPr>
            <a:picLocks noChangeAspect="1"/>
          </p:cNvPicPr>
          <p:nvPr/>
        </p:nvPicPr>
        <p:blipFill>
          <a:blip r:embed="rId2"/>
          <a:stretch>
            <a:fillRect/>
          </a:stretch>
        </p:blipFill>
        <p:spPr>
          <a:xfrm>
            <a:off x="1701525" y="3781227"/>
            <a:ext cx="2642616" cy="2807780"/>
          </a:xfrm>
          <a:prstGeom prst="rect">
            <a:avLst/>
          </a:prstGeom>
        </p:spPr>
      </p:pic>
      <p:pic>
        <p:nvPicPr>
          <p:cNvPr id="11" name="Εικόνα 10">
            <a:extLst>
              <a:ext uri="{FF2B5EF4-FFF2-40B4-BE49-F238E27FC236}">
                <a16:creationId xmlns:a16="http://schemas.microsoft.com/office/drawing/2014/main" id="{98F9FAAE-A781-A713-B0D1-8241C137245F}"/>
              </a:ext>
            </a:extLst>
          </p:cNvPr>
          <p:cNvPicPr>
            <a:picLocks noChangeAspect="1"/>
          </p:cNvPicPr>
          <p:nvPr/>
        </p:nvPicPr>
        <p:blipFill>
          <a:blip r:embed="rId3"/>
          <a:stretch>
            <a:fillRect/>
          </a:stretch>
        </p:blipFill>
        <p:spPr>
          <a:xfrm>
            <a:off x="6583928" y="3723894"/>
            <a:ext cx="4409694" cy="2476298"/>
          </a:xfrm>
          <a:prstGeom prst="rect">
            <a:avLst/>
          </a:prstGeom>
        </p:spPr>
      </p:pic>
      <p:sp>
        <p:nvSpPr>
          <p:cNvPr id="14" name="Ορθογώνιο: Στρογγύλεμα γωνιών 13">
            <a:extLst>
              <a:ext uri="{FF2B5EF4-FFF2-40B4-BE49-F238E27FC236}">
                <a16:creationId xmlns:a16="http://schemas.microsoft.com/office/drawing/2014/main" id="{83D4368A-3517-9E59-BDE5-65D4F9AF81A9}"/>
              </a:ext>
            </a:extLst>
          </p:cNvPr>
          <p:cNvSpPr/>
          <p:nvPr/>
        </p:nvSpPr>
        <p:spPr>
          <a:xfrm>
            <a:off x="6315323" y="3533570"/>
            <a:ext cx="4946904" cy="2862322"/>
          </a:xfrm>
          <a:prstGeom prst="roundRect">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67223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1139F1F-D7EF-B15C-643E-C09E94FA47EE}"/>
              </a:ext>
            </a:extLst>
          </p:cNvPr>
          <p:cNvPicPr>
            <a:picLocks noChangeAspect="1"/>
          </p:cNvPicPr>
          <p:nvPr/>
        </p:nvPicPr>
        <p:blipFill>
          <a:blip r:embed="rId2"/>
          <a:stretch>
            <a:fillRect/>
          </a:stretch>
        </p:blipFill>
        <p:spPr>
          <a:xfrm>
            <a:off x="745725" y="1211201"/>
            <a:ext cx="4435598" cy="4435598"/>
          </a:xfrm>
          <a:prstGeom prst="rect">
            <a:avLst/>
          </a:prstGeom>
        </p:spPr>
      </p:pic>
      <p:pic>
        <p:nvPicPr>
          <p:cNvPr id="4" name="Εικόνα 3">
            <a:extLst>
              <a:ext uri="{FF2B5EF4-FFF2-40B4-BE49-F238E27FC236}">
                <a16:creationId xmlns:a16="http://schemas.microsoft.com/office/drawing/2014/main" id="{AAD5E735-C1B5-4520-08B3-9194E4D7EC52}"/>
              </a:ext>
            </a:extLst>
          </p:cNvPr>
          <p:cNvPicPr>
            <a:picLocks noChangeAspect="1"/>
          </p:cNvPicPr>
          <p:nvPr/>
        </p:nvPicPr>
        <p:blipFill>
          <a:blip r:embed="rId3"/>
          <a:stretch>
            <a:fillRect/>
          </a:stretch>
        </p:blipFill>
        <p:spPr>
          <a:xfrm>
            <a:off x="5741028" y="1211201"/>
            <a:ext cx="5849140" cy="4435598"/>
          </a:xfrm>
          <a:prstGeom prst="rect">
            <a:avLst/>
          </a:prstGeom>
        </p:spPr>
      </p:pic>
    </p:spTree>
    <p:extLst>
      <p:ext uri="{BB962C8B-B14F-4D97-AF65-F5344CB8AC3E}">
        <p14:creationId xmlns:p14="http://schemas.microsoft.com/office/powerpoint/2010/main" val="7128866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απούνι">
  <a:themeElements>
    <a:clrScheme name="Σαπούνι">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Σαπούνι">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Σαπούνι">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TM03457510[[fn=Σαπούνι]]</Template>
  <TotalTime>134</TotalTime>
  <Words>527</Words>
  <Application>Microsoft Office PowerPoint</Application>
  <PresentationFormat>Ευρεία οθόνη</PresentationFormat>
  <Paragraphs>27</Paragraphs>
  <Slides>7</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7</vt:i4>
      </vt:variant>
    </vt:vector>
  </HeadingPairs>
  <TitlesOfParts>
    <vt:vector size="11" baseType="lpstr">
      <vt:lpstr>Arial</vt:lpstr>
      <vt:lpstr>Century Gothic</vt:lpstr>
      <vt:lpstr>Garamond</vt:lpstr>
      <vt:lpstr>Σαπούνι</vt:lpstr>
      <vt:lpstr>ΔΆΣΟΣ</vt:lpstr>
      <vt:lpstr>Παρουσίαση του PowerPoint</vt:lpstr>
      <vt:lpstr>Παρουσίαση του PowerPoint</vt:lpstr>
      <vt:lpstr>Αξία δασών</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ΔΆΣΟΣ</dc:title>
  <dc:creator>Maria Gooul</dc:creator>
  <cp:lastModifiedBy>Maria Gooul</cp:lastModifiedBy>
  <cp:revision>1</cp:revision>
  <dcterms:created xsi:type="dcterms:W3CDTF">2023-01-29T14:22:33Z</dcterms:created>
  <dcterms:modified xsi:type="dcterms:W3CDTF">2023-01-29T16:37:26Z</dcterms:modified>
</cp:coreProperties>
</file>