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C1B6"/>
    <a:srgbClr val="69BAAC"/>
    <a:srgbClr val="62ACA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24" autoAdjust="0"/>
  </p:normalViewPr>
  <p:slideViewPr>
    <p:cSldViewPr>
      <p:cViewPr varScale="1">
        <p:scale>
          <a:sx n="69" d="100"/>
          <a:sy n="69" d="100"/>
        </p:scale>
        <p:origin x="-14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D2CE4A2-55A1-42BC-9F72-3B4E2FDA679B}" type="datetimeFigureOut">
              <a:rPr lang="el-GR" smtClean="0"/>
              <a:pPr/>
              <a:t>4/10/2022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DC75C08-34CB-4BC1-A4A5-0AC4C40C564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D2CE4A2-55A1-42BC-9F72-3B4E2FDA679B}" type="datetimeFigureOut">
              <a:rPr lang="el-GR" smtClean="0"/>
              <a:pPr/>
              <a:t>4/10/2022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DC75C08-34CB-4BC1-A4A5-0AC4C40C564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D2CE4A2-55A1-42BC-9F72-3B4E2FDA679B}" type="datetimeFigureOut">
              <a:rPr lang="el-GR" smtClean="0"/>
              <a:pPr/>
              <a:t>4/10/2022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DC75C08-34CB-4BC1-A4A5-0AC4C40C564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D2CE4A2-55A1-42BC-9F72-3B4E2FDA679B}" type="datetimeFigureOut">
              <a:rPr lang="el-GR" smtClean="0"/>
              <a:pPr/>
              <a:t>4/10/2022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DC75C08-34CB-4BC1-A4A5-0AC4C40C564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D2CE4A2-55A1-42BC-9F72-3B4E2FDA679B}" type="datetimeFigureOut">
              <a:rPr lang="el-GR" smtClean="0"/>
              <a:pPr/>
              <a:t>4/10/2022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DC75C08-34CB-4BC1-A4A5-0AC4C40C564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2CE4A2-55A1-42BC-9F72-3B4E2FDA679B}" type="datetimeFigureOut">
              <a:rPr lang="el-GR" smtClean="0"/>
              <a:pPr/>
              <a:t>4/10/2022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DC75C08-34CB-4BC1-A4A5-0AC4C40C564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D2CE4A2-55A1-42BC-9F72-3B4E2FDA679B}" type="datetimeFigureOut">
              <a:rPr lang="el-GR" smtClean="0"/>
              <a:pPr/>
              <a:t>4/10/2022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DC75C08-34CB-4BC1-A4A5-0AC4C40C564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D2CE4A2-55A1-42BC-9F72-3B4E2FDA679B}" type="datetimeFigureOut">
              <a:rPr lang="el-GR" smtClean="0"/>
              <a:pPr/>
              <a:t>4/10/2022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DC75C08-34CB-4BC1-A4A5-0AC4C40C564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D2CE4A2-55A1-42BC-9F72-3B4E2FDA679B}" type="datetimeFigureOut">
              <a:rPr lang="el-GR" smtClean="0"/>
              <a:pPr/>
              <a:t>4/10/2022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DC75C08-34CB-4BC1-A4A5-0AC4C40C564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D2CE4A2-55A1-42BC-9F72-3B4E2FDA679B}" type="datetimeFigureOut">
              <a:rPr lang="el-GR" smtClean="0"/>
              <a:pPr/>
              <a:t>4/10/2022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DC75C08-34CB-4BC1-A4A5-0AC4C40C564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D2CE4A2-55A1-42BC-9F72-3B4E2FDA679B}" type="datetimeFigureOut">
              <a:rPr lang="el-GR" smtClean="0"/>
              <a:pPr/>
              <a:t>4/10/2022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DC75C08-34CB-4BC1-A4A5-0AC4C40C564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alpha val="37000"/>
              </a:srgb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CE4A2-55A1-42BC-9F72-3B4E2FDA679B}" type="datetimeFigureOut">
              <a:rPr lang="el-GR" smtClean="0"/>
              <a:pPr/>
              <a:t>4/10/2022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75C08-34CB-4BC1-A4A5-0AC4C40C564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ommons.wikimedia.org/wiki/File:Autonomous_communities_of_Spain_el.pn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gr.euronews.com/travel/2020/10/08/ispania-gnorimia-me-emvlimatika-proionta-tis-ispanikis-gastronomias" TargetMode="External"/><Relationship Id="rId2" Type="http://schemas.openxmlformats.org/officeDocument/2006/relationships/hyperlink" Target="https://www.hellenicaworld.com/Spain/Geo/gr/Spain.html" TargetMode="External"/><Relationship Id="rId1" Type="http://schemas.openxmlformats.org/officeDocument/2006/relationships/slideLayout" Target="../slideLayouts/slideLayout7.xml"/><Relationship Id="rId5" Type="http://schemas.openxmlformats.org/officeDocument/2006/relationships/hyperlink" Target="https://www.tripadvisor.com.gr/Attractions-g187427-Activities-a_allAttractions.true-Spain.html" TargetMode="External"/><Relationship Id="rId4" Type="http://schemas.openxmlformats.org/officeDocument/2006/relationships/hyperlink" Target="https://el.wikipedia.org/wiki/%CE%99%CF%83%CF%80%CE%B1%CE%BD%CE%AF%CE%B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alpha val="47000"/>
              </a:srgb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noFill/>
        </p:spPr>
        <p:txBody>
          <a:bodyPr>
            <a:normAutofit/>
          </a:bodyPr>
          <a:lstStyle/>
          <a:p>
            <a:r>
              <a:rPr lang="el-GR" sz="4800" b="1" dirty="0" smtClean="0">
                <a:latin typeface="Bahnschrift SemiCondensed" pitchFamily="34" charset="0"/>
              </a:rPr>
              <a:t>ΙΣΠΑΝΙΑ</a:t>
            </a:r>
            <a:endParaRPr lang="el-GR" sz="4800" b="1" dirty="0">
              <a:latin typeface="Bahnschrift SemiCondensed" pitchFamily="34" charset="0"/>
            </a:endParaRPr>
          </a:p>
        </p:txBody>
      </p:sp>
      <p:sp>
        <p:nvSpPr>
          <p:cNvPr id="1026" name="AutoShape 2" descr="upload.wikimedia.org/wikipedia/commons/9/9a/F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upload.wikimedia.org/wikipedia/commons/9/9a/F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upload.wikimedia.org/wikipedia/commons/9/9a/F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357290" y="500042"/>
            <a:ext cx="6048672" cy="523220"/>
          </a:xfrm>
          <a:prstGeom prst="rect">
            <a:avLst/>
          </a:prstGeom>
          <a:noFill/>
        </p:spPr>
        <p:txBody>
          <a:bodyPr wrap="square" rtlCol="0">
            <a:spAutoFit/>
          </a:bodyPr>
          <a:lstStyle/>
          <a:p>
            <a:pPr algn="ctr"/>
            <a:r>
              <a:rPr lang="el-GR" sz="2800" b="1" i="1" dirty="0" smtClean="0"/>
              <a:t>ΟΜΟΣΠΟΝΔΑ ΚΡΑΤΙΔΙΑ</a:t>
            </a:r>
            <a:endParaRPr lang="el-GR" sz="2800" b="1" i="1" dirty="0"/>
          </a:p>
        </p:txBody>
      </p:sp>
      <p:sp>
        <p:nvSpPr>
          <p:cNvPr id="4" name="3 - Ορθογώνιο"/>
          <p:cNvSpPr/>
          <p:nvPr/>
        </p:nvSpPr>
        <p:spPr>
          <a:xfrm>
            <a:off x="395536" y="1340768"/>
            <a:ext cx="5904656" cy="5062924"/>
          </a:xfrm>
          <a:prstGeom prst="rect">
            <a:avLst/>
          </a:prstGeom>
        </p:spPr>
        <p:txBody>
          <a:bodyPr wrap="square">
            <a:spAutoFit/>
          </a:bodyPr>
          <a:lstStyle/>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Ανδαλουσία</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Αραγωνία</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Αστούριες</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Βαλεαρίδες Νήσοι</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Βαλένθια</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Γαλικία</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Εξτρεμαδούρα</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Θέουτα</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Κανάριες Νήσοι</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Κανταβρία</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Καστίλλη και Λεόν</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Καστίλλη-Λα Μάντσα</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Καταλωνία</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Μαδρίτη</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Ναβάρρα</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Λα Ριόχα</a:t>
            </a:r>
          </a:p>
          <a:p>
            <a:pPr lvl="0" fontAlgn="base">
              <a:spcBef>
                <a:spcPct val="0"/>
              </a:spcBef>
              <a:spcAft>
                <a:spcPct val="0"/>
              </a:spcAft>
              <a:buFontTx/>
              <a:buChar char="•"/>
              <a:tabLst>
                <a:tab pos="457200" algn="l"/>
              </a:tabLst>
            </a:pPr>
            <a:r>
              <a:rPr lang="el-GR" sz="1900" dirty="0" smtClean="0">
                <a:latin typeface="Arial" pitchFamily="34" charset="0"/>
                <a:cs typeface="Arial" pitchFamily="34" charset="0"/>
              </a:rPr>
              <a:t>Χώρα των Βάσκων</a:t>
            </a:r>
          </a:p>
        </p:txBody>
      </p:sp>
      <p:pic>
        <p:nvPicPr>
          <p:cNvPr id="5" name="4 - Εικόνα" descr="https://upload.wikimedia.org/wikipedia/commons/thumb/2/26/Autonomous_communities_of_Spain_el.png/450px-Autonomous_communities_of_Spain_el.png">
            <a:hlinkClick r:id="rId2"/>
          </p:cNvPr>
          <p:cNvPicPr/>
          <p:nvPr/>
        </p:nvPicPr>
        <p:blipFill>
          <a:blip r:embed="rId3" cstate="print"/>
          <a:srcRect/>
          <a:stretch>
            <a:fillRect/>
          </a:stretch>
        </p:blipFill>
        <p:spPr bwMode="auto">
          <a:xfrm>
            <a:off x="3059832" y="1772816"/>
            <a:ext cx="5328592" cy="3816424"/>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331640" y="476672"/>
            <a:ext cx="6120680" cy="523220"/>
          </a:xfrm>
          <a:prstGeom prst="rect">
            <a:avLst/>
          </a:prstGeom>
          <a:noFill/>
        </p:spPr>
        <p:txBody>
          <a:bodyPr wrap="square" rtlCol="0">
            <a:spAutoFit/>
          </a:bodyPr>
          <a:lstStyle/>
          <a:p>
            <a:pPr algn="ctr"/>
            <a:r>
              <a:rPr lang="el-GR" sz="2800" b="1" i="1" dirty="0" smtClean="0"/>
              <a:t>ΑΞΙΟΘΕΑΤΑ</a:t>
            </a:r>
            <a:endParaRPr lang="el-GR" sz="2800" b="1" i="1" dirty="0"/>
          </a:p>
        </p:txBody>
      </p:sp>
      <p:sp>
        <p:nvSpPr>
          <p:cNvPr id="115714" name="Rectangle 2"/>
          <p:cNvSpPr>
            <a:spLocks noChangeArrowheads="1"/>
          </p:cNvSpPr>
          <p:nvPr/>
        </p:nvSpPr>
        <p:spPr bwMode="auto">
          <a:xfrm>
            <a:off x="323528" y="1495817"/>
            <a:ext cx="626469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Wingdings" pitchFamily="2" charset="2"/>
              <a:buChar char="§"/>
            </a:pPr>
            <a:r>
              <a:rPr lang="en-US" dirty="0">
                <a:latin typeface="Arial" pitchFamily="34" charset="0"/>
                <a:cs typeface="Arial" pitchFamily="34" charset="0"/>
              </a:rPr>
              <a:t>L</a:t>
            </a:r>
            <a:r>
              <a:rPr lang="fr-FR" dirty="0" smtClean="0">
                <a:latin typeface="Arial" pitchFamily="34" charset="0"/>
                <a:cs typeface="Arial" pitchFamily="34" charset="0"/>
              </a:rPr>
              <a:t>a </a:t>
            </a:r>
            <a:r>
              <a:rPr lang="fr-FR" dirty="0" err="1" smtClean="0">
                <a:latin typeface="Arial" pitchFamily="34" charset="0"/>
                <a:cs typeface="Arial" pitchFamily="34" charset="0"/>
              </a:rPr>
              <a:t>sagrada</a:t>
            </a:r>
            <a:r>
              <a:rPr lang="fr-FR" dirty="0" smtClean="0">
                <a:latin typeface="Arial" pitchFamily="34" charset="0"/>
                <a:cs typeface="Arial" pitchFamily="34" charset="0"/>
              </a:rPr>
              <a:t> </a:t>
            </a:r>
            <a:r>
              <a:rPr lang="fr-FR" dirty="0" err="1" smtClean="0">
                <a:latin typeface="Arial" pitchFamily="34" charset="0"/>
                <a:cs typeface="Arial" pitchFamily="34" charset="0"/>
              </a:rPr>
              <a:t>familia</a:t>
            </a:r>
            <a:r>
              <a:rPr lang="fr-FR" dirty="0" smtClean="0">
                <a:latin typeface="Arial" pitchFamily="34" charset="0"/>
                <a:cs typeface="Arial" pitchFamily="34" charset="0"/>
              </a:rPr>
              <a:t> </a:t>
            </a:r>
            <a:r>
              <a:rPr lang="fr-FR" dirty="0" err="1" smtClean="0">
                <a:latin typeface="Arial" pitchFamily="34" charset="0"/>
                <a:cs typeface="Arial" pitchFamily="34" charset="0"/>
              </a:rPr>
              <a:t>barcelona</a:t>
            </a:r>
            <a:endParaRPr lang="fr-FR" dirty="0" smtClean="0">
              <a:latin typeface="Arial" pitchFamily="34" charset="0"/>
              <a:cs typeface="Arial" pitchFamily="34" charset="0"/>
            </a:endParaRPr>
          </a:p>
          <a:p>
            <a:pPr lvl="0" algn="just" fontAlgn="base">
              <a:spcBef>
                <a:spcPct val="0"/>
              </a:spcBef>
              <a:spcAft>
                <a:spcPct val="0"/>
              </a:spcAft>
              <a:buFont typeface="Wingdings" pitchFamily="2" charset="2"/>
              <a:buChar char="§"/>
            </a:pPr>
            <a:r>
              <a:rPr lang="el-GR" dirty="0" smtClean="0">
                <a:latin typeface="Arial" pitchFamily="34" charset="0"/>
                <a:cs typeface="Arial" pitchFamily="34" charset="0"/>
              </a:rPr>
              <a:t>Μουσείο </a:t>
            </a:r>
            <a:r>
              <a:rPr lang="el-GR" dirty="0" err="1">
                <a:latin typeface="Arial" pitchFamily="34" charset="0"/>
                <a:cs typeface="Arial" pitchFamily="34" charset="0"/>
              </a:rPr>
              <a:t>Πράντο</a:t>
            </a:r>
            <a:endParaRPr lang="el-GR" dirty="0">
              <a:latin typeface="Arial" pitchFamily="34" charset="0"/>
              <a:cs typeface="Arial" pitchFamily="34" charset="0"/>
            </a:endParaRPr>
          </a:p>
          <a:p>
            <a:pPr lvl="0" algn="just" fontAlgn="base">
              <a:spcBef>
                <a:spcPct val="0"/>
              </a:spcBef>
              <a:spcAft>
                <a:spcPct val="0"/>
              </a:spcAft>
              <a:buFont typeface="Wingdings" pitchFamily="2" charset="2"/>
              <a:buChar char="§"/>
            </a:pPr>
            <a:r>
              <a:rPr lang="el-GR" dirty="0">
                <a:latin typeface="Arial" pitchFamily="34" charset="0"/>
                <a:cs typeface="Arial" pitchFamily="34" charset="0"/>
              </a:rPr>
              <a:t>Αλκαζάρ</a:t>
            </a:r>
          </a:p>
          <a:p>
            <a:pPr lvl="0" algn="just" fontAlgn="base">
              <a:spcBef>
                <a:spcPct val="0"/>
              </a:spcBef>
              <a:spcAft>
                <a:spcPct val="0"/>
              </a:spcAft>
              <a:buFont typeface="Wingdings" pitchFamily="2" charset="2"/>
              <a:buChar char="§"/>
            </a:pPr>
            <a:r>
              <a:rPr lang="fr-FR" dirty="0" err="1">
                <a:latin typeface="Arial" pitchFamily="34" charset="0"/>
                <a:cs typeface="Arial" pitchFamily="34" charset="0"/>
              </a:rPr>
              <a:t>Bioparc</a:t>
            </a:r>
            <a:r>
              <a:rPr lang="fr-FR" dirty="0">
                <a:latin typeface="Arial" pitchFamily="34" charset="0"/>
                <a:cs typeface="Arial" pitchFamily="34" charset="0"/>
              </a:rPr>
              <a:t> Valencia</a:t>
            </a:r>
          </a:p>
          <a:p>
            <a:pPr lvl="0" algn="just" fontAlgn="base">
              <a:spcBef>
                <a:spcPct val="0"/>
              </a:spcBef>
              <a:spcAft>
                <a:spcPct val="0"/>
              </a:spcAft>
              <a:buFont typeface="Wingdings" pitchFamily="2" charset="2"/>
              <a:buChar char="§"/>
            </a:pPr>
            <a:r>
              <a:rPr lang="fr-FR" dirty="0" err="1">
                <a:latin typeface="Arial" pitchFamily="34" charset="0"/>
                <a:cs typeface="Arial" pitchFamily="34" charset="0"/>
              </a:rPr>
              <a:t>Catedral</a:t>
            </a:r>
            <a:r>
              <a:rPr lang="fr-FR" dirty="0">
                <a:latin typeface="Arial" pitchFamily="34" charset="0"/>
                <a:cs typeface="Arial" pitchFamily="34" charset="0"/>
              </a:rPr>
              <a:t> de Mallorca</a:t>
            </a:r>
          </a:p>
          <a:p>
            <a:pPr lvl="0" algn="just" fontAlgn="base">
              <a:spcBef>
                <a:spcPct val="0"/>
              </a:spcBef>
              <a:spcAft>
                <a:spcPct val="0"/>
              </a:spcAft>
              <a:buFont typeface="Wingdings" pitchFamily="2" charset="2"/>
              <a:buChar char="§"/>
            </a:pPr>
            <a:r>
              <a:rPr lang="fr-FR" dirty="0">
                <a:latin typeface="Arial" pitchFamily="34" charset="0"/>
                <a:cs typeface="Arial" pitchFamily="34" charset="0"/>
              </a:rPr>
              <a:t>Volcan El </a:t>
            </a:r>
            <a:r>
              <a:rPr lang="fr-FR" dirty="0" err="1">
                <a:latin typeface="Arial" pitchFamily="34" charset="0"/>
                <a:cs typeface="Arial" pitchFamily="34" charset="0"/>
              </a:rPr>
              <a:t>Teide</a:t>
            </a:r>
            <a:endParaRPr lang="fr-FR" dirty="0">
              <a:latin typeface="Arial" pitchFamily="34" charset="0"/>
              <a:cs typeface="Arial" pitchFamily="34" charset="0"/>
            </a:endParaRPr>
          </a:p>
          <a:p>
            <a:pPr lvl="0" algn="just" fontAlgn="base">
              <a:spcBef>
                <a:spcPct val="0"/>
              </a:spcBef>
              <a:spcAft>
                <a:spcPct val="0"/>
              </a:spcAft>
              <a:buFont typeface="Wingdings" pitchFamily="2" charset="2"/>
              <a:buChar char="§"/>
            </a:pPr>
            <a:r>
              <a:rPr lang="fr-FR" dirty="0" err="1">
                <a:latin typeface="Arial" pitchFamily="34" charset="0"/>
                <a:cs typeface="Arial" pitchFamily="34" charset="0"/>
              </a:rPr>
              <a:t>Alcazaba</a:t>
            </a:r>
            <a:endParaRPr lang="fr-FR" dirty="0">
              <a:latin typeface="Arial" pitchFamily="34" charset="0"/>
              <a:cs typeface="Arial" pitchFamily="34" charset="0"/>
            </a:endParaRPr>
          </a:p>
          <a:p>
            <a:pPr lvl="0" algn="just" fontAlgn="base">
              <a:spcBef>
                <a:spcPct val="0"/>
              </a:spcBef>
              <a:spcAft>
                <a:spcPct val="0"/>
              </a:spcAft>
              <a:buFont typeface="Wingdings" pitchFamily="2" charset="2"/>
              <a:buChar char="§"/>
            </a:pPr>
            <a:r>
              <a:rPr lang="fr-FR" dirty="0">
                <a:latin typeface="Arial" pitchFamily="34" charset="0"/>
                <a:cs typeface="Arial" pitchFamily="34" charset="0"/>
              </a:rPr>
              <a:t>El </a:t>
            </a:r>
            <a:r>
              <a:rPr lang="fr-FR" dirty="0" err="1">
                <a:latin typeface="Arial" pitchFamily="34" charset="0"/>
                <a:cs typeface="Arial" pitchFamily="34" charset="0"/>
              </a:rPr>
              <a:t>Casco</a:t>
            </a:r>
            <a:r>
              <a:rPr lang="fr-FR" dirty="0">
                <a:latin typeface="Arial" pitchFamily="34" charset="0"/>
                <a:cs typeface="Arial" pitchFamily="34" charset="0"/>
              </a:rPr>
              <a:t> </a:t>
            </a:r>
            <a:r>
              <a:rPr lang="fr-FR" dirty="0" err="1">
                <a:latin typeface="Arial" pitchFamily="34" charset="0"/>
                <a:cs typeface="Arial" pitchFamily="34" charset="0"/>
              </a:rPr>
              <a:t>Antiguo</a:t>
            </a:r>
            <a:r>
              <a:rPr lang="fr-FR" dirty="0">
                <a:latin typeface="Arial" pitchFamily="34" charset="0"/>
                <a:cs typeface="Arial" pitchFamily="34" charset="0"/>
              </a:rPr>
              <a:t> de Benidorm</a:t>
            </a:r>
          </a:p>
          <a:p>
            <a:pPr lvl="0" algn="just" fontAlgn="base">
              <a:spcBef>
                <a:spcPct val="0"/>
              </a:spcBef>
              <a:spcAft>
                <a:spcPct val="0"/>
              </a:spcAft>
              <a:buFont typeface="Wingdings" pitchFamily="2" charset="2"/>
              <a:buChar char="§"/>
            </a:pPr>
            <a:r>
              <a:rPr lang="fr-FR" dirty="0">
                <a:latin typeface="Arial" pitchFamily="34" charset="0"/>
                <a:cs typeface="Arial" pitchFamily="34" charset="0"/>
              </a:rPr>
              <a:t>Serra de </a:t>
            </a:r>
            <a:r>
              <a:rPr lang="fr-FR" dirty="0" err="1">
                <a:latin typeface="Arial" pitchFamily="34" charset="0"/>
                <a:cs typeface="Arial" pitchFamily="34" charset="0"/>
              </a:rPr>
              <a:t>Tramuntana</a:t>
            </a:r>
            <a:endParaRPr lang="fr-FR" dirty="0">
              <a:latin typeface="Arial" pitchFamily="34" charset="0"/>
              <a:cs typeface="Arial" pitchFamily="34" charset="0"/>
            </a:endParaRPr>
          </a:p>
          <a:p>
            <a:pPr lvl="0" algn="just" fontAlgn="base">
              <a:spcBef>
                <a:spcPct val="0"/>
              </a:spcBef>
              <a:spcAft>
                <a:spcPct val="0"/>
              </a:spcAft>
              <a:buFont typeface="Wingdings" pitchFamily="2" charset="2"/>
              <a:buChar char="§"/>
            </a:pPr>
            <a:r>
              <a:rPr lang="el-GR" dirty="0">
                <a:latin typeface="Arial" pitchFamily="34" charset="0"/>
                <a:cs typeface="Arial" pitchFamily="34" charset="0"/>
              </a:rPr>
              <a:t>Αλάμπρα</a:t>
            </a:r>
          </a:p>
          <a:p>
            <a:pPr lvl="0" algn="just" fontAlgn="base">
              <a:spcBef>
                <a:spcPct val="0"/>
              </a:spcBef>
              <a:spcAft>
                <a:spcPct val="0"/>
              </a:spcAft>
              <a:buFont typeface="Wingdings" pitchFamily="2" charset="2"/>
              <a:buChar char="§"/>
            </a:pPr>
            <a:r>
              <a:rPr lang="fr-FR" dirty="0" err="1">
                <a:latin typeface="Arial" pitchFamily="34" charset="0"/>
                <a:cs typeface="Arial" pitchFamily="34" charset="0"/>
              </a:rPr>
              <a:t>Timanfaya</a:t>
            </a:r>
            <a:r>
              <a:rPr lang="fr-FR" dirty="0">
                <a:latin typeface="Arial" pitchFamily="34" charset="0"/>
                <a:cs typeface="Arial" pitchFamily="34" charset="0"/>
              </a:rPr>
              <a:t> National Park</a:t>
            </a:r>
          </a:p>
          <a:p>
            <a:pPr lvl="0" algn="just" fontAlgn="base">
              <a:spcBef>
                <a:spcPct val="0"/>
              </a:spcBef>
              <a:spcAft>
                <a:spcPct val="0"/>
              </a:spcAft>
              <a:buFont typeface="Wingdings" pitchFamily="2" charset="2"/>
              <a:buChar char="§"/>
            </a:pPr>
            <a:r>
              <a:rPr lang="fr-FR" dirty="0">
                <a:latin typeface="Arial" pitchFamily="34" charset="0"/>
                <a:cs typeface="Arial" pitchFamily="34" charset="0"/>
              </a:rPr>
              <a:t> </a:t>
            </a:r>
            <a:r>
              <a:rPr lang="fr-FR" dirty="0" smtClean="0">
                <a:latin typeface="Arial" pitchFamily="34" charset="0"/>
                <a:cs typeface="Arial" pitchFamily="34" charset="0"/>
              </a:rPr>
              <a:t>Castillo </a:t>
            </a:r>
            <a:r>
              <a:rPr lang="fr-FR" dirty="0">
                <a:latin typeface="Arial" pitchFamily="34" charset="0"/>
                <a:cs typeface="Arial" pitchFamily="34" charset="0"/>
              </a:rPr>
              <a:t>de Santa </a:t>
            </a:r>
            <a:r>
              <a:rPr lang="fr-FR" dirty="0" smtClean="0">
                <a:latin typeface="Arial" pitchFamily="34" charset="0"/>
                <a:cs typeface="Arial" pitchFamily="34" charset="0"/>
              </a:rPr>
              <a:t>Barbara</a:t>
            </a:r>
            <a:endParaRPr lang="el-GR" dirty="0" smtClean="0">
              <a:latin typeface="Arial" pitchFamily="34" charset="0"/>
              <a:cs typeface="Arial" pitchFamily="34" charset="0"/>
            </a:endParaRPr>
          </a:p>
          <a:p>
            <a:pPr lvl="0" algn="just" fontAlgn="base">
              <a:spcBef>
                <a:spcPct val="0"/>
              </a:spcBef>
              <a:spcAft>
                <a:spcPct val="0"/>
              </a:spcAft>
              <a:buFont typeface="Wingdings" pitchFamily="2" charset="2"/>
              <a:buChar char="§"/>
            </a:pPr>
            <a:r>
              <a:rPr lang="en-US" dirty="0" err="1" smtClean="0">
                <a:latin typeface="Arial" pitchFamily="34" charset="0"/>
                <a:cs typeface="Arial" pitchFamily="34" charset="0"/>
              </a:rPr>
              <a:t>P</a:t>
            </a:r>
            <a:r>
              <a:rPr lang="fr-FR" dirty="0" err="1" smtClean="0">
                <a:latin typeface="Arial" pitchFamily="34" charset="0"/>
                <a:cs typeface="Arial" pitchFamily="34" charset="0"/>
              </a:rPr>
              <a:t>alacio</a:t>
            </a:r>
            <a:r>
              <a:rPr lang="fr-FR" dirty="0" smtClean="0">
                <a:latin typeface="Arial" pitchFamily="34" charset="0"/>
                <a:cs typeface="Arial" pitchFamily="34" charset="0"/>
              </a:rPr>
              <a:t> real </a:t>
            </a:r>
            <a:r>
              <a:rPr lang="fr-FR" dirty="0" err="1" smtClean="0">
                <a:latin typeface="Arial" pitchFamily="34" charset="0"/>
                <a:cs typeface="Arial" pitchFamily="34" charset="0"/>
              </a:rPr>
              <a:t>madrid</a:t>
            </a:r>
            <a:endParaRPr lang="fr-FR" dirty="0" smtClean="0">
              <a:latin typeface="Arial" pitchFamily="34" charset="0"/>
              <a:cs typeface="Arial" pitchFamily="34" charset="0"/>
            </a:endParaRPr>
          </a:p>
          <a:p>
            <a:pPr lvl="0" algn="just" fontAlgn="base">
              <a:spcBef>
                <a:spcPct val="0"/>
              </a:spcBef>
              <a:spcAft>
                <a:spcPct val="0"/>
              </a:spcAft>
              <a:buFont typeface="Wingdings" pitchFamily="2" charset="2"/>
              <a:buChar char="§"/>
            </a:pPr>
            <a:endParaRPr lang="fr-FR"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effectLst/>
              <a:latin typeface="Arial" pitchFamily="34" charset="0"/>
              <a:cs typeface="Arial" pitchFamily="34" charset="0"/>
            </a:endParaRPr>
          </a:p>
        </p:txBody>
      </p:sp>
      <p:sp>
        <p:nvSpPr>
          <p:cNvPr id="115718" name="AutoShape 6" descr="Εισιτήρια για το Μουσείο Prado | Tiqe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5720" name="AutoShape 8" descr="Εισιτήρια για το Μουσείο Prado | Tiqe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5722" name="AutoShape 10" descr="Εισιτήρια για το Μουσείο Prado | Tiqe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170" name="Picture 2" descr="Ισπανία: Τα ενεργειακά μέτρα έχουν αποτελέσματα - Οικονομικός Ταχυδρόμος -  ot.gr"/>
          <p:cNvPicPr>
            <a:picLocks noChangeAspect="1" noChangeArrowheads="1"/>
          </p:cNvPicPr>
          <p:nvPr/>
        </p:nvPicPr>
        <p:blipFill>
          <a:blip r:embed="rId2" cstate="print"/>
          <a:srcRect/>
          <a:stretch>
            <a:fillRect/>
          </a:stretch>
        </p:blipFill>
        <p:spPr bwMode="auto">
          <a:xfrm>
            <a:off x="3857620" y="1928802"/>
            <a:ext cx="4959233" cy="328135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00362" y="214290"/>
            <a:ext cx="8229600" cy="1143000"/>
          </a:xfrm>
        </p:spPr>
        <p:txBody>
          <a:bodyPr>
            <a:normAutofit/>
          </a:bodyPr>
          <a:lstStyle/>
          <a:p>
            <a:r>
              <a:rPr lang="el-GR" sz="2800" b="1" i="1" dirty="0" smtClean="0"/>
              <a:t>ΟΙΚΟΝΟΜΙΑ</a:t>
            </a:r>
            <a:endParaRPr lang="el-GR" sz="2800" b="1" i="1" dirty="0"/>
          </a:p>
        </p:txBody>
      </p:sp>
      <p:sp>
        <p:nvSpPr>
          <p:cNvPr id="3" name="2 - Θέση κειμένου"/>
          <p:cNvSpPr>
            <a:spLocks noGrp="1"/>
          </p:cNvSpPr>
          <p:nvPr>
            <p:ph type="body" idx="1"/>
          </p:nvPr>
        </p:nvSpPr>
        <p:spPr>
          <a:xfrm>
            <a:off x="571472" y="1071546"/>
            <a:ext cx="3672408" cy="3168352"/>
          </a:xfrm>
        </p:spPr>
        <p:txBody>
          <a:bodyPr>
            <a:normAutofit fontScale="25000" lnSpcReduction="20000"/>
          </a:bodyPr>
          <a:lstStyle/>
          <a:p>
            <a:r>
              <a:rPr lang="el-GR" sz="7600" b="0" dirty="0" smtClean="0">
                <a:latin typeface="+mj-lt"/>
                <a:cs typeface="Arial" pitchFamily="34" charset="0"/>
              </a:rPr>
              <a:t>Η Ισπανία θεωρείται από τις περισσότερο </a:t>
            </a:r>
            <a:r>
              <a:rPr lang="el-GR" sz="7600" dirty="0" smtClean="0">
                <a:latin typeface="+mj-lt"/>
                <a:cs typeface="Arial" pitchFamily="34" charset="0"/>
              </a:rPr>
              <a:t>γεωργικές χώρες </a:t>
            </a:r>
            <a:r>
              <a:rPr lang="el-GR" sz="7600" b="0" dirty="0" smtClean="0">
                <a:latin typeface="+mj-lt"/>
                <a:cs typeface="Arial" pitchFamily="34" charset="0"/>
              </a:rPr>
              <a:t>της Ευρώπης. Το έδαφός της είναι πολύ γόνιμο αλλά μέχρι το 1960 ήταν ατελώς καλλιεργούμενο.  Τα κυριότερα προϊόντα της Ισπανίας είναι ο σίτος, το λάδι, το κρασί, οι ελιές, το κριθάρι, οι πατάτες, φρούτα και</a:t>
            </a:r>
            <a:r>
              <a:rPr lang="en-US" sz="7600" b="0" dirty="0" smtClean="0">
                <a:latin typeface="+mj-lt"/>
                <a:cs typeface="Arial" pitchFamily="34" charset="0"/>
              </a:rPr>
              <a:t> </a:t>
            </a:r>
            <a:r>
              <a:rPr lang="el-GR" sz="7600" b="0" dirty="0" smtClean="0">
                <a:latin typeface="+mj-lt"/>
                <a:cs typeface="Arial" pitchFamily="34" charset="0"/>
              </a:rPr>
              <a:t>τα εσπεριδοειδή.  Η Ισπανία παράγει επίσης άφθονα οινοπνευματώδη, πολλά εκ των οποίων είναι ονομαστά.</a:t>
            </a:r>
          </a:p>
          <a:p>
            <a:endParaRPr lang="el-GR" dirty="0" smtClean="0">
              <a:latin typeface="+mj-lt"/>
            </a:endParaRPr>
          </a:p>
          <a:p>
            <a:endParaRPr lang="el-GR" dirty="0">
              <a:latin typeface="+mj-lt"/>
            </a:endParaRPr>
          </a:p>
        </p:txBody>
      </p:sp>
      <p:pic>
        <p:nvPicPr>
          <p:cNvPr id="7" name="6 - Θέση περιεχομένου" descr="ot_oilive_oil-1024x600.png"/>
          <p:cNvPicPr>
            <a:picLocks noGrp="1" noChangeAspect="1"/>
          </p:cNvPicPr>
          <p:nvPr>
            <p:ph sz="half" idx="2"/>
          </p:nvPr>
        </p:nvPicPr>
        <p:blipFill>
          <a:blip r:embed="rId2" cstate="print"/>
          <a:stretch>
            <a:fillRect/>
          </a:stretch>
        </p:blipFill>
        <p:spPr>
          <a:xfrm>
            <a:off x="428596" y="4214818"/>
            <a:ext cx="4040188" cy="2367298"/>
          </a:xfrm>
        </p:spPr>
      </p:pic>
      <p:sp>
        <p:nvSpPr>
          <p:cNvPr id="5" name="4 - Θέση κειμένου"/>
          <p:cNvSpPr>
            <a:spLocks noGrp="1"/>
          </p:cNvSpPr>
          <p:nvPr>
            <p:ph type="body" sz="quarter" idx="3"/>
          </p:nvPr>
        </p:nvSpPr>
        <p:spPr>
          <a:xfrm>
            <a:off x="4427984" y="332656"/>
            <a:ext cx="4499992" cy="4104456"/>
          </a:xfrm>
        </p:spPr>
        <p:txBody>
          <a:bodyPr>
            <a:noAutofit/>
          </a:bodyPr>
          <a:lstStyle/>
          <a:p>
            <a:r>
              <a:rPr lang="el-GR" sz="1700" b="0" dirty="0" smtClean="0">
                <a:latin typeface="+mj-lt"/>
                <a:cs typeface="Arial" pitchFamily="34" charset="0"/>
              </a:rPr>
              <a:t>Η </a:t>
            </a:r>
            <a:r>
              <a:rPr lang="el-GR" sz="1700" dirty="0" smtClean="0">
                <a:latin typeface="+mj-lt"/>
                <a:cs typeface="Arial" pitchFamily="34" charset="0"/>
              </a:rPr>
              <a:t>κτηνοτροφία</a:t>
            </a:r>
            <a:r>
              <a:rPr lang="el-GR" sz="1700" b="0" dirty="0" smtClean="0">
                <a:latin typeface="+mj-lt"/>
                <a:cs typeface="Arial" pitchFamily="34" charset="0"/>
              </a:rPr>
              <a:t> στην Ισπανία θεωρείται αρκετά προοδευμένη ειδικά μετά την ένωση όλων των Ισπανών κτηνοτρόφων σε Συνομοσπονδία. Κατά τις στατιστικές του 1960 η Ισπανία διέθετε 20.100.000 πρόβατα, 5.800.000 χοίρους, 4.800.000 κατσίκες, 3.800.000 αγελάδες, 1.300.000 ημιόνους, 1.100.000 όνους, 700.000 ίππους και στις Καναρίους νήσους 4.300 καμήλες. Τα κτηνοτροφικά προϊόντα της Ισπανίας είναι άφθονα, υπερκαλύπτουν την εσωτερική αγορά και μεγάλες ποσότητες διατηρημένων κρεάτων, μαλλιών, δερμάτων, τυροκομικών και συσκευασμένων γαλακτοκομικών εξάγονται.</a:t>
            </a:r>
          </a:p>
          <a:p>
            <a:endParaRPr lang="el-GR" sz="1800" b="0" dirty="0">
              <a:latin typeface="+mj-lt"/>
            </a:endParaRPr>
          </a:p>
        </p:txBody>
      </p:sp>
      <p:pic>
        <p:nvPicPr>
          <p:cNvPr id="8" name="7 - Θέση περιεχομένου" descr="madrid-8.jpg"/>
          <p:cNvPicPr>
            <a:picLocks noGrp="1" noChangeAspect="1"/>
          </p:cNvPicPr>
          <p:nvPr>
            <p:ph sz="quarter" idx="4"/>
          </p:nvPr>
        </p:nvPicPr>
        <p:blipFill>
          <a:blip r:embed="rId3" cstate="print"/>
          <a:stretch>
            <a:fillRect/>
          </a:stretch>
        </p:blipFill>
        <p:spPr>
          <a:xfrm>
            <a:off x="4644008" y="4221088"/>
            <a:ext cx="4041775" cy="2269612"/>
          </a:xfrm>
        </p:spPr>
      </p:pic>
    </p:spTree>
  </p:cSld>
  <p:clrMapOvr>
    <a:masterClrMapping/>
  </p:clrMapOvr>
  <p:transition spd="slow">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714348" y="357166"/>
            <a:ext cx="3744416" cy="523220"/>
          </a:xfrm>
          <a:prstGeom prst="rect">
            <a:avLst/>
          </a:prstGeom>
          <a:noFill/>
        </p:spPr>
        <p:txBody>
          <a:bodyPr wrap="square" rtlCol="0">
            <a:spAutoFit/>
          </a:bodyPr>
          <a:lstStyle/>
          <a:p>
            <a:r>
              <a:rPr lang="el-GR" sz="2800" b="1" i="1" dirty="0" smtClean="0"/>
              <a:t>ΟΙΚΟΝΟΜΙΑ</a:t>
            </a:r>
            <a:endParaRPr lang="el-GR" sz="2800" b="1" i="1" dirty="0"/>
          </a:p>
        </p:txBody>
      </p:sp>
      <p:pic>
        <p:nvPicPr>
          <p:cNvPr id="117763" name="Picture 3" descr="Ιβηρική: Ξαναγύρισαν οι σαρδέλες σε Πορτογαλία και Ισπανία - Πώς οι δύο  χώρες αποκατέστησαν τα αποθέματα - Οικονομικός Ταχυδρόμος - ot.gr"/>
          <p:cNvPicPr>
            <a:picLocks noChangeAspect="1" noChangeArrowheads="1"/>
          </p:cNvPicPr>
          <p:nvPr/>
        </p:nvPicPr>
        <p:blipFill>
          <a:blip r:embed="rId2" cstate="print"/>
          <a:srcRect/>
          <a:stretch>
            <a:fillRect/>
          </a:stretch>
        </p:blipFill>
        <p:spPr bwMode="auto">
          <a:xfrm>
            <a:off x="395537" y="3356992"/>
            <a:ext cx="5650692" cy="2952328"/>
          </a:xfrm>
          <a:prstGeom prst="rect">
            <a:avLst/>
          </a:prstGeom>
          <a:ln>
            <a:noFill/>
          </a:ln>
          <a:effectLst>
            <a:softEdge rad="112500"/>
          </a:effectLst>
        </p:spPr>
      </p:pic>
      <p:pic>
        <p:nvPicPr>
          <p:cNvPr id="117765" name="Picture 5" descr="No Limits Tenerife Sport Fishing (Αντέγιε, Ισπανία) - Κριτικές - Tripadvisor"/>
          <p:cNvPicPr>
            <a:picLocks noChangeAspect="1" noChangeArrowheads="1"/>
          </p:cNvPicPr>
          <p:nvPr/>
        </p:nvPicPr>
        <p:blipFill>
          <a:blip r:embed="rId3" cstate="print"/>
          <a:srcRect/>
          <a:stretch>
            <a:fillRect/>
          </a:stretch>
        </p:blipFill>
        <p:spPr bwMode="auto">
          <a:xfrm>
            <a:off x="6228184" y="3140968"/>
            <a:ext cx="2668044" cy="3555776"/>
          </a:xfrm>
          <a:prstGeom prst="rect">
            <a:avLst/>
          </a:prstGeom>
          <a:ln>
            <a:noFill/>
          </a:ln>
          <a:effectLst>
            <a:softEdge rad="112500"/>
          </a:effectLst>
        </p:spPr>
      </p:pic>
      <p:sp>
        <p:nvSpPr>
          <p:cNvPr id="6" name="5 - TextBox"/>
          <p:cNvSpPr txBox="1"/>
          <p:nvPr/>
        </p:nvSpPr>
        <p:spPr>
          <a:xfrm>
            <a:off x="1187624" y="980728"/>
            <a:ext cx="7344816" cy="2416046"/>
          </a:xfrm>
          <a:prstGeom prst="rect">
            <a:avLst/>
          </a:prstGeom>
          <a:noFill/>
        </p:spPr>
        <p:txBody>
          <a:bodyPr wrap="square" rtlCol="0">
            <a:spAutoFit/>
          </a:bodyPr>
          <a:lstStyle/>
          <a:p>
            <a:r>
              <a:rPr lang="el-GR" sz="1900" dirty="0" smtClean="0">
                <a:latin typeface="Arial" pitchFamily="34" charset="0"/>
                <a:cs typeface="Arial" pitchFamily="34" charset="0"/>
              </a:rPr>
              <a:t>Η Ισπανία με τα υφιστάμενα εκτεταμένα παράλια τόσο προς τον Ατλαντικό όσο και προς τη Μεσόγειο παρουσιάζει επίσης ανεπτυγμένη </a:t>
            </a:r>
            <a:r>
              <a:rPr lang="el-GR" sz="1900" b="1" dirty="0" smtClean="0">
                <a:latin typeface="Arial" pitchFamily="34" charset="0"/>
                <a:cs typeface="Arial" pitchFamily="34" charset="0"/>
              </a:rPr>
              <a:t>αλιεία</a:t>
            </a:r>
            <a:r>
              <a:rPr lang="el-GR" sz="1900" dirty="0" smtClean="0">
                <a:latin typeface="Arial" pitchFamily="34" charset="0"/>
                <a:cs typeface="Arial" pitchFamily="34" charset="0"/>
              </a:rPr>
              <a:t> με ένα μεγάλο αλιευτικό στόλο. Μεγάλο μέρος των ισπανικών αλιευμάτων εξάγονται στο εξωτερικό. Κυριότερα είδη των ισπανικών αλιευμάτων είναι από τη Μεσόγειο όπως λαυράκια, σκουμπριά, συναγρίδες, γλώσσες, διάφορα μαλάκια και όστρακα. Επίσης και από τους ισπανικούς ποταμούς, σολομοί.</a:t>
            </a:r>
          </a:p>
          <a:p>
            <a:endParaRPr lang="el-GR" dirty="0"/>
          </a:p>
        </p:txBody>
      </p:sp>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571472" y="500042"/>
            <a:ext cx="6120680" cy="523220"/>
          </a:xfrm>
          <a:prstGeom prst="rect">
            <a:avLst/>
          </a:prstGeom>
          <a:noFill/>
        </p:spPr>
        <p:txBody>
          <a:bodyPr wrap="square" rtlCol="0">
            <a:spAutoFit/>
          </a:bodyPr>
          <a:lstStyle/>
          <a:p>
            <a:r>
              <a:rPr lang="el-GR" sz="2800" b="1" i="1" dirty="0" smtClean="0"/>
              <a:t>ΟΙΚΟΝΟΜΙΑ</a:t>
            </a:r>
            <a:endParaRPr lang="el-GR" sz="3200" b="1" i="1" dirty="0"/>
          </a:p>
        </p:txBody>
      </p:sp>
      <p:pic>
        <p:nvPicPr>
          <p:cNvPr id="119811" name="Picture 3" descr="Zara Sharpens Focus on Digital - WSJ"/>
          <p:cNvPicPr>
            <a:picLocks noChangeAspect="1" noChangeArrowheads="1"/>
          </p:cNvPicPr>
          <p:nvPr/>
        </p:nvPicPr>
        <p:blipFill>
          <a:blip r:embed="rId2" cstate="print"/>
          <a:srcRect/>
          <a:stretch>
            <a:fillRect/>
          </a:stretch>
        </p:blipFill>
        <p:spPr bwMode="auto">
          <a:xfrm>
            <a:off x="179512" y="3356992"/>
            <a:ext cx="5075055" cy="3312368"/>
          </a:xfrm>
          <a:prstGeom prst="rect">
            <a:avLst/>
          </a:prstGeom>
          <a:noFill/>
        </p:spPr>
      </p:pic>
      <p:pic>
        <p:nvPicPr>
          <p:cNvPr id="119815" name="Picture 7" descr="Οδηγούμε στην Ισπανία τα νέα SEAT Ibiza και Arona | carandmotor.gr"/>
          <p:cNvPicPr>
            <a:picLocks noChangeAspect="1" noChangeArrowheads="1"/>
          </p:cNvPicPr>
          <p:nvPr/>
        </p:nvPicPr>
        <p:blipFill>
          <a:blip r:embed="rId3" cstate="print"/>
          <a:srcRect/>
          <a:stretch>
            <a:fillRect/>
          </a:stretch>
        </p:blipFill>
        <p:spPr bwMode="auto">
          <a:xfrm>
            <a:off x="5436096" y="3349980"/>
            <a:ext cx="3495566" cy="3325366"/>
          </a:xfrm>
          <a:prstGeom prst="rect">
            <a:avLst/>
          </a:prstGeom>
          <a:noFill/>
        </p:spPr>
      </p:pic>
      <p:sp>
        <p:nvSpPr>
          <p:cNvPr id="6" name="5 - TextBox"/>
          <p:cNvSpPr txBox="1"/>
          <p:nvPr/>
        </p:nvSpPr>
        <p:spPr>
          <a:xfrm>
            <a:off x="683568" y="980728"/>
            <a:ext cx="7848872" cy="2416046"/>
          </a:xfrm>
          <a:prstGeom prst="rect">
            <a:avLst/>
          </a:prstGeom>
          <a:noFill/>
        </p:spPr>
        <p:txBody>
          <a:bodyPr wrap="square" rtlCol="0">
            <a:spAutoFit/>
          </a:bodyPr>
          <a:lstStyle/>
          <a:p>
            <a:r>
              <a:rPr lang="el-GR" sz="1900" dirty="0" smtClean="0">
                <a:latin typeface="Arial" pitchFamily="34" charset="0"/>
                <a:cs typeface="Arial" pitchFamily="34" charset="0"/>
              </a:rPr>
              <a:t>Η ισπανική </a:t>
            </a:r>
            <a:r>
              <a:rPr lang="el-GR" sz="1900" b="1" dirty="0" smtClean="0">
                <a:latin typeface="Arial" pitchFamily="34" charset="0"/>
                <a:cs typeface="Arial" pitchFamily="34" charset="0"/>
              </a:rPr>
              <a:t>βιομηχανία</a:t>
            </a:r>
            <a:r>
              <a:rPr lang="el-GR" sz="1900" dirty="0" smtClean="0">
                <a:latin typeface="Arial" pitchFamily="34" charset="0"/>
                <a:cs typeface="Arial" pitchFamily="34" charset="0"/>
              </a:rPr>
              <a:t> έχει γνωρίσει ιδιαίτερη ανάπτυξη μετά την είσοδο στην ΕΕ το 1986. Σήμερα εξελίσσεται όλο και περισσότερα στη δημιουργία προϊόντων υψηλής αναγνωσιμότητας, όπως τα προϊόντα της Inditex (ιδιοκτήτρια των αλυσίδων Ζάρα, Μάσιμο </a:t>
            </a:r>
            <a:r>
              <a:rPr lang="el-GR" sz="1900" dirty="0" err="1" smtClean="0">
                <a:latin typeface="Arial" pitchFamily="34" charset="0"/>
                <a:cs typeface="Arial" pitchFamily="34" charset="0"/>
              </a:rPr>
              <a:t>Ντούτι</a:t>
            </a:r>
            <a:r>
              <a:rPr lang="el-GR" sz="1900" dirty="0" smtClean="0">
                <a:latin typeface="Arial" pitchFamily="34" charset="0"/>
                <a:cs typeface="Arial" pitchFamily="34" charset="0"/>
              </a:rPr>
              <a:t>, </a:t>
            </a:r>
            <a:r>
              <a:rPr lang="el-GR" sz="1900" dirty="0" err="1" smtClean="0">
                <a:latin typeface="Arial" pitchFamily="34" charset="0"/>
                <a:cs typeface="Arial" pitchFamily="34" charset="0"/>
              </a:rPr>
              <a:t>Pull</a:t>
            </a:r>
            <a:r>
              <a:rPr lang="el-GR" sz="1900" dirty="0" smtClean="0">
                <a:latin typeface="Arial" pitchFamily="34" charset="0"/>
                <a:cs typeface="Arial" pitchFamily="34" charset="0"/>
              </a:rPr>
              <a:t> </a:t>
            </a:r>
            <a:r>
              <a:rPr lang="el-GR" sz="1900" dirty="0" err="1" smtClean="0">
                <a:latin typeface="Arial" pitchFamily="34" charset="0"/>
                <a:cs typeface="Arial" pitchFamily="34" charset="0"/>
              </a:rPr>
              <a:t>and</a:t>
            </a:r>
            <a:r>
              <a:rPr lang="el-GR" sz="1900" dirty="0" smtClean="0">
                <a:latin typeface="Arial" pitchFamily="34" charset="0"/>
                <a:cs typeface="Arial" pitchFamily="34" charset="0"/>
              </a:rPr>
              <a:t> </a:t>
            </a:r>
            <a:r>
              <a:rPr lang="el-GR" sz="1900" dirty="0" err="1" smtClean="0">
                <a:latin typeface="Arial" pitchFamily="34" charset="0"/>
                <a:cs typeface="Arial" pitchFamily="34" charset="0"/>
              </a:rPr>
              <a:t>Bear</a:t>
            </a:r>
            <a:r>
              <a:rPr lang="el-GR" sz="1900" dirty="0" smtClean="0">
                <a:latin typeface="Arial" pitchFamily="34" charset="0"/>
                <a:cs typeface="Arial" pitchFamily="34" charset="0"/>
              </a:rPr>
              <a:t>, </a:t>
            </a:r>
            <a:r>
              <a:rPr lang="el-GR" sz="1900" dirty="0" err="1" smtClean="0">
                <a:latin typeface="Arial" pitchFamily="34" charset="0"/>
                <a:cs typeface="Arial" pitchFamily="34" charset="0"/>
              </a:rPr>
              <a:t>Bershka</a:t>
            </a:r>
            <a:r>
              <a:rPr lang="el-GR" sz="1900" dirty="0" smtClean="0">
                <a:latin typeface="Arial" pitchFamily="34" charset="0"/>
                <a:cs typeface="Arial" pitchFamily="34" charset="0"/>
              </a:rPr>
              <a:t> κ.α.), τα αυτοκίνητα της </a:t>
            </a:r>
            <a:r>
              <a:rPr lang="el-GR" sz="1900" dirty="0" err="1" smtClean="0">
                <a:latin typeface="Arial" pitchFamily="34" charset="0"/>
                <a:cs typeface="Arial" pitchFamily="34" charset="0"/>
              </a:rPr>
              <a:t>Σέατ</a:t>
            </a:r>
            <a:r>
              <a:rPr lang="el-GR" sz="1900" dirty="0" smtClean="0">
                <a:latin typeface="Arial" pitchFamily="34" charset="0"/>
                <a:cs typeface="Arial" pitchFamily="34" charset="0"/>
              </a:rPr>
              <a:t> και τα είδη υγιεινής Ρόκα (</a:t>
            </a:r>
            <a:r>
              <a:rPr lang="el-GR" sz="1900" dirty="0" err="1" smtClean="0">
                <a:latin typeface="Arial" pitchFamily="34" charset="0"/>
                <a:cs typeface="Arial" pitchFamily="34" charset="0"/>
              </a:rPr>
              <a:t>Roca</a:t>
            </a:r>
            <a:r>
              <a:rPr lang="el-GR" sz="1900" dirty="0" smtClean="0">
                <a:latin typeface="Arial" pitchFamily="34" charset="0"/>
                <a:cs typeface="Arial" pitchFamily="34" charset="0"/>
              </a:rPr>
              <a:t>). Λόγω της αύξησης των μισθών όλο και πιο συχνά η παραγωγή μεταφέρεται στο εξωτερικό.</a:t>
            </a:r>
          </a:p>
          <a:p>
            <a:endParaRPr lang="el-GR" dirty="0"/>
          </a:p>
        </p:txBody>
      </p:sp>
    </p:spTree>
  </p:cSld>
  <p:clrMapOvr>
    <a:masterClrMapping/>
  </p:clrMapOvr>
  <p:transition spd="slow">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115616" y="692696"/>
            <a:ext cx="4032448" cy="523220"/>
          </a:xfrm>
          <a:prstGeom prst="rect">
            <a:avLst/>
          </a:prstGeom>
          <a:noFill/>
        </p:spPr>
        <p:txBody>
          <a:bodyPr wrap="square" rtlCol="0">
            <a:spAutoFit/>
          </a:bodyPr>
          <a:lstStyle/>
          <a:p>
            <a:r>
              <a:rPr lang="el-GR" sz="2800" b="1" i="1" dirty="0" smtClean="0"/>
              <a:t>ΟΙΚΟΝΟΜΙΑ</a:t>
            </a:r>
            <a:endParaRPr lang="el-GR" sz="2800" b="1" i="1" dirty="0"/>
          </a:p>
        </p:txBody>
      </p:sp>
      <p:pic>
        <p:nvPicPr>
          <p:cNvPr id="120835" name="Picture 3" descr="Ισπανία : Οι πιο εντυπωσιακές φωτογραφίες που μας μεταφέρουν στην άλλη άκρη  της Μεσογείου | in.gr"/>
          <p:cNvPicPr>
            <a:picLocks noChangeAspect="1" noChangeArrowheads="1"/>
          </p:cNvPicPr>
          <p:nvPr/>
        </p:nvPicPr>
        <p:blipFill>
          <a:blip r:embed="rId2" cstate="print"/>
          <a:srcRect/>
          <a:stretch>
            <a:fillRect/>
          </a:stretch>
        </p:blipFill>
        <p:spPr bwMode="auto">
          <a:xfrm>
            <a:off x="1331640" y="1268760"/>
            <a:ext cx="6408712" cy="3538518"/>
          </a:xfrm>
          <a:prstGeom prst="rect">
            <a:avLst/>
          </a:prstGeom>
          <a:ln>
            <a:noFill/>
          </a:ln>
          <a:effectLst>
            <a:outerShdw blurRad="292100" dist="139700" dir="2700000" algn="tl" rotWithShape="0">
              <a:srgbClr val="333333">
                <a:alpha val="65000"/>
              </a:srgbClr>
            </a:outerShdw>
          </a:effectLst>
        </p:spPr>
      </p:pic>
      <p:sp>
        <p:nvSpPr>
          <p:cNvPr id="5" name="4 - TextBox"/>
          <p:cNvSpPr txBox="1"/>
          <p:nvPr/>
        </p:nvSpPr>
        <p:spPr>
          <a:xfrm>
            <a:off x="971600" y="4949785"/>
            <a:ext cx="7560840" cy="1846659"/>
          </a:xfrm>
          <a:prstGeom prst="rect">
            <a:avLst/>
          </a:prstGeom>
          <a:noFill/>
        </p:spPr>
        <p:txBody>
          <a:bodyPr wrap="square" rtlCol="0">
            <a:spAutoFit/>
          </a:bodyPr>
          <a:lstStyle/>
          <a:p>
            <a:r>
              <a:rPr lang="el-GR" sz="1900" dirty="0" smtClean="0">
                <a:latin typeface="Arial" pitchFamily="34" charset="0"/>
                <a:cs typeface="Arial" pitchFamily="34" charset="0"/>
              </a:rPr>
              <a:t>Η Ισπανία είναι έντονα </a:t>
            </a:r>
            <a:r>
              <a:rPr lang="el-GR" sz="1900" b="1" dirty="0" smtClean="0">
                <a:latin typeface="Arial" pitchFamily="34" charset="0"/>
                <a:cs typeface="Arial" pitchFamily="34" charset="0"/>
              </a:rPr>
              <a:t>τουριστική χώρα</a:t>
            </a:r>
            <a:r>
              <a:rPr lang="el-GR" sz="1900" dirty="0" smtClean="0">
                <a:latin typeface="Arial" pitchFamily="34" charset="0"/>
                <a:cs typeface="Arial" pitchFamily="34" charset="0"/>
              </a:rPr>
              <a:t>, κυρίως στα παράλια της Μεσογείου και στις Κανάριες και Βαλεαρίδες νήσους. Η χώρα είναι δεύτερη στον κόσμο σε αφίξεις και σε εισόδημα ενώ ο τουρισμός προσφέρει περίπου 12% του ισπανικού ΑΕΠ. Οι τουρίστες έρχονται με αεροπλάνα και με πλοία, αλλά και οδικώς ή με τρένο</a:t>
            </a:r>
            <a:r>
              <a:rPr lang="el-GR" sz="2000" dirty="0" smtClean="0"/>
              <a:t>.</a:t>
            </a:r>
            <a:endParaRPr lang="el-GR" sz="1900" dirty="0" smtClean="0"/>
          </a:p>
          <a:p>
            <a:endParaRPr lang="el-GR" dirty="0"/>
          </a:p>
        </p:txBody>
      </p:sp>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71600" y="476672"/>
            <a:ext cx="4608512" cy="523220"/>
          </a:xfrm>
          <a:prstGeom prst="rect">
            <a:avLst/>
          </a:prstGeom>
          <a:noFill/>
        </p:spPr>
        <p:txBody>
          <a:bodyPr wrap="square" rtlCol="0">
            <a:spAutoFit/>
          </a:bodyPr>
          <a:lstStyle/>
          <a:p>
            <a:r>
              <a:rPr lang="el-GR" sz="2800" b="1" i="1" dirty="0" smtClean="0"/>
              <a:t>ΟΙΚΟΝΟΜΙΑ</a:t>
            </a:r>
            <a:endParaRPr lang="el-GR" sz="3200" b="1" i="1" dirty="0"/>
          </a:p>
        </p:txBody>
      </p:sp>
      <p:sp>
        <p:nvSpPr>
          <p:cNvPr id="121857" name="Rectangle 1"/>
          <p:cNvSpPr>
            <a:spLocks noChangeArrowheads="1"/>
          </p:cNvSpPr>
          <p:nvPr/>
        </p:nvSpPr>
        <p:spPr bwMode="auto">
          <a:xfrm>
            <a:off x="4427984" y="1266583"/>
            <a:ext cx="4392488" cy="5062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l-GR" sz="1900" b="0" i="0" u="none" strike="noStrike" cap="none" normalizeH="0" baseline="0" dirty="0" smtClean="0">
                <a:ln>
                  <a:noFill/>
                </a:ln>
                <a:solidFill>
                  <a:schemeClr val="tx1"/>
                </a:solidFill>
                <a:effectLst/>
                <a:latin typeface="Arial" pitchFamily="34" charset="0"/>
                <a:cs typeface="Arial" pitchFamily="34" charset="0"/>
              </a:rPr>
              <a:t> Ο εμπορικός </a:t>
            </a:r>
            <a:r>
              <a:rPr kumimoji="0" lang="el-GR" sz="1900" b="1" i="0" u="none" strike="noStrike" cap="none" normalizeH="0" baseline="0" dirty="0" smtClean="0">
                <a:ln>
                  <a:noFill/>
                </a:ln>
                <a:solidFill>
                  <a:schemeClr val="tx1"/>
                </a:solidFill>
                <a:effectLst/>
                <a:latin typeface="Arial" pitchFamily="34" charset="0"/>
                <a:cs typeface="Arial" pitchFamily="34" charset="0"/>
              </a:rPr>
              <a:t>στόλος</a:t>
            </a:r>
            <a:r>
              <a:rPr kumimoji="0" lang="el-GR" sz="1900" b="0" i="0" u="none" strike="noStrike" cap="none" normalizeH="0" baseline="0" dirty="0" smtClean="0">
                <a:ln>
                  <a:noFill/>
                </a:ln>
                <a:solidFill>
                  <a:schemeClr val="tx1"/>
                </a:solidFill>
                <a:effectLst/>
                <a:latin typeface="Arial" pitchFamily="34" charset="0"/>
                <a:cs typeface="Arial" pitchFamily="34" charset="0"/>
              </a:rPr>
              <a:t> της Ισπανίας το 1928 αριθμούσε 1711 πλοία (άνω των 50 τόνων) συνολικού εκτοπίσματος 1.200.000 τόνων. Το 1974 ο εμπορικός στόλος της Ισπανίας αριθμούσε 704 πλοία, άνω των 100 τόνων), συνολικής χωρητικότητας 4.519.966 </a:t>
            </a:r>
            <a:r>
              <a:rPr kumimoji="0" lang="el-GR" sz="1900" b="0" i="0" u="none" strike="noStrike" cap="none" normalizeH="0" baseline="0" dirty="0" err="1" smtClean="0">
                <a:ln>
                  <a:noFill/>
                </a:ln>
                <a:solidFill>
                  <a:schemeClr val="tx1"/>
                </a:solidFill>
                <a:effectLst/>
                <a:latin typeface="Arial" pitchFamily="34" charset="0"/>
                <a:cs typeface="Arial" pitchFamily="34" charset="0"/>
              </a:rPr>
              <a:t>κ.ο.χ</a:t>
            </a:r>
            <a:r>
              <a:rPr kumimoji="0" lang="el-GR" sz="1900" b="0" i="0" u="none" strike="noStrike" cap="none" normalizeH="0" baseline="0" dirty="0" smtClean="0">
                <a:ln>
                  <a:noFill/>
                </a:ln>
                <a:solidFill>
                  <a:schemeClr val="tx1"/>
                </a:solidFill>
                <a:effectLst/>
                <a:latin typeface="Arial" pitchFamily="34" charset="0"/>
                <a:cs typeface="Arial" pitchFamily="34" charset="0"/>
              </a:rPr>
              <a:t>. κατέχοντας την 14η θέση παγκοσμίως. Κυριότεροι λιμένες της Ισπανίας είναι στον μεν Ατλαντικό: το Μπιλμπάο, το Σανταντέρ, το Χιχόν, η </a:t>
            </a:r>
            <a:r>
              <a:rPr kumimoji="0" lang="el-GR" sz="1900" b="0" i="0" u="none" strike="noStrike" cap="none" normalizeH="0" baseline="0" dirty="0" err="1" smtClean="0">
                <a:ln>
                  <a:noFill/>
                </a:ln>
                <a:solidFill>
                  <a:schemeClr val="tx1"/>
                </a:solidFill>
                <a:effectLst/>
                <a:latin typeface="Arial" pitchFamily="34" charset="0"/>
                <a:cs typeface="Arial" pitchFamily="34" charset="0"/>
              </a:rPr>
              <a:t>Φερρόλ</a:t>
            </a:r>
            <a:r>
              <a:rPr kumimoji="0" lang="el-GR" sz="1900" b="0" i="0" u="none" strike="noStrike" cap="none" normalizeH="0" baseline="0" dirty="0" smtClean="0">
                <a:ln>
                  <a:noFill/>
                </a:ln>
                <a:solidFill>
                  <a:schemeClr val="tx1"/>
                </a:solidFill>
                <a:effectLst/>
                <a:latin typeface="Arial" pitchFamily="34" charset="0"/>
                <a:cs typeface="Arial" pitchFamily="34" charset="0"/>
              </a:rPr>
              <a:t> και η Λα Κορούνια, ενώ στη Μεσόγειο: η Βαρκελώνη, η Καρθαγένη, το </a:t>
            </a:r>
            <a:r>
              <a:rPr kumimoji="0" lang="el-GR" sz="1900" b="0" i="0" u="none" strike="noStrike" cap="none" normalizeH="0" baseline="0" dirty="0" err="1" smtClean="0">
                <a:ln>
                  <a:noFill/>
                </a:ln>
                <a:solidFill>
                  <a:schemeClr val="tx1"/>
                </a:solidFill>
                <a:effectLst/>
                <a:latin typeface="Arial" pitchFamily="34" charset="0"/>
                <a:cs typeface="Arial" pitchFamily="34" charset="0"/>
              </a:rPr>
              <a:t>Αλχεθίρας</a:t>
            </a:r>
            <a:r>
              <a:rPr kumimoji="0" lang="el-GR" sz="1900" b="0" i="0" u="none" strike="noStrike" cap="none" normalizeH="0" baseline="0" dirty="0" smtClean="0">
                <a:ln>
                  <a:noFill/>
                </a:ln>
                <a:solidFill>
                  <a:schemeClr val="tx1"/>
                </a:solidFill>
                <a:effectLst/>
                <a:latin typeface="Arial" pitchFamily="34" charset="0"/>
                <a:cs typeface="Arial" pitchFamily="34" charset="0"/>
              </a:rPr>
              <a:t> (κοντά στο Γιβραλτάρ) και η Βαλένθια.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1859" name="Picture 3" descr="Ισπανική Αρμάδα - Βικιπαίδεια"/>
          <p:cNvPicPr>
            <a:picLocks noChangeAspect="1" noChangeArrowheads="1"/>
          </p:cNvPicPr>
          <p:nvPr/>
        </p:nvPicPr>
        <p:blipFill>
          <a:blip r:embed="rId2" cstate="print"/>
          <a:srcRect/>
          <a:stretch>
            <a:fillRect/>
          </a:stretch>
        </p:blipFill>
        <p:spPr bwMode="auto">
          <a:xfrm>
            <a:off x="323528" y="1412776"/>
            <a:ext cx="3818066" cy="2304256"/>
          </a:xfrm>
          <a:prstGeom prst="rect">
            <a:avLst/>
          </a:prstGeom>
          <a:ln>
            <a:noFill/>
          </a:ln>
          <a:effectLst>
            <a:softEdge rad="112500"/>
          </a:effectLst>
        </p:spPr>
      </p:pic>
      <p:pic>
        <p:nvPicPr>
          <p:cNvPr id="121861" name="Picture 5" descr="Η ισπανική εταιρεία ferry boat Balearia επενδύει 60 εκατ. ευρώ για την  μετατροπή του στόλου της σε LNG ferry"/>
          <p:cNvPicPr>
            <a:picLocks noChangeAspect="1" noChangeArrowheads="1"/>
          </p:cNvPicPr>
          <p:nvPr/>
        </p:nvPicPr>
        <p:blipFill>
          <a:blip r:embed="rId3" cstate="print"/>
          <a:srcRect/>
          <a:stretch>
            <a:fillRect/>
          </a:stretch>
        </p:blipFill>
        <p:spPr bwMode="auto">
          <a:xfrm>
            <a:off x="323528" y="3933056"/>
            <a:ext cx="3840616" cy="2520280"/>
          </a:xfrm>
          <a:prstGeom prst="rect">
            <a:avLst/>
          </a:prstGeom>
          <a:ln>
            <a:noFill/>
          </a:ln>
          <a:effectLst>
            <a:softEdge rad="112500"/>
          </a:effectLst>
        </p:spPr>
      </p:pic>
    </p:spTree>
  </p:cSld>
  <p:clrMapOvr>
    <a:masterClrMapping/>
  </p:clrMapOvr>
  <p:transition spd="slow">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 name="2 - TextBox"/>
          <p:cNvSpPr txBox="1"/>
          <p:nvPr/>
        </p:nvSpPr>
        <p:spPr>
          <a:xfrm>
            <a:off x="2267744" y="4869160"/>
            <a:ext cx="6264696" cy="2139047"/>
          </a:xfrm>
          <a:prstGeom prst="rect">
            <a:avLst/>
          </a:prstGeom>
          <a:noFill/>
        </p:spPr>
        <p:txBody>
          <a:bodyPr wrap="square" rtlCol="0">
            <a:spAutoFit/>
          </a:bodyPr>
          <a:lstStyle/>
          <a:p>
            <a:pPr algn="r"/>
            <a:r>
              <a:rPr lang="el-GR" sz="1900" i="1" dirty="0" smtClean="0"/>
              <a:t>Μέγγουλη Εμμανουέλα</a:t>
            </a:r>
          </a:p>
          <a:p>
            <a:pPr algn="r"/>
            <a:r>
              <a:rPr lang="el-GR" sz="1900" i="1" dirty="0" smtClean="0"/>
              <a:t>Ξένου Λυδία </a:t>
            </a:r>
          </a:p>
          <a:p>
            <a:pPr algn="r"/>
            <a:r>
              <a:rPr lang="el-GR" sz="1900" i="1" dirty="0" smtClean="0"/>
              <a:t>Σουροπάνη Κωνσταντίνα</a:t>
            </a:r>
          </a:p>
          <a:p>
            <a:pPr algn="r"/>
            <a:r>
              <a:rPr lang="el-GR" sz="1900" i="1" dirty="0" smtClean="0"/>
              <a:t>Ταμία Αγγελική</a:t>
            </a:r>
          </a:p>
          <a:p>
            <a:pPr algn="r"/>
            <a:r>
              <a:rPr lang="el-GR" sz="1900" i="1" dirty="0" smtClean="0"/>
              <a:t>Χολογούνη Λευκοθέα</a:t>
            </a:r>
          </a:p>
          <a:p>
            <a:pPr algn="r"/>
            <a:r>
              <a:rPr lang="el-GR" sz="1900" i="1" dirty="0" smtClean="0"/>
              <a:t> </a:t>
            </a:r>
          </a:p>
          <a:p>
            <a:pPr algn="r"/>
            <a:r>
              <a:rPr lang="el-GR" sz="1900" i="1" dirty="0" smtClean="0"/>
              <a:t> </a:t>
            </a:r>
            <a:endParaRPr lang="el-GR" sz="1900" i="1" dirty="0"/>
          </a:p>
        </p:txBody>
      </p:sp>
      <p:sp>
        <p:nvSpPr>
          <p:cNvPr id="4" name="3 - TextBox"/>
          <p:cNvSpPr txBox="1"/>
          <p:nvPr/>
        </p:nvSpPr>
        <p:spPr>
          <a:xfrm>
            <a:off x="1763688" y="1556792"/>
            <a:ext cx="5688632" cy="2215991"/>
          </a:xfrm>
          <a:prstGeom prst="rect">
            <a:avLst/>
          </a:prstGeom>
          <a:noFill/>
        </p:spPr>
        <p:txBody>
          <a:bodyPr wrap="square" rtlCol="0">
            <a:spAutoFit/>
          </a:bodyPr>
          <a:lstStyle/>
          <a:p>
            <a:pPr algn="ctr"/>
            <a:r>
              <a:rPr lang="el-GR" sz="13800" dirty="0" smtClean="0">
                <a:solidFill>
                  <a:srgbClr val="63C1B6"/>
                </a:solidFill>
              </a:rPr>
              <a:t>ΤΕΛΟΣ</a:t>
            </a:r>
            <a:endParaRPr lang="el-GR" sz="13800" dirty="0">
              <a:solidFill>
                <a:srgbClr val="63C1B6"/>
              </a:solidFill>
            </a:endParaRPr>
          </a:p>
        </p:txBody>
      </p:sp>
      <p:sp>
        <p:nvSpPr>
          <p:cNvPr id="6" name="5 - TextBox"/>
          <p:cNvSpPr txBox="1"/>
          <p:nvPr/>
        </p:nvSpPr>
        <p:spPr>
          <a:xfrm>
            <a:off x="763960" y="4733528"/>
            <a:ext cx="3015952" cy="369332"/>
          </a:xfrm>
          <a:prstGeom prst="rect">
            <a:avLst/>
          </a:prstGeom>
          <a:noFill/>
        </p:spPr>
        <p:txBody>
          <a:bodyPr wrap="square" rtlCol="0">
            <a:spAutoFit/>
          </a:bodyPr>
          <a:lstStyle/>
          <a:p>
            <a:endParaRPr lang="el-GR" dirty="0"/>
          </a:p>
        </p:txBody>
      </p:sp>
      <p:sp>
        <p:nvSpPr>
          <p:cNvPr id="7" name="6 - TextBox"/>
          <p:cNvSpPr txBox="1"/>
          <p:nvPr/>
        </p:nvSpPr>
        <p:spPr>
          <a:xfrm>
            <a:off x="179512" y="4869160"/>
            <a:ext cx="2952328" cy="369332"/>
          </a:xfrm>
          <a:prstGeom prst="rect">
            <a:avLst/>
          </a:prstGeom>
          <a:noFill/>
        </p:spPr>
        <p:txBody>
          <a:bodyPr wrap="square" rtlCol="0">
            <a:spAutoFit/>
          </a:bodyPr>
          <a:lstStyle/>
          <a:p>
            <a:r>
              <a:rPr lang="el-GR" dirty="0" smtClean="0">
                <a:hlinkClick r:id="rId2"/>
              </a:rPr>
              <a:t>Ισπανία (</a:t>
            </a:r>
            <a:r>
              <a:rPr lang="fr-FR" dirty="0" smtClean="0">
                <a:hlinkClick r:id="rId2"/>
              </a:rPr>
              <a:t>hellenicaworld.com)</a:t>
            </a:r>
            <a:endParaRPr lang="el-GR" dirty="0"/>
          </a:p>
        </p:txBody>
      </p:sp>
      <p:sp>
        <p:nvSpPr>
          <p:cNvPr id="9" name="8 - TextBox"/>
          <p:cNvSpPr txBox="1"/>
          <p:nvPr/>
        </p:nvSpPr>
        <p:spPr>
          <a:xfrm>
            <a:off x="179512" y="5157192"/>
            <a:ext cx="5688632" cy="646331"/>
          </a:xfrm>
          <a:prstGeom prst="rect">
            <a:avLst/>
          </a:prstGeom>
          <a:noFill/>
        </p:spPr>
        <p:txBody>
          <a:bodyPr wrap="square" rtlCol="0">
            <a:spAutoFit/>
          </a:bodyPr>
          <a:lstStyle/>
          <a:p>
            <a:r>
              <a:rPr lang="el-GR" dirty="0" smtClean="0">
                <a:hlinkClick r:id="rId3"/>
              </a:rPr>
              <a:t>Ισπανία: Γνωριμία με εμβληματικά προϊόντα της ισπανικής γαστρονομίας | </a:t>
            </a:r>
            <a:r>
              <a:rPr lang="el-GR" dirty="0" err="1" smtClean="0">
                <a:hlinkClick r:id="rId3"/>
              </a:rPr>
              <a:t>Euronews</a:t>
            </a:r>
            <a:endParaRPr lang="el-GR" dirty="0"/>
          </a:p>
        </p:txBody>
      </p:sp>
      <p:sp>
        <p:nvSpPr>
          <p:cNvPr id="10" name="9 - Ορθογώνιο"/>
          <p:cNvSpPr/>
          <p:nvPr/>
        </p:nvSpPr>
        <p:spPr>
          <a:xfrm>
            <a:off x="179512" y="5805264"/>
            <a:ext cx="3654462" cy="369332"/>
          </a:xfrm>
          <a:prstGeom prst="rect">
            <a:avLst/>
          </a:prstGeom>
        </p:spPr>
        <p:txBody>
          <a:bodyPr wrap="none">
            <a:spAutoFit/>
          </a:bodyPr>
          <a:lstStyle/>
          <a:p>
            <a:r>
              <a:rPr lang="el-GR" dirty="0" smtClean="0">
                <a:hlinkClick r:id="rId4"/>
              </a:rPr>
              <a:t>Ισπανία - </a:t>
            </a:r>
            <a:r>
              <a:rPr lang="el-GR" dirty="0" err="1" smtClean="0">
                <a:hlinkClick r:id="rId4"/>
              </a:rPr>
              <a:t>Βικιπαίδεια</a:t>
            </a:r>
            <a:r>
              <a:rPr lang="el-GR" dirty="0" smtClean="0">
                <a:hlinkClick r:id="rId4"/>
              </a:rPr>
              <a:t> (</a:t>
            </a:r>
            <a:r>
              <a:rPr lang="fr-FR" dirty="0" smtClean="0">
                <a:hlinkClick r:id="rId4"/>
              </a:rPr>
              <a:t>wikipedia.org)</a:t>
            </a:r>
            <a:endParaRPr lang="el-GR" dirty="0"/>
          </a:p>
        </p:txBody>
      </p:sp>
      <p:sp>
        <p:nvSpPr>
          <p:cNvPr id="11" name="10 - Ορθογώνιο"/>
          <p:cNvSpPr/>
          <p:nvPr/>
        </p:nvSpPr>
        <p:spPr>
          <a:xfrm>
            <a:off x="179512" y="6165304"/>
            <a:ext cx="4298036" cy="369332"/>
          </a:xfrm>
          <a:prstGeom prst="rect">
            <a:avLst/>
          </a:prstGeom>
        </p:spPr>
        <p:txBody>
          <a:bodyPr wrap="none">
            <a:spAutoFit/>
          </a:bodyPr>
          <a:lstStyle/>
          <a:p>
            <a:r>
              <a:rPr lang="el-GR" dirty="0" smtClean="0">
                <a:hlinkClick r:id="rId5"/>
              </a:rPr>
              <a:t>Κορυφαία αξιοθέατα - Ισπανία - </a:t>
            </a:r>
            <a:r>
              <a:rPr lang="fr-FR" dirty="0" err="1" smtClean="0">
                <a:hlinkClick r:id="rId5"/>
              </a:rPr>
              <a:t>Tripadvisor</a:t>
            </a:r>
            <a:endParaRPr lang="el-GR" dirty="0"/>
          </a:p>
        </p:txBody>
      </p:sp>
      <p:sp>
        <p:nvSpPr>
          <p:cNvPr id="13" name="12 - TextBox"/>
          <p:cNvSpPr txBox="1"/>
          <p:nvPr/>
        </p:nvSpPr>
        <p:spPr>
          <a:xfrm>
            <a:off x="179512" y="4571836"/>
            <a:ext cx="3528392" cy="369332"/>
          </a:xfrm>
          <a:prstGeom prst="rect">
            <a:avLst/>
          </a:prstGeom>
          <a:noFill/>
        </p:spPr>
        <p:txBody>
          <a:bodyPr wrap="square" rtlCol="0">
            <a:spAutoFit/>
          </a:bodyPr>
          <a:lstStyle/>
          <a:p>
            <a:r>
              <a:rPr lang="el-GR" dirty="0" smtClean="0"/>
              <a:t>Πηγές:</a:t>
            </a:r>
            <a:endParaRPr lang="el-GR" dirty="0"/>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187624" y="332656"/>
            <a:ext cx="6733256"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l-GR" sz="1900" b="0" i="0" u="none" strike="noStrike" cap="none" normalizeH="0" baseline="0" dirty="0" smtClean="0">
                <a:ln>
                  <a:noFill/>
                </a:ln>
                <a:solidFill>
                  <a:schemeClr val="tx1"/>
                </a:solidFill>
                <a:effectLst/>
                <a:latin typeface="Arial" pitchFamily="34" charset="0"/>
                <a:cs typeface="Arial" pitchFamily="34" charset="0"/>
              </a:rPr>
              <a:t>Η Ισπανία (</a:t>
            </a:r>
            <a:r>
              <a:rPr kumimoji="0" lang="el-GR" sz="1900" b="0" i="0" u="none" strike="noStrike" cap="none" normalizeH="0" baseline="0" dirty="0" err="1" smtClean="0">
                <a:ln>
                  <a:noFill/>
                </a:ln>
                <a:solidFill>
                  <a:schemeClr val="tx1"/>
                </a:solidFill>
                <a:effectLst/>
                <a:latin typeface="Arial" pitchFamily="34" charset="0"/>
                <a:cs typeface="Arial" pitchFamily="34" charset="0"/>
              </a:rPr>
              <a:t>ισπ</a:t>
            </a:r>
            <a:r>
              <a:rPr kumimoji="0" lang="el-GR" sz="1900" b="0" i="0" u="none" strike="noStrike" cap="none" normalizeH="0" baseline="0" dirty="0" smtClean="0">
                <a:ln>
                  <a:noFill/>
                </a:ln>
                <a:solidFill>
                  <a:schemeClr val="tx1"/>
                </a:solidFill>
                <a:effectLst/>
                <a:latin typeface="Arial" pitchFamily="34" charset="0"/>
                <a:cs typeface="Arial" pitchFamily="34" charset="0"/>
              </a:rPr>
              <a:t>: </a:t>
            </a:r>
            <a:r>
              <a:rPr kumimoji="0" lang="el-GR" sz="1900" b="0" i="0" u="none" strike="noStrike" cap="none" normalizeH="0" baseline="0" dirty="0" err="1" smtClean="0">
                <a:ln>
                  <a:noFill/>
                </a:ln>
                <a:solidFill>
                  <a:schemeClr val="tx1"/>
                </a:solidFill>
                <a:effectLst/>
                <a:latin typeface="Arial" pitchFamily="34" charset="0"/>
                <a:cs typeface="Arial" pitchFamily="34" charset="0"/>
              </a:rPr>
              <a:t>España</a:t>
            </a:r>
            <a:r>
              <a:rPr kumimoji="0" lang="el-GR" sz="1900" b="0" i="0" u="none" strike="noStrike" cap="none" normalizeH="0" baseline="0" dirty="0" smtClean="0">
                <a:ln>
                  <a:noFill/>
                </a:ln>
                <a:solidFill>
                  <a:schemeClr val="tx1"/>
                </a:solidFill>
                <a:effectLst/>
                <a:latin typeface="Arial" pitchFamily="34" charset="0"/>
                <a:cs typeface="Arial" pitchFamily="34" charset="0"/>
              </a:rPr>
              <a:t>) είναι χώρα στα νότια-δυτικά της Ευρώπης στην Ιβηρική χερσόνησο και σημαντικός τουριστικός προορισμός. Στην Ισπανία η επίσημη γλώσσα είναι τα ισπανικά, η οποία είναι λατινογενής  μετά την Ιταλία. Είναι μια χώρα με εξαιρετικές παραλίες, βουνά, χώρους για κάμπινγκ και χιονοδρομικά κέντρα, καθώς έχει και υπέροχο καιρό. Η Ισπανία έχει ποικίλη και διασκεδαστική νυχτερινή ζωή, καθώς και πολλές πολιτιστικές περιοχές και ιστορικές πόλεις. Όλα αυτά την έχουν διακρίνει ως έναν από τους δημοφιλέστερους τουριστικούς προορισμούς στην Ευρώπη για κάθε είδους ταξίδι. Είναι μια χώρα με μεγάλη γεωγραφική και πολιτιστική ποικιλομορφία.</a:t>
            </a:r>
          </a:p>
        </p:txBody>
      </p:sp>
      <p:pic>
        <p:nvPicPr>
          <p:cNvPr id="17411" name="Picture 3" descr="Ισπανία: Θέσεις εργασίας για ελληνόφωνους με μισθό έως 21.000 ευρώ | Proson"/>
          <p:cNvPicPr>
            <a:picLocks noChangeAspect="1" noChangeArrowheads="1"/>
          </p:cNvPicPr>
          <p:nvPr/>
        </p:nvPicPr>
        <p:blipFill>
          <a:blip r:embed="rId2" cstate="print"/>
          <a:srcRect/>
          <a:stretch>
            <a:fillRect/>
          </a:stretch>
        </p:blipFill>
        <p:spPr bwMode="auto">
          <a:xfrm>
            <a:off x="4355976" y="3941628"/>
            <a:ext cx="3888431" cy="266943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71184" cy="1162050"/>
          </a:xfrm>
        </p:spPr>
        <p:txBody>
          <a:bodyPr/>
          <a:lstStyle/>
          <a:p>
            <a:pPr algn="ctr"/>
            <a:r>
              <a:rPr lang="el-GR" sz="2800" dirty="0">
                <a:latin typeface="Arial" pitchFamily="34" charset="0"/>
                <a:cs typeface="Arial" pitchFamily="34" charset="0"/>
              </a:rPr>
              <a:t>Μεγαλύτερες αστικές περιοχές</a:t>
            </a:r>
            <a:r>
              <a:rPr lang="el-GR" dirty="0"/>
              <a:t/>
            </a:r>
            <a:br>
              <a:rPr lang="el-GR" dirty="0"/>
            </a:br>
            <a:endParaRPr lang="el-GR" dirty="0"/>
          </a:p>
        </p:txBody>
      </p:sp>
      <p:pic>
        <p:nvPicPr>
          <p:cNvPr id="5" name="4 - Θέση περιεχομένου" descr="versus_travel_Klasikh_Ispania2.jpg"/>
          <p:cNvPicPr>
            <a:picLocks noGrp="1" noChangeAspect="1"/>
          </p:cNvPicPr>
          <p:nvPr>
            <p:ph idx="1"/>
          </p:nvPr>
        </p:nvPicPr>
        <p:blipFill>
          <a:blip r:embed="rId2" cstate="print"/>
          <a:stretch>
            <a:fillRect/>
          </a:stretch>
        </p:blipFill>
        <p:spPr>
          <a:xfrm>
            <a:off x="3635896" y="3717032"/>
            <a:ext cx="5111750" cy="2872629"/>
          </a:xfrm>
          <a:prstGeom prst="rect">
            <a:avLst/>
          </a:prstGeom>
          <a:ln>
            <a:noFill/>
          </a:ln>
          <a:effectLst>
            <a:softEdge rad="112500"/>
          </a:effectLst>
        </p:spPr>
      </p:pic>
      <p:sp>
        <p:nvSpPr>
          <p:cNvPr id="4" name="3 - Θέση κειμένου"/>
          <p:cNvSpPr>
            <a:spLocks noGrp="1"/>
          </p:cNvSpPr>
          <p:nvPr>
            <p:ph type="body" sz="half" idx="2"/>
          </p:nvPr>
        </p:nvSpPr>
        <p:spPr/>
        <p:txBody>
          <a:bodyPr/>
          <a:lstStyle/>
          <a:p>
            <a:pPr algn="just"/>
            <a:endParaRPr lang="en-US" sz="1900" b="1" i="1" u="sng" dirty="0" smtClean="0">
              <a:latin typeface="Arial" pitchFamily="34" charset="0"/>
              <a:cs typeface="Arial" pitchFamily="34" charset="0"/>
            </a:endParaRPr>
          </a:p>
          <a:p>
            <a:pPr algn="ctr"/>
            <a:r>
              <a:rPr lang="el-GR" sz="1900" dirty="0" smtClean="0">
                <a:latin typeface="Arial" pitchFamily="34" charset="0"/>
                <a:cs typeface="Arial" pitchFamily="34" charset="0"/>
              </a:rPr>
              <a:t>Μαδρίτη </a:t>
            </a:r>
            <a:r>
              <a:rPr lang="el-GR" sz="1900" dirty="0">
                <a:latin typeface="Arial" pitchFamily="34" charset="0"/>
                <a:cs typeface="Arial" pitchFamily="34" charset="0"/>
              </a:rPr>
              <a:t>5.263.000</a:t>
            </a:r>
          </a:p>
          <a:p>
            <a:pPr algn="ctr"/>
            <a:r>
              <a:rPr lang="el-GR" sz="1900" dirty="0">
                <a:latin typeface="Arial" pitchFamily="34" charset="0"/>
                <a:cs typeface="Arial" pitchFamily="34" charset="0"/>
              </a:rPr>
              <a:t>Βαρκελώνη 4.251.000</a:t>
            </a:r>
          </a:p>
          <a:p>
            <a:pPr algn="ctr"/>
            <a:r>
              <a:rPr lang="el-GR" sz="1900" dirty="0">
                <a:latin typeface="Arial" pitchFamily="34" charset="0"/>
                <a:cs typeface="Arial" pitchFamily="34" charset="0"/>
              </a:rPr>
              <a:t>Βαλένθια 1.499.000</a:t>
            </a:r>
          </a:p>
          <a:p>
            <a:pPr algn="ctr"/>
            <a:r>
              <a:rPr lang="el-GR" sz="1900" dirty="0">
                <a:latin typeface="Arial" pitchFamily="34" charset="0"/>
                <a:cs typeface="Arial" pitchFamily="34" charset="0"/>
              </a:rPr>
              <a:t>Σεβίλλη 1.262.000</a:t>
            </a:r>
          </a:p>
          <a:p>
            <a:pPr algn="ctr"/>
            <a:r>
              <a:rPr lang="el-GR" sz="1900" dirty="0">
                <a:latin typeface="Arial" pitchFamily="34" charset="0"/>
                <a:cs typeface="Arial" pitchFamily="34" charset="0"/>
              </a:rPr>
              <a:t>Μπιλμπάο 947.000</a:t>
            </a:r>
          </a:p>
          <a:p>
            <a:pPr algn="ctr"/>
            <a:r>
              <a:rPr lang="el-GR" sz="1900" dirty="0">
                <a:latin typeface="Arial" pitchFamily="34" charset="0"/>
                <a:cs typeface="Arial" pitchFamily="34" charset="0"/>
              </a:rPr>
              <a:t>Μάλαγα 844.000</a:t>
            </a:r>
          </a:p>
          <a:p>
            <a:pPr algn="ctr"/>
            <a:r>
              <a:rPr lang="el-GR" sz="1900" dirty="0">
                <a:latin typeface="Arial" pitchFamily="34" charset="0"/>
                <a:cs typeface="Arial" pitchFamily="34" charset="0"/>
              </a:rPr>
              <a:t>Οβιέδο-Χιχόν 844.000</a:t>
            </a:r>
          </a:p>
          <a:p>
            <a:pPr algn="ctr"/>
            <a:r>
              <a:rPr lang="el-GR" sz="1900" dirty="0">
                <a:latin typeface="Arial" pitchFamily="34" charset="0"/>
                <a:cs typeface="Arial" pitchFamily="34" charset="0"/>
              </a:rPr>
              <a:t>Αλικάντε-Έλτσε 793.000</a:t>
            </a:r>
          </a:p>
          <a:p>
            <a:pPr algn="ctr"/>
            <a:endParaRPr lang="el-GR" dirty="0"/>
          </a:p>
        </p:txBody>
      </p:sp>
      <p:pic>
        <p:nvPicPr>
          <p:cNvPr id="108546" name="Picture 2" descr="Ισπανία: Οι 5 πιο όμορφες πόλεις της που πρέπει να επισκεφθείτε! -  Tromaktiko.gr"/>
          <p:cNvPicPr>
            <a:picLocks noChangeAspect="1" noChangeArrowheads="1"/>
          </p:cNvPicPr>
          <p:nvPr/>
        </p:nvPicPr>
        <p:blipFill>
          <a:blip r:embed="rId3" cstate="print"/>
          <a:srcRect/>
          <a:stretch>
            <a:fillRect/>
          </a:stretch>
        </p:blipFill>
        <p:spPr bwMode="auto">
          <a:xfrm>
            <a:off x="4499992" y="1340768"/>
            <a:ext cx="3528392" cy="2300512"/>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843808" y="1916832"/>
            <a:ext cx="3888432" cy="369332"/>
          </a:xfrm>
          <a:prstGeom prst="rect">
            <a:avLst/>
          </a:prstGeom>
          <a:noFill/>
        </p:spPr>
        <p:txBody>
          <a:bodyPr wrap="square" rtlCol="0">
            <a:spAutoFit/>
          </a:bodyPr>
          <a:lstStyle/>
          <a:p>
            <a:endParaRPr lang="el-GR" dirty="0"/>
          </a:p>
        </p:txBody>
      </p:sp>
      <p:sp>
        <p:nvSpPr>
          <p:cNvPr id="106498" name="Rectangle 2"/>
          <p:cNvSpPr>
            <a:spLocks noChangeArrowheads="1"/>
          </p:cNvSpPr>
          <p:nvPr/>
        </p:nvSpPr>
        <p:spPr bwMode="auto">
          <a:xfrm>
            <a:off x="395536" y="1484784"/>
            <a:ext cx="8388424"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rgbClr val="202122"/>
                </a:solidFill>
                <a:effectLst/>
                <a:latin typeface="Arial" pitchFamily="34" charset="0"/>
                <a:ea typeface="Calibri" pitchFamily="34" charset="0"/>
                <a:cs typeface="Arial" pitchFamily="34" charset="0"/>
              </a:rPr>
              <a:t>Ο πληθυσμός της Ισπανίας αυξάνεται σε μεγάλο βαθμό λόγω της μετανάστευσης από άτομα με σχετικά φτωχές ή πολιτικά ασταθείς περιοχές της Λατινικής Αμερικής, όπως η Κολομβία, η Κούβα, ο Ισημερινός, το Ελ Σαλβαδόρ και το Περού. </a:t>
            </a:r>
            <a:r>
              <a:rPr lang="el-GR" sz="1900" dirty="0">
                <a:solidFill>
                  <a:srgbClr val="202122"/>
                </a:solidFill>
                <a:latin typeface="Arial" pitchFamily="34" charset="0"/>
                <a:ea typeface="Calibri" pitchFamily="34" charset="0"/>
                <a:cs typeface="Arial" pitchFamily="34" charset="0"/>
              </a:rPr>
              <a:t> </a:t>
            </a:r>
            <a:r>
              <a:rPr lang="el-GR" sz="1900" dirty="0" smtClean="0">
                <a:solidFill>
                  <a:srgbClr val="202122"/>
                </a:solidFill>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rgbClr val="202122"/>
                </a:solidFill>
                <a:effectLst/>
                <a:latin typeface="Arial" pitchFamily="34" charset="0"/>
                <a:ea typeface="Calibri" pitchFamily="34" charset="0"/>
                <a:cs typeface="Arial" pitchFamily="34" charset="0"/>
              </a:rPr>
              <a:t>Ο πληθυσμός της σύμφωνα με μετρήσεις του 2020 ανέρχεται σε 47,35 εκατομμύρια</a:t>
            </a:r>
            <a:endParaRPr kumimoji="0" lang="el-GR" sz="19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 TextBox"/>
          <p:cNvSpPr txBox="1"/>
          <p:nvPr/>
        </p:nvSpPr>
        <p:spPr>
          <a:xfrm>
            <a:off x="755576" y="836712"/>
            <a:ext cx="4968552" cy="523220"/>
          </a:xfrm>
          <a:prstGeom prst="rect">
            <a:avLst/>
          </a:prstGeom>
          <a:noFill/>
        </p:spPr>
        <p:txBody>
          <a:bodyPr wrap="square" rtlCol="0">
            <a:spAutoFit/>
          </a:bodyPr>
          <a:lstStyle/>
          <a:p>
            <a:r>
              <a:rPr lang="el-GR" sz="2800" b="1" i="1" dirty="0" smtClean="0"/>
              <a:t>Πληθυσμός</a:t>
            </a:r>
            <a:endParaRPr lang="el-GR" sz="2800" b="1" i="1" dirty="0"/>
          </a:p>
        </p:txBody>
      </p:sp>
      <p:pic>
        <p:nvPicPr>
          <p:cNvPr id="106500" name="Picture 4" descr="Ανακαλύψτε την Ισπανία και το ταμπεραμέντο ενός πλούσιου πολιτισμού.| mazi  travel"/>
          <p:cNvPicPr>
            <a:picLocks noChangeAspect="1" noChangeArrowheads="1"/>
          </p:cNvPicPr>
          <p:nvPr/>
        </p:nvPicPr>
        <p:blipFill>
          <a:blip r:embed="rId2" cstate="print"/>
          <a:srcRect/>
          <a:stretch>
            <a:fillRect/>
          </a:stretch>
        </p:blipFill>
        <p:spPr bwMode="auto">
          <a:xfrm>
            <a:off x="2262550" y="3429000"/>
            <a:ext cx="6367825" cy="3073082"/>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00232" y="4374430"/>
            <a:ext cx="5486400" cy="566738"/>
          </a:xfrm>
        </p:spPr>
        <p:txBody>
          <a:bodyPr>
            <a:normAutofit fontScale="90000"/>
          </a:bodyPr>
          <a:lstStyle/>
          <a:p>
            <a:pPr algn="ctr"/>
            <a:r>
              <a:rPr lang="el-GR" i="1" dirty="0" smtClean="0"/>
              <a:t/>
            </a:r>
            <a:br>
              <a:rPr lang="el-GR" i="1" dirty="0" smtClean="0"/>
            </a:br>
            <a:r>
              <a:rPr lang="el-GR" i="1" dirty="0" smtClean="0"/>
              <a:t/>
            </a:r>
            <a:br>
              <a:rPr lang="el-GR" i="1" dirty="0" smtClean="0"/>
            </a:br>
            <a:r>
              <a:rPr lang="el-GR" i="1" dirty="0" smtClean="0"/>
              <a:t/>
            </a:r>
            <a:br>
              <a:rPr lang="el-GR" i="1" dirty="0" smtClean="0"/>
            </a:br>
            <a:r>
              <a:rPr lang="el-GR" i="1" dirty="0" smtClean="0"/>
              <a:t>Γεωγραφικό Πλάτος</a:t>
            </a:r>
            <a:endParaRPr lang="el-GR" i="1" dirty="0"/>
          </a:p>
        </p:txBody>
      </p:sp>
      <p:sp>
        <p:nvSpPr>
          <p:cNvPr id="4" name="3 - Θέση κειμένου"/>
          <p:cNvSpPr>
            <a:spLocks noGrp="1"/>
          </p:cNvSpPr>
          <p:nvPr>
            <p:ph type="body" sz="half" idx="2"/>
          </p:nvPr>
        </p:nvSpPr>
        <p:spPr>
          <a:xfrm>
            <a:off x="1475656" y="5013176"/>
            <a:ext cx="6408712" cy="1584176"/>
          </a:xfrm>
        </p:spPr>
        <p:txBody>
          <a:bodyPr>
            <a:normAutofit/>
          </a:bodyPr>
          <a:lstStyle/>
          <a:p>
            <a:pPr algn="just"/>
            <a:r>
              <a:rPr lang="el-GR" sz="1900" dirty="0" smtClean="0">
                <a:latin typeface="Arial" pitchFamily="34" charset="0"/>
                <a:cs typeface="Arial" pitchFamily="34" charset="0"/>
              </a:rPr>
              <a:t>Ισπανία </a:t>
            </a:r>
            <a:r>
              <a:rPr lang="el-GR" sz="1900" dirty="0">
                <a:latin typeface="Arial" pitchFamily="34" charset="0"/>
                <a:cs typeface="Arial" pitchFamily="34" charset="0"/>
              </a:rPr>
              <a:t>εκτείνεται μεταξύ του βορείου </a:t>
            </a:r>
            <a:r>
              <a:rPr lang="el-GR" sz="1900" b="1" dirty="0">
                <a:latin typeface="Arial" pitchFamily="34" charset="0"/>
                <a:cs typeface="Arial" pitchFamily="34" charset="0"/>
              </a:rPr>
              <a:t>γεωγραφικού πλάτους</a:t>
            </a:r>
            <a:r>
              <a:rPr lang="el-GR" sz="1900" dirty="0">
                <a:latin typeface="Arial" pitchFamily="34" charset="0"/>
                <a:cs typeface="Arial" pitchFamily="34" charset="0"/>
              </a:rPr>
              <a:t> 35 έως 43 </a:t>
            </a:r>
            <a:r>
              <a:rPr lang="el-GR" sz="1900" dirty="0" smtClean="0">
                <a:latin typeface="Arial" pitchFamily="34" charset="0"/>
                <a:cs typeface="Arial" pitchFamily="34" charset="0"/>
              </a:rPr>
              <a:t>μοιρών </a:t>
            </a:r>
            <a:r>
              <a:rPr lang="el-GR" sz="1900" dirty="0">
                <a:latin typeface="Arial" pitchFamily="34" charset="0"/>
                <a:cs typeface="Arial" pitchFamily="34" charset="0"/>
              </a:rPr>
              <a:t>και 47 πρώτων και γεωγραφικού μήκους 9 μοιρών και 12 πρώτων δυτικού μέχρι 3 μοιρών και 19 πρώτων ανατολικού.</a:t>
            </a:r>
          </a:p>
          <a:p>
            <a:endParaRPr lang="el-GR" dirty="0"/>
          </a:p>
        </p:txBody>
      </p:sp>
      <p:pic>
        <p:nvPicPr>
          <p:cNvPr id="13314" name="Picture 2" descr="7 πόλεις για να ετοιμάσεις βαλίτσες για Ισπανία - iTravelling"/>
          <p:cNvPicPr>
            <a:picLocks noGrp="1" noChangeAspect="1" noChangeArrowheads="1"/>
          </p:cNvPicPr>
          <p:nvPr>
            <p:ph type="pic" idx="1"/>
          </p:nvPr>
        </p:nvPicPr>
        <p:blipFill>
          <a:blip r:embed="rId2" cstate="print"/>
          <a:srcRect l="5599" r="5599"/>
          <a:stretch>
            <a:fillRect/>
          </a:stretch>
        </p:blipFill>
        <p:spPr bwMode="auto">
          <a:xfrm>
            <a:off x="1857356" y="332656"/>
            <a:ext cx="5486400" cy="4114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48680"/>
            <a:ext cx="8229600" cy="2002234"/>
          </a:xfrm>
        </p:spPr>
        <p:txBody>
          <a:bodyPr>
            <a:normAutofit fontScale="90000"/>
          </a:bodyPr>
          <a:lstStyle/>
          <a:p>
            <a:r>
              <a:rPr lang="el-GR" sz="3100" b="1" i="1" dirty="0" smtClean="0"/>
              <a:t>Έκταση</a:t>
            </a:r>
            <a:r>
              <a:rPr lang="el-GR" sz="3100" i="1" dirty="0" smtClean="0"/>
              <a:t/>
            </a:r>
            <a:br>
              <a:rPr lang="el-GR" sz="3100" i="1" dirty="0" smtClean="0"/>
            </a:br>
            <a:r>
              <a:rPr lang="el-GR" sz="2300" dirty="0"/>
              <a:t/>
            </a:r>
            <a:br>
              <a:rPr lang="el-GR" sz="2300" dirty="0"/>
            </a:br>
            <a:r>
              <a:rPr lang="el-GR" sz="2400" dirty="0">
                <a:latin typeface="Arial" pitchFamily="34" charset="0"/>
                <a:cs typeface="Arial" pitchFamily="34" charset="0"/>
              </a:rPr>
              <a:t>Η συνολική έκταση της Ισπανίας υπολογίζεται σε 505.150 τ.χλμ. Το μεγαλύτερο μήκος αυτής από Α. προς Δ. είναι 1020 </a:t>
            </a:r>
            <a:r>
              <a:rPr lang="el-GR" sz="2400" dirty="0" err="1">
                <a:latin typeface="Arial" pitchFamily="34" charset="0"/>
                <a:cs typeface="Arial" pitchFamily="34" charset="0"/>
              </a:rPr>
              <a:t>χλμ</a:t>
            </a:r>
            <a:r>
              <a:rPr lang="el-GR" sz="2400" dirty="0">
                <a:latin typeface="Arial" pitchFamily="34" charset="0"/>
                <a:cs typeface="Arial" pitchFamily="34" charset="0"/>
              </a:rPr>
              <a:t>. ενώ το μέγιστο πλάτος από Β. προς Ν. είναι 856 </a:t>
            </a:r>
            <a:r>
              <a:rPr lang="el-GR" sz="2400" dirty="0" err="1">
                <a:latin typeface="Arial" pitchFamily="34" charset="0"/>
                <a:cs typeface="Arial" pitchFamily="34" charset="0"/>
              </a:rPr>
              <a:t>χλμ</a:t>
            </a:r>
            <a:r>
              <a:rPr lang="el-GR" sz="2400" dirty="0">
                <a:latin typeface="Arial" pitchFamily="34" charset="0"/>
                <a:cs typeface="Arial" pitchFamily="34" charset="0"/>
              </a:rPr>
              <a:t>. </a:t>
            </a:r>
            <a:br>
              <a:rPr lang="el-GR" sz="2400" dirty="0">
                <a:latin typeface="Arial" pitchFamily="34" charset="0"/>
                <a:cs typeface="Arial" pitchFamily="34" charset="0"/>
              </a:rPr>
            </a:br>
            <a:endParaRPr lang="el-GR" sz="2400" dirty="0">
              <a:latin typeface="Arial" pitchFamily="34" charset="0"/>
              <a:cs typeface="Arial" pitchFamily="34" charset="0"/>
            </a:endParaRPr>
          </a:p>
        </p:txBody>
      </p:sp>
      <p:pic>
        <p:nvPicPr>
          <p:cNvPr id="4" name="3 - Θέση περιεχομένου" descr="malaga.jpg"/>
          <p:cNvPicPr>
            <a:picLocks noGrp="1" noChangeAspect="1"/>
          </p:cNvPicPr>
          <p:nvPr>
            <p:ph idx="1"/>
          </p:nvPr>
        </p:nvPicPr>
        <p:blipFill>
          <a:blip r:embed="rId2" cstate="print"/>
          <a:stretch>
            <a:fillRect/>
          </a:stretch>
        </p:blipFill>
        <p:spPr>
          <a:xfrm>
            <a:off x="1763688" y="2492896"/>
            <a:ext cx="5675745" cy="3785722"/>
          </a:xfrm>
          <a:prstGeom prst="rect">
            <a:avLst/>
          </a:prstGeom>
          <a:ln>
            <a:noFill/>
          </a:ln>
          <a:effectLst>
            <a:softEdge rad="112500"/>
          </a:effectLst>
        </p:spPr>
      </p:pic>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268760"/>
            <a:ext cx="8229600" cy="1584176"/>
          </a:xfrm>
        </p:spPr>
        <p:txBody>
          <a:bodyPr>
            <a:normAutofit fontScale="90000"/>
          </a:bodyPr>
          <a:lstStyle/>
          <a:p>
            <a:r>
              <a:rPr lang="el-GR" sz="3600" b="1" i="1" dirty="0" smtClean="0"/>
              <a:t/>
            </a:r>
            <a:br>
              <a:rPr lang="el-GR" sz="3600" b="1" i="1" dirty="0" smtClean="0"/>
            </a:br>
            <a:r>
              <a:rPr lang="el-GR" sz="2100" dirty="0" smtClean="0">
                <a:latin typeface="Arial" pitchFamily="34" charset="0"/>
                <a:cs typeface="Arial" pitchFamily="34" charset="0"/>
              </a:rPr>
              <a:t>Το </a:t>
            </a:r>
            <a:r>
              <a:rPr lang="el-GR" sz="2100" b="1" dirty="0">
                <a:latin typeface="Arial" pitchFamily="34" charset="0"/>
                <a:cs typeface="Arial" pitchFamily="34" charset="0"/>
              </a:rPr>
              <a:t>κλίμα</a:t>
            </a:r>
            <a:r>
              <a:rPr lang="el-GR" sz="2100" dirty="0">
                <a:latin typeface="Arial" pitchFamily="34" charset="0"/>
                <a:cs typeface="Arial" pitchFamily="34" charset="0"/>
              </a:rPr>
              <a:t> της Ισπανίας ποικίλει ανάλογα των περιοχών και του ύψους του εδάφους. Γενικά είναι εύκρατο με πολλές ομοιότητες εκείνων της Ιταλίας και της Ελλάδος με λιγότερες όμως βροχοπτώσεις αυτών των Χωρών. Η ξηρότητα που παρατηρείται σε διάφορες περιοχές είναι τόσο μεγάλη ώστε να μοιάζει με την περιοχή του αφρικάνικού </a:t>
            </a:r>
            <a:r>
              <a:rPr lang="el-GR" sz="2100" dirty="0" smtClean="0">
                <a:latin typeface="Arial" pitchFamily="34" charset="0"/>
                <a:cs typeface="Arial" pitchFamily="34" charset="0"/>
              </a:rPr>
              <a:t>Άτλαντος </a:t>
            </a:r>
            <a:r>
              <a:rPr lang="el-GR" sz="2100" dirty="0">
                <a:latin typeface="Arial" pitchFamily="34" charset="0"/>
                <a:cs typeface="Arial" pitchFamily="34" charset="0"/>
              </a:rPr>
              <a:t>(όρους).</a:t>
            </a:r>
            <a:r>
              <a:rPr lang="el-GR" sz="3600" dirty="0"/>
              <a:t/>
            </a:r>
            <a:br>
              <a:rPr lang="el-GR" sz="3600" dirty="0"/>
            </a:br>
            <a:endParaRPr lang="el-GR" sz="4000" b="1" i="1" dirty="0"/>
          </a:p>
        </p:txBody>
      </p:sp>
      <p:pic>
        <p:nvPicPr>
          <p:cNvPr id="11268" name="Picture 4" descr="Ταξίδι Πλήρης Βόρεια Ισπανία με τη Χώρα των Βάσκων | Καλοκαίρι 2022 |  Versus Travel"/>
          <p:cNvPicPr>
            <a:picLocks noChangeAspect="1" noChangeArrowheads="1"/>
          </p:cNvPicPr>
          <p:nvPr/>
        </p:nvPicPr>
        <p:blipFill>
          <a:blip r:embed="rId2" cstate="print"/>
          <a:srcRect/>
          <a:stretch>
            <a:fillRect/>
          </a:stretch>
        </p:blipFill>
        <p:spPr bwMode="auto">
          <a:xfrm>
            <a:off x="2000232" y="3000372"/>
            <a:ext cx="5359063" cy="3395469"/>
          </a:xfrm>
          <a:prstGeom prst="rect">
            <a:avLst/>
          </a:prstGeom>
          <a:ln>
            <a:noFill/>
          </a:ln>
          <a:effectLst>
            <a:outerShdw blurRad="292100" dist="139700" dir="2700000" algn="tl" rotWithShape="0">
              <a:srgbClr val="333333">
                <a:alpha val="65000"/>
              </a:srgbClr>
            </a:outerShdw>
          </a:effectLst>
        </p:spPr>
      </p:pic>
      <p:sp>
        <p:nvSpPr>
          <p:cNvPr id="4" name="3 - TextBox"/>
          <p:cNvSpPr txBox="1"/>
          <p:nvPr/>
        </p:nvSpPr>
        <p:spPr>
          <a:xfrm>
            <a:off x="642910" y="285728"/>
            <a:ext cx="3024336" cy="584775"/>
          </a:xfrm>
          <a:prstGeom prst="rect">
            <a:avLst/>
          </a:prstGeom>
          <a:noFill/>
        </p:spPr>
        <p:txBody>
          <a:bodyPr wrap="square" rtlCol="0">
            <a:spAutoFit/>
          </a:bodyPr>
          <a:lstStyle/>
          <a:p>
            <a:pPr algn="ctr"/>
            <a:r>
              <a:rPr lang="el-GR" sz="3200" b="1" i="1" dirty="0" smtClean="0"/>
              <a:t>ΚΛΙΜΑ</a:t>
            </a:r>
            <a:endParaRPr lang="el-GR" sz="2000" dirty="0"/>
          </a:p>
        </p:txBody>
      </p:sp>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ChangeArrowheads="1"/>
          </p:cNvSpPr>
          <p:nvPr/>
        </p:nvSpPr>
        <p:spPr bwMode="auto">
          <a:xfrm>
            <a:off x="1043608" y="404664"/>
            <a:ext cx="6984776"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Θρησκεία</a:t>
            </a:r>
            <a:endParaRPr kumimoji="0" lang="el-GR" sz="28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l-GR" sz="1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43" name="Picture 3" descr="Ισπανία / Υπό ερευνά 68 καταγγελίες για κακοποίηση παιδιών στην Καθολική  Εκκλησία | Αυγή"/>
          <p:cNvPicPr>
            <a:picLocks noChangeAspect="1" noChangeArrowheads="1"/>
          </p:cNvPicPr>
          <p:nvPr/>
        </p:nvPicPr>
        <p:blipFill>
          <a:blip r:embed="rId2" cstate="print"/>
          <a:srcRect/>
          <a:stretch>
            <a:fillRect/>
          </a:stretch>
        </p:blipFill>
        <p:spPr bwMode="auto">
          <a:xfrm>
            <a:off x="611560" y="1196752"/>
            <a:ext cx="7979499" cy="3573016"/>
          </a:xfrm>
          <a:prstGeom prst="rect">
            <a:avLst/>
          </a:prstGeom>
          <a:ln>
            <a:noFill/>
          </a:ln>
          <a:effectLst>
            <a:outerShdw blurRad="292100" dist="139700" dir="2700000" algn="tl" rotWithShape="0">
              <a:srgbClr val="333333">
                <a:alpha val="65000"/>
              </a:srgbClr>
            </a:outerShdw>
          </a:effectLst>
        </p:spPr>
      </p:pic>
      <p:sp>
        <p:nvSpPr>
          <p:cNvPr id="4" name="3 - Ορθογώνιο"/>
          <p:cNvSpPr/>
          <p:nvPr/>
        </p:nvSpPr>
        <p:spPr>
          <a:xfrm>
            <a:off x="611560" y="5085184"/>
            <a:ext cx="7992888" cy="1477328"/>
          </a:xfrm>
          <a:prstGeom prst="rect">
            <a:avLst/>
          </a:prstGeom>
        </p:spPr>
        <p:txBody>
          <a:bodyPr wrap="square">
            <a:spAutoFit/>
          </a:bodyPr>
          <a:lstStyle/>
          <a:p>
            <a:r>
              <a:rPr kumimoji="0" lang="el-GR"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Οι Ισπανοί είναι κατά το μεγαλύτερο μέρος τους χριστιανοί Ρωμαιοκαθολικοί, αν και η δύναμη της Εκκλησίας έχει μειωθεί αρκετά τα τελευταία χρόνια. Σήμερα το Ισπανικό Σύνταγμα παρέχει και προστατεύει πλήρως την ανεξιθρησκία, που είχε ξεκινήσει από το 1868. Έτσι από τις 29 Δεκεμβρίου 1978 δεν υφίσταται ο όρος «επίσημη θρησκεία» στην Ισπανία</a:t>
            </a:r>
            <a:r>
              <a:rPr lang="en-US" dirty="0" smtClean="0">
                <a:latin typeface="Arial" pitchFamily="34" charset="0"/>
                <a:cs typeface="Arial" pitchFamily="34" charset="0"/>
              </a:rPr>
              <a:t>.</a:t>
            </a:r>
            <a:endParaRPr lang="el-GR" dirty="0"/>
          </a:p>
        </p:txBody>
      </p:sp>
    </p:spTree>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i="1" dirty="0" smtClean="0"/>
              <a:t>ΓΑΣΤΡΟΝΟΜΙΑ</a:t>
            </a:r>
            <a:endParaRPr lang="el-GR" sz="3200" b="1" i="1" dirty="0"/>
          </a:p>
        </p:txBody>
      </p:sp>
      <p:sp>
        <p:nvSpPr>
          <p:cNvPr id="3" name="2 - Θέση κειμένου"/>
          <p:cNvSpPr>
            <a:spLocks noGrp="1"/>
          </p:cNvSpPr>
          <p:nvPr>
            <p:ph type="body" idx="1"/>
          </p:nvPr>
        </p:nvSpPr>
        <p:spPr>
          <a:xfrm>
            <a:off x="611560" y="1340768"/>
            <a:ext cx="8003232" cy="1440160"/>
          </a:xfrm>
        </p:spPr>
        <p:txBody>
          <a:bodyPr>
            <a:normAutofit fontScale="25000" lnSpcReduction="20000"/>
          </a:bodyPr>
          <a:lstStyle/>
          <a:p>
            <a:r>
              <a:rPr lang="el-GR" sz="7600" b="0" dirty="0">
                <a:latin typeface="Arial" pitchFamily="34" charset="0"/>
                <a:cs typeface="Arial" pitchFamily="34" charset="0"/>
              </a:rPr>
              <a:t>Η Ισπανία είναι ένας παράδεισος για όσους αγαπούν το φαγητό. Έντεκα εμβληματικά προϊόντα με μοναδική γεύση και ποιότητα είναι αυτά που ξεχωρίζουν και καθορίζουν την ταυτότητα της ισπανικής γαστρονομίας και κουλτούρας </a:t>
            </a:r>
            <a:r>
              <a:rPr lang="el-GR" sz="7600" b="0" dirty="0" smtClean="0">
                <a:latin typeface="Arial" pitchFamily="34" charset="0"/>
                <a:cs typeface="Arial" pitchFamily="34" charset="0"/>
              </a:rPr>
              <a:t>όπως </a:t>
            </a:r>
            <a:r>
              <a:rPr lang="el-GR" sz="7600" b="0" dirty="0">
                <a:latin typeface="Arial" pitchFamily="34" charset="0"/>
                <a:cs typeface="Arial" pitchFamily="34" charset="0"/>
              </a:rPr>
              <a:t>τυριά, ψάρια, κρασί, φρούτα &amp; λαχανικά, ζαμπόν, κρέατα, ελαιόλαδο, αλάτι &amp; μπαχαρικά, γλυκά, επιτραπέζιες ελιές και ξύδι.</a:t>
            </a:r>
          </a:p>
          <a:p>
            <a:endParaRPr lang="el-GR" dirty="0"/>
          </a:p>
        </p:txBody>
      </p:sp>
      <p:pic>
        <p:nvPicPr>
          <p:cNvPr id="7" name="6 - Θέση περιεχομένου" descr="Paella.jpg"/>
          <p:cNvPicPr>
            <a:picLocks noGrp="1" noChangeAspect="1"/>
          </p:cNvPicPr>
          <p:nvPr>
            <p:ph sz="half" idx="2"/>
          </p:nvPr>
        </p:nvPicPr>
        <p:blipFill>
          <a:blip r:embed="rId2" cstate="print"/>
          <a:stretch>
            <a:fillRect/>
          </a:stretch>
        </p:blipFill>
        <p:spPr>
          <a:xfrm>
            <a:off x="395536" y="3068960"/>
            <a:ext cx="4040188" cy="3030141"/>
          </a:xfrm>
          <a:prstGeom prst="rect">
            <a:avLst/>
          </a:prstGeom>
          <a:ln>
            <a:noFill/>
          </a:ln>
          <a:effectLst>
            <a:outerShdw blurRad="190500" algn="tl" rotWithShape="0">
              <a:srgbClr val="000000">
                <a:alpha val="70000"/>
              </a:srgbClr>
            </a:outerShdw>
          </a:effectLst>
        </p:spPr>
      </p:pic>
      <p:pic>
        <p:nvPicPr>
          <p:cNvPr id="8" name="7 - Θέση περιεχομένου" descr="gazpacho-ispania-kalytera-fagita.jpg"/>
          <p:cNvPicPr>
            <a:picLocks noGrp="1" noChangeAspect="1"/>
          </p:cNvPicPr>
          <p:nvPr>
            <p:ph sz="quarter" idx="4"/>
          </p:nvPr>
        </p:nvPicPr>
        <p:blipFill>
          <a:blip r:embed="rId3" cstate="print"/>
          <a:stretch>
            <a:fillRect/>
          </a:stretch>
        </p:blipFill>
        <p:spPr>
          <a:xfrm>
            <a:off x="4644008" y="3068960"/>
            <a:ext cx="4041775" cy="3031331"/>
          </a:xfrm>
          <a:prstGeom prst="rect">
            <a:avLst/>
          </a:prstGeom>
          <a:ln>
            <a:noFill/>
          </a:ln>
          <a:effectLst>
            <a:outerShdw blurRad="190500" algn="tl" rotWithShape="0">
              <a:srgbClr val="000000">
                <a:alpha val="70000"/>
              </a:srgbClr>
            </a:outerShdw>
          </a:effectLst>
        </p:spPr>
      </p:pic>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ΙΣΠΑΝΙ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305</TotalTime>
  <Words>469</Words>
  <Application>Microsoft Office PowerPoint</Application>
  <PresentationFormat>Προβολή στην οθόνη (4:3)</PresentationFormat>
  <Paragraphs>81</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ΙΣΠΑΝΙΑ</vt:lpstr>
      <vt:lpstr>ΙΣΠΑΝΙΑ</vt:lpstr>
      <vt:lpstr>Διαφάνεια 2</vt:lpstr>
      <vt:lpstr>Μεγαλύτερες αστικές περιοχές </vt:lpstr>
      <vt:lpstr>Διαφάνεια 4</vt:lpstr>
      <vt:lpstr>   Γεωγραφικό Πλάτος</vt:lpstr>
      <vt:lpstr>Έκταση  Η συνολική έκταση της Ισπανίας υπολογίζεται σε 505.150 τ.χλμ. Το μεγαλύτερο μήκος αυτής από Α. προς Δ. είναι 1020 χλμ. ενώ το μέγιστο πλάτος από Β. προς Ν. είναι 856 χλμ.  </vt:lpstr>
      <vt:lpstr> Το κλίμα της Ισπανίας ποικίλει ανάλογα των περιοχών και του ύψους του εδάφους. Γενικά είναι εύκρατο με πολλές ομοιότητες εκείνων της Ιταλίας και της Ελλάδος με λιγότερες όμως βροχοπτώσεις αυτών των Χωρών. Η ξηρότητα που παρατηρείται σε διάφορες περιοχές είναι τόσο μεγάλη ώστε να μοιάζει με την περιοχή του αφρικάνικού Άτλαντος (όρους). </vt:lpstr>
      <vt:lpstr>Διαφάνεια 8</vt:lpstr>
      <vt:lpstr>ΓΑΣΤΡΟΝΟΜΙΑ</vt:lpstr>
      <vt:lpstr>Διαφάνεια 10</vt:lpstr>
      <vt:lpstr>Διαφάνεια 11</vt:lpstr>
      <vt:lpstr>ΟΙΚΟΝΟΜΙΑ</vt:lpstr>
      <vt:lpstr>Διαφάνεια 13</vt:lpstr>
      <vt:lpstr>Διαφάνεια 14</vt:lpstr>
      <vt:lpstr>Διαφάνεια 15</vt:lpstr>
      <vt:lpstr>Διαφάνεια 16</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ΙΣΠΑΝΙΑ</dc:title>
  <dc:creator>Girls</dc:creator>
  <cp:lastModifiedBy>Girls</cp:lastModifiedBy>
  <cp:revision>48</cp:revision>
  <dcterms:created xsi:type="dcterms:W3CDTF">2022-10-01T17:18:44Z</dcterms:created>
  <dcterms:modified xsi:type="dcterms:W3CDTF">2022-10-04T15:20:32Z</dcterms:modified>
</cp:coreProperties>
</file>