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90" autoAdjust="0"/>
  </p:normalViewPr>
  <p:slideViewPr>
    <p:cSldViewPr snapToGrid="0">
      <p:cViewPr varScale="1">
        <p:scale>
          <a:sx n="80" d="100"/>
          <a:sy n="80" d="100"/>
        </p:scale>
        <p:origin x="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CB8078-2946-25D6-73B8-F24E2C45C18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E3AB8A-043A-6D16-87EE-29F2A2CAE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20189ED-4C84-7B58-3700-B509BFD4995E}"/>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5" name="Θέση υποσέλιδου 4">
            <a:extLst>
              <a:ext uri="{FF2B5EF4-FFF2-40B4-BE49-F238E27FC236}">
                <a16:creationId xmlns:a16="http://schemas.microsoft.com/office/drawing/2014/main" id="{472F912F-4770-B22E-325C-7DA1B3D737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B6808EF-E008-E28F-C48B-552C7C1C356E}"/>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358227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965C62-C1B4-2626-3474-4CB405584A1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DD24B6E-B2E2-F7C9-73A1-D9FC1E08DC1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ABD8EF6-6229-6FD3-FC92-BA9E30ED456B}"/>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5" name="Θέση υποσέλιδου 4">
            <a:extLst>
              <a:ext uri="{FF2B5EF4-FFF2-40B4-BE49-F238E27FC236}">
                <a16:creationId xmlns:a16="http://schemas.microsoft.com/office/drawing/2014/main" id="{A001F134-943E-A481-760B-5F1158BE80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42FE028-AADA-BF82-9D57-15061241B975}"/>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1419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27FC10A-39D4-A926-618A-54C15C33BC0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EBF0EB2-EF3B-EBF9-C532-CD90341E7FB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1337DDE-C8EB-FF5C-1CBB-58AEF4E65BD7}"/>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5" name="Θέση υποσέλιδου 4">
            <a:extLst>
              <a:ext uri="{FF2B5EF4-FFF2-40B4-BE49-F238E27FC236}">
                <a16:creationId xmlns:a16="http://schemas.microsoft.com/office/drawing/2014/main" id="{347FA270-0561-F24B-25E8-3347F601176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21787E-B5F4-E6EF-561E-AFC1637C594D}"/>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293188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5ABC25-4566-55DC-3081-CE70CFFD05F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812A52D-B9FC-486D-B75D-864766993DE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46A83F-B5C9-D72D-D28D-0ABFDA276850}"/>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5" name="Θέση υποσέλιδου 4">
            <a:extLst>
              <a:ext uri="{FF2B5EF4-FFF2-40B4-BE49-F238E27FC236}">
                <a16:creationId xmlns:a16="http://schemas.microsoft.com/office/drawing/2014/main" id="{78FD92F9-A1B5-B524-AA64-C9F938DD53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F4343C-EB50-84D5-5BBA-25E0A27BB7D5}"/>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290465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ED2271-BA09-CC58-09BD-81976C7DAD9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A7586DB-7DD4-4E9E-9364-08DB88289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5863466-4801-39BD-D830-23596F31BC6B}"/>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5" name="Θέση υποσέλιδου 4">
            <a:extLst>
              <a:ext uri="{FF2B5EF4-FFF2-40B4-BE49-F238E27FC236}">
                <a16:creationId xmlns:a16="http://schemas.microsoft.com/office/drawing/2014/main" id="{6281BB18-23F1-A765-638E-2F7E797EF2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0FCAE2-B71A-0648-CE6C-601009C8F899}"/>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402557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EFCD06-B506-90B0-4CA0-E9B9A9FCA64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14FDB8-8481-7ACF-B9E6-39B8080006B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7543A23-1280-EE7B-132E-A40E7508CA0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F54D931-72CB-6174-FC0D-831A5145127B}"/>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6" name="Θέση υποσέλιδου 5">
            <a:extLst>
              <a:ext uri="{FF2B5EF4-FFF2-40B4-BE49-F238E27FC236}">
                <a16:creationId xmlns:a16="http://schemas.microsoft.com/office/drawing/2014/main" id="{E170482B-2C13-23BB-69BD-93ECA180E8C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AFA78D4-1B31-B63E-07A5-361DDD7B6FE7}"/>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402811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F27CEC-8E32-D090-A8C1-06E684A1486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FFC3196-192F-9590-71AC-0B93FE51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EABA5C8-4131-85BC-8F29-DB137D4DECB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8CAB4CC-0C64-FEC1-9CCC-E448AA981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49886D0-88BE-2268-C291-AD68FF90BDA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B951DFF-2F49-6C5F-C3E9-2AC3EDE9818A}"/>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8" name="Θέση υποσέλιδου 7">
            <a:extLst>
              <a:ext uri="{FF2B5EF4-FFF2-40B4-BE49-F238E27FC236}">
                <a16:creationId xmlns:a16="http://schemas.microsoft.com/office/drawing/2014/main" id="{3A515A05-3515-5300-323C-254A501CE0E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17AAB9D-76A5-889B-2B3F-C154EB6C3919}"/>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57156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9B3279-ED4C-57EB-F6B4-5DA192FD31F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60186E1-54ED-FB95-5AB0-C7D6FBA6DB54}"/>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4" name="Θέση υποσέλιδου 3">
            <a:extLst>
              <a:ext uri="{FF2B5EF4-FFF2-40B4-BE49-F238E27FC236}">
                <a16:creationId xmlns:a16="http://schemas.microsoft.com/office/drawing/2014/main" id="{4870F0E8-EDBB-A584-CDD3-01FC5521B45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22200A8-181B-E818-4D61-2A60FCD194AB}"/>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330702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C577EF8-DE94-87CC-155D-44A8AECC52A0}"/>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3" name="Θέση υποσέλιδου 2">
            <a:extLst>
              <a:ext uri="{FF2B5EF4-FFF2-40B4-BE49-F238E27FC236}">
                <a16:creationId xmlns:a16="http://schemas.microsoft.com/office/drawing/2014/main" id="{DE5E0BF5-81F9-B425-AF18-13F3575D09F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1118E8F-204E-166D-A48B-0B1F638F3B71}"/>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102195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B59BA2-7F04-ADA6-D682-898DCC7D783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BE49EF7-EE36-421F-9D2C-F4AB9A4217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9437388-04C2-E3FA-00A2-A6136CC6B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3546521-406B-646E-FFEE-B8525015086B}"/>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6" name="Θέση υποσέλιδου 5">
            <a:extLst>
              <a:ext uri="{FF2B5EF4-FFF2-40B4-BE49-F238E27FC236}">
                <a16:creationId xmlns:a16="http://schemas.microsoft.com/office/drawing/2014/main" id="{54EFB595-4644-44BC-F951-BC242D866FC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7D8F3A-BAE9-7BC1-790A-B54EECEEF743}"/>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264927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9ACA90-F301-7585-92D5-4E7D21D4132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3B3AE60-47CC-DFB9-9992-A68609608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B649887-674C-DFB0-593B-33A52AC44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ED474D7-9361-4AF6-6C43-3333773923DB}"/>
              </a:ext>
            </a:extLst>
          </p:cNvPr>
          <p:cNvSpPr>
            <a:spLocks noGrp="1"/>
          </p:cNvSpPr>
          <p:nvPr>
            <p:ph type="dt" sz="half" idx="10"/>
          </p:nvPr>
        </p:nvSpPr>
        <p:spPr/>
        <p:txBody>
          <a:bodyPr/>
          <a:lstStyle/>
          <a:p>
            <a:fld id="{6AE4720F-1CE8-48F7-BFC5-3FF202A2F388}" type="datetimeFigureOut">
              <a:rPr lang="el-GR" smtClean="0"/>
              <a:t>04/10/2022</a:t>
            </a:fld>
            <a:endParaRPr lang="el-GR"/>
          </a:p>
        </p:txBody>
      </p:sp>
      <p:sp>
        <p:nvSpPr>
          <p:cNvPr id="6" name="Θέση υποσέλιδου 5">
            <a:extLst>
              <a:ext uri="{FF2B5EF4-FFF2-40B4-BE49-F238E27FC236}">
                <a16:creationId xmlns:a16="http://schemas.microsoft.com/office/drawing/2014/main" id="{0221A224-6C61-5862-ACF1-0CA7F0A99F1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47E2792-578E-2641-CF1F-4CC35E01CB65}"/>
              </a:ext>
            </a:extLst>
          </p:cNvPr>
          <p:cNvSpPr>
            <a:spLocks noGrp="1"/>
          </p:cNvSpPr>
          <p:nvPr>
            <p:ph type="sldNum" sz="quarter" idx="12"/>
          </p:nvPr>
        </p:nvSpPr>
        <p:spPr/>
        <p:txBody>
          <a:bodyPr/>
          <a:lstStyle/>
          <a:p>
            <a:fld id="{BEEB447C-B230-4C6E-AC0B-1BDF84A5F887}" type="slidenum">
              <a:rPr lang="el-GR" smtClean="0"/>
              <a:t>‹#›</a:t>
            </a:fld>
            <a:endParaRPr lang="el-GR"/>
          </a:p>
        </p:txBody>
      </p:sp>
    </p:spTree>
    <p:extLst>
      <p:ext uri="{BB962C8B-B14F-4D97-AF65-F5344CB8AC3E}">
        <p14:creationId xmlns:p14="http://schemas.microsoft.com/office/powerpoint/2010/main" val="314413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D5CC815-A72D-8D80-625C-62CE5CBDE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0E8BC74-034F-C5B6-6C8D-7E86DB64E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686325D-8CB1-112D-9BA9-B9354C014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4720F-1CE8-48F7-BFC5-3FF202A2F388}" type="datetimeFigureOut">
              <a:rPr lang="el-GR" smtClean="0"/>
              <a:t>04/10/2022</a:t>
            </a:fld>
            <a:endParaRPr lang="el-GR"/>
          </a:p>
        </p:txBody>
      </p:sp>
      <p:sp>
        <p:nvSpPr>
          <p:cNvPr id="5" name="Θέση υποσέλιδου 4">
            <a:extLst>
              <a:ext uri="{FF2B5EF4-FFF2-40B4-BE49-F238E27FC236}">
                <a16:creationId xmlns:a16="http://schemas.microsoft.com/office/drawing/2014/main" id="{7DF46C1B-2E60-D20F-B44D-F8448C58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B0DA0A1-B8D5-5CBC-252F-E334BCDD44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B447C-B230-4C6E-AC0B-1BDF84A5F887}" type="slidenum">
              <a:rPr lang="el-GR" smtClean="0"/>
              <a:t>‹#›</a:t>
            </a:fld>
            <a:endParaRPr lang="el-GR"/>
          </a:p>
        </p:txBody>
      </p:sp>
    </p:spTree>
    <p:extLst>
      <p:ext uri="{BB962C8B-B14F-4D97-AF65-F5344CB8AC3E}">
        <p14:creationId xmlns:p14="http://schemas.microsoft.com/office/powerpoint/2010/main" val="244517577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E64BA7-C207-0302-D341-BF8AD0E00DD1}"/>
              </a:ext>
            </a:extLst>
          </p:cNvPr>
          <p:cNvSpPr>
            <a:spLocks noGrp="1"/>
          </p:cNvSpPr>
          <p:nvPr>
            <p:ph type="ctrTitle"/>
          </p:nvPr>
        </p:nvSpPr>
        <p:spPr>
          <a:xfrm>
            <a:off x="741145" y="2743199"/>
            <a:ext cx="4987851" cy="3506003"/>
          </a:xfrm>
        </p:spPr>
        <p:txBody>
          <a:bodyPr>
            <a:normAutofit fontScale="90000"/>
          </a:bodyPr>
          <a:lstStyle/>
          <a:p>
            <a:r>
              <a:rPr lang="el-GR" sz="2800" dirty="0"/>
              <a:t/>
            </a:r>
            <a:br>
              <a:rPr lang="el-GR" sz="2800" dirty="0"/>
            </a:br>
            <a:r>
              <a:rPr lang="el-GR" sz="2200" dirty="0"/>
              <a:t>Συνθετική εργασία στο μάθημα της γεωγραφίας</a:t>
            </a:r>
            <a:br>
              <a:rPr lang="el-GR" sz="2200" dirty="0"/>
            </a:br>
            <a:r>
              <a:rPr lang="el-GR" sz="2200" dirty="0"/>
              <a:t>Μαθήτριες: Χριστιάννα </a:t>
            </a:r>
            <a:r>
              <a:rPr lang="el-GR" sz="2200" dirty="0" err="1"/>
              <a:t>Ασημέλλη</a:t>
            </a:r>
            <a:r>
              <a:rPr lang="el-GR" sz="2200" dirty="0"/>
              <a:t/>
            </a:r>
            <a:br>
              <a:rPr lang="el-GR" sz="2200" dirty="0"/>
            </a:br>
            <a:r>
              <a:rPr lang="el-GR" sz="2200" dirty="0"/>
              <a:t>Στέλλα </a:t>
            </a:r>
            <a:r>
              <a:rPr lang="el-GR" sz="2200" dirty="0" err="1" smtClean="0"/>
              <a:t>Γκιουλμπαξιώτη</a:t>
            </a:r>
            <a:r>
              <a:rPr lang="el-GR" sz="2200" dirty="0" smtClean="0"/>
              <a:t/>
            </a:r>
            <a:br>
              <a:rPr lang="el-GR" sz="2200" dirty="0" smtClean="0"/>
            </a:br>
            <a:r>
              <a:rPr lang="el-GR" sz="2200" dirty="0" smtClean="0"/>
              <a:t>Καθηγήτρια: Κούκουρα Σταυρούλα</a:t>
            </a:r>
            <a:r>
              <a:rPr lang="el-GR" sz="2200" dirty="0"/>
              <a:t/>
            </a:r>
            <a:br>
              <a:rPr lang="el-GR" sz="2200" dirty="0"/>
            </a:br>
            <a:r>
              <a:rPr lang="el-GR" sz="2200" dirty="0" smtClean="0"/>
              <a:t/>
            </a:r>
            <a:br>
              <a:rPr lang="el-GR" sz="2200" dirty="0" smtClean="0"/>
            </a:br>
            <a:r>
              <a:rPr lang="el-GR" sz="2200" dirty="0" smtClean="0"/>
              <a:t>Τίτλος </a:t>
            </a:r>
            <a:r>
              <a:rPr lang="el-GR" sz="2200" dirty="0"/>
              <a:t>εργασίας: Ιταλία (πρωτεύουσα, πληθυσμός, έκταση, εθνικός ύμνος, οικονομία, αξιοθέατα, φαγητά, τουρισμός).</a:t>
            </a:r>
            <a:br>
              <a:rPr lang="el-GR" sz="2200" dirty="0"/>
            </a:br>
            <a:r>
              <a:rPr lang="el-GR" sz="2200" dirty="0" smtClean="0"/>
              <a:t/>
            </a:r>
            <a:br>
              <a:rPr lang="el-GR" sz="2200" dirty="0" smtClean="0"/>
            </a:br>
            <a:r>
              <a:rPr lang="el-GR" sz="2200" dirty="0" smtClean="0"/>
              <a:t>Γυμνάσιο </a:t>
            </a:r>
            <a:r>
              <a:rPr lang="el-GR" sz="2200" dirty="0"/>
              <a:t>νέας Πεντέλης</a:t>
            </a:r>
            <a:br>
              <a:rPr lang="el-GR" sz="2200" dirty="0"/>
            </a:br>
            <a:r>
              <a:rPr lang="el-GR" sz="2200" dirty="0"/>
              <a:t>Σχολικό έτος 2022/23</a:t>
            </a:r>
          </a:p>
        </p:txBody>
      </p:sp>
      <p:sp>
        <p:nvSpPr>
          <p:cNvPr id="4" name="TextBox 3">
            <a:extLst>
              <a:ext uri="{FF2B5EF4-FFF2-40B4-BE49-F238E27FC236}">
                <a16:creationId xmlns:a16="http://schemas.microsoft.com/office/drawing/2014/main" id="{A623788E-0C3E-6F55-79A6-484D2183486D}"/>
              </a:ext>
            </a:extLst>
          </p:cNvPr>
          <p:cNvSpPr txBox="1"/>
          <p:nvPr/>
        </p:nvSpPr>
        <p:spPr>
          <a:xfrm>
            <a:off x="4831882" y="718670"/>
            <a:ext cx="3339967" cy="830997"/>
          </a:xfrm>
          <a:prstGeom prst="rect">
            <a:avLst/>
          </a:prstGeom>
          <a:noFill/>
        </p:spPr>
        <p:txBody>
          <a:bodyPr wrap="square" rtlCol="0">
            <a:spAutoFit/>
          </a:bodyPr>
          <a:lstStyle/>
          <a:p>
            <a:r>
              <a:rPr lang="el-GR" sz="4800" dirty="0"/>
              <a:t>ΙΤΑΛΙΑ</a:t>
            </a:r>
          </a:p>
        </p:txBody>
      </p:sp>
      <p:sp>
        <p:nvSpPr>
          <p:cNvPr id="5" name="Ορθογώνιο: Στρογγύλεμα γωνιών 4">
            <a:extLst>
              <a:ext uri="{FF2B5EF4-FFF2-40B4-BE49-F238E27FC236}">
                <a16:creationId xmlns:a16="http://schemas.microsoft.com/office/drawing/2014/main" id="{1E6BE968-3F2E-2E5E-3A76-25A5C95681D7}"/>
              </a:ext>
            </a:extLst>
          </p:cNvPr>
          <p:cNvSpPr/>
          <p:nvPr/>
        </p:nvSpPr>
        <p:spPr>
          <a:xfrm>
            <a:off x="839755" y="2743199"/>
            <a:ext cx="5150497" cy="3722915"/>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10" name="Εικόνα 9">
            <a:extLst>
              <a:ext uri="{FF2B5EF4-FFF2-40B4-BE49-F238E27FC236}">
                <a16:creationId xmlns:a16="http://schemas.microsoft.com/office/drawing/2014/main" id="{F761390C-84F1-DBAB-FB41-E41B2C3415BF}"/>
              </a:ext>
            </a:extLst>
          </p:cNvPr>
          <p:cNvPicPr>
            <a:picLocks noChangeAspect="1"/>
          </p:cNvPicPr>
          <p:nvPr/>
        </p:nvPicPr>
        <p:blipFill>
          <a:blip r:embed="rId2"/>
          <a:stretch>
            <a:fillRect/>
          </a:stretch>
        </p:blipFill>
        <p:spPr>
          <a:xfrm>
            <a:off x="6535554" y="2159214"/>
            <a:ext cx="4648265" cy="4089988"/>
          </a:xfrm>
          <a:prstGeom prst="rect">
            <a:avLst/>
          </a:prstGeom>
        </p:spPr>
      </p:pic>
      <p:pic>
        <p:nvPicPr>
          <p:cNvPr id="12" name="Εικόνα 11">
            <a:extLst>
              <a:ext uri="{FF2B5EF4-FFF2-40B4-BE49-F238E27FC236}">
                <a16:creationId xmlns:a16="http://schemas.microsoft.com/office/drawing/2014/main" id="{E21349CD-1811-B3F5-9FA9-967A77A4CC76}"/>
              </a:ext>
            </a:extLst>
          </p:cNvPr>
          <p:cNvPicPr>
            <a:picLocks noChangeAspect="1"/>
          </p:cNvPicPr>
          <p:nvPr/>
        </p:nvPicPr>
        <p:blipFill>
          <a:blip r:embed="rId3"/>
          <a:stretch>
            <a:fillRect/>
          </a:stretch>
        </p:blipFill>
        <p:spPr>
          <a:xfrm>
            <a:off x="1424539" y="21657"/>
            <a:ext cx="2721541" cy="2721541"/>
          </a:xfrm>
          <a:prstGeom prst="rect">
            <a:avLst/>
          </a:prstGeom>
        </p:spPr>
      </p:pic>
    </p:spTree>
    <p:extLst>
      <p:ext uri="{BB962C8B-B14F-4D97-AF65-F5344CB8AC3E}">
        <p14:creationId xmlns:p14="http://schemas.microsoft.com/office/powerpoint/2010/main" val="218343191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08C4B-4F4C-8C59-0ABC-AB9BF40E8227}"/>
              </a:ext>
            </a:extLst>
          </p:cNvPr>
          <p:cNvSpPr>
            <a:spLocks noGrp="1"/>
          </p:cNvSpPr>
          <p:nvPr>
            <p:ph type="title"/>
          </p:nvPr>
        </p:nvSpPr>
        <p:spPr>
          <a:xfrm>
            <a:off x="838200" y="302118"/>
            <a:ext cx="10515600" cy="1325563"/>
          </a:xfrm>
        </p:spPr>
        <p:txBody>
          <a:bodyPr/>
          <a:lstStyle/>
          <a:p>
            <a:pPr algn="ctr"/>
            <a:r>
              <a:rPr lang="el-GR" b="1" dirty="0"/>
              <a:t>Λεπτομέρειες</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5616DA-458C-8FC4-E212-DF80D400CD7C}"/>
                  </a:ext>
                </a:extLst>
              </p:cNvPr>
              <p:cNvSpPr txBox="1"/>
              <p:nvPr/>
            </p:nvSpPr>
            <p:spPr>
              <a:xfrm>
                <a:off x="642487" y="2003875"/>
                <a:ext cx="6097604" cy="798424"/>
              </a:xfrm>
              <a:prstGeom prst="rect">
                <a:avLst/>
              </a:prstGeom>
              <a:noFill/>
            </p:spPr>
            <p:txBody>
              <a:bodyPr wrap="square">
                <a:spAutoFit/>
              </a:bodyPr>
              <a:lstStyle/>
              <a:p>
                <a:r>
                  <a:rPr lang="el-GR" sz="2200" dirty="0"/>
                  <a:t>Η Ιταλία έχει συνολική έκταση 301.340</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𝑘𝑚</m:t>
                        </m:r>
                      </m:e>
                      <m:sup>
                        <m:r>
                          <a:rPr lang="en-US" sz="2200" b="0" i="1" smtClean="0">
                            <a:latin typeface="Cambria Math" panose="02040503050406030204" pitchFamily="18" charset="0"/>
                          </a:rPr>
                          <m:t>2</m:t>
                        </m:r>
                      </m:sup>
                    </m:sSup>
                  </m:oMath>
                </a14:m>
                <a:r>
                  <a:rPr lang="el-GR" sz="2200" dirty="0"/>
                  <a:t> και πληθυσμό 58.983.122 κατοίκους</a:t>
                </a:r>
                <a:r>
                  <a:rPr lang="en-US" sz="2200" dirty="0"/>
                  <a:t>.</a:t>
                </a:r>
                <a:r>
                  <a:rPr lang="el-GR" sz="2200" dirty="0"/>
                  <a:t> </a:t>
                </a:r>
              </a:p>
            </p:txBody>
          </p:sp>
        </mc:Choice>
        <mc:Fallback xmlns="">
          <p:sp>
            <p:nvSpPr>
              <p:cNvPr id="4" name="TextBox 3">
                <a:extLst>
                  <a:ext uri="{FF2B5EF4-FFF2-40B4-BE49-F238E27FC236}">
                    <a16:creationId xmlns:a16="http://schemas.microsoft.com/office/drawing/2014/main" id="{CD5616DA-458C-8FC4-E212-DF80D400CD7C}"/>
                  </a:ext>
                </a:extLst>
              </p:cNvPr>
              <p:cNvSpPr txBox="1">
                <a:spLocks noRot="1" noChangeAspect="1" noMove="1" noResize="1" noEditPoints="1" noAdjustHandles="1" noChangeArrowheads="1" noChangeShapeType="1" noTextEdit="1"/>
              </p:cNvSpPr>
              <p:nvPr/>
            </p:nvSpPr>
            <p:spPr>
              <a:xfrm>
                <a:off x="642487" y="2003875"/>
                <a:ext cx="6097604" cy="798424"/>
              </a:xfrm>
              <a:prstGeom prst="rect">
                <a:avLst/>
              </a:prstGeom>
              <a:blipFill>
                <a:blip r:embed="rId2"/>
                <a:stretch>
                  <a:fillRect l="-1299" t="-5344" b="-10687"/>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5F4BD3E3-5031-AB1A-AD37-6EF96BAC1F98}"/>
              </a:ext>
            </a:extLst>
          </p:cNvPr>
          <p:cNvSpPr txBox="1"/>
          <p:nvPr/>
        </p:nvSpPr>
        <p:spPr>
          <a:xfrm>
            <a:off x="642487" y="3024948"/>
            <a:ext cx="6097604" cy="1723549"/>
          </a:xfrm>
          <a:prstGeom prst="rect">
            <a:avLst/>
          </a:prstGeom>
          <a:noFill/>
        </p:spPr>
        <p:txBody>
          <a:bodyPr wrap="square">
            <a:spAutoFit/>
          </a:bodyPr>
          <a:lstStyle/>
          <a:p>
            <a:r>
              <a:rPr lang="el-GR" sz="2200" dirty="0"/>
              <a:t>Πρωτεύουσα και μεγαλύτερη πόλη της Ιταλίας είναι η Ρώμη. Αποτελείται από μία χερσόνησο σε σχήμα μπότας και δύο μεγάλα νησιά στη Μεσόγειο θάλασσα: τη Σικελία και τη Σαρδηνία.</a:t>
            </a:r>
          </a:p>
          <a:p>
            <a:endParaRPr lang="el-GR" dirty="0"/>
          </a:p>
        </p:txBody>
      </p:sp>
      <p:sp>
        <p:nvSpPr>
          <p:cNvPr id="12" name="TextBox 11">
            <a:extLst>
              <a:ext uri="{FF2B5EF4-FFF2-40B4-BE49-F238E27FC236}">
                <a16:creationId xmlns:a16="http://schemas.microsoft.com/office/drawing/2014/main" id="{72A1E645-0146-DAEC-124D-61CB214AE76F}"/>
              </a:ext>
            </a:extLst>
          </p:cNvPr>
          <p:cNvSpPr txBox="1"/>
          <p:nvPr/>
        </p:nvSpPr>
        <p:spPr>
          <a:xfrm>
            <a:off x="6096000" y="4748497"/>
            <a:ext cx="5668477" cy="1446550"/>
          </a:xfrm>
          <a:prstGeom prst="rect">
            <a:avLst/>
          </a:prstGeom>
          <a:noFill/>
        </p:spPr>
        <p:txBody>
          <a:bodyPr wrap="square">
            <a:spAutoFit/>
          </a:bodyPr>
          <a:lstStyle/>
          <a:p>
            <a:r>
              <a:rPr lang="el-GR" sz="2200" dirty="0"/>
              <a:t>Το ευρώ (EUR ή €) είναι το κοινό νόμισμα 17 κρατών μελών της Ευρωπαϊκής Ένωσης, τα οποία αποτελούν την Ευρωζώνη, μεταξύ των οποίων είναι και η Ιταλία. </a:t>
            </a:r>
          </a:p>
        </p:txBody>
      </p:sp>
      <p:pic>
        <p:nvPicPr>
          <p:cNvPr id="13" name="Εικόνα 12">
            <a:extLst>
              <a:ext uri="{FF2B5EF4-FFF2-40B4-BE49-F238E27FC236}">
                <a16:creationId xmlns:a16="http://schemas.microsoft.com/office/drawing/2014/main" id="{961CE86A-6B0E-038E-0C63-76E5AF423266}"/>
              </a:ext>
            </a:extLst>
          </p:cNvPr>
          <p:cNvPicPr>
            <a:picLocks noChangeAspect="1"/>
          </p:cNvPicPr>
          <p:nvPr/>
        </p:nvPicPr>
        <p:blipFill>
          <a:blip r:embed="rId3"/>
          <a:stretch>
            <a:fillRect/>
          </a:stretch>
        </p:blipFill>
        <p:spPr>
          <a:xfrm>
            <a:off x="1289786" y="4446872"/>
            <a:ext cx="3914272" cy="2446419"/>
          </a:xfrm>
          <a:prstGeom prst="rect">
            <a:avLst/>
          </a:prstGeom>
        </p:spPr>
      </p:pic>
      <p:pic>
        <p:nvPicPr>
          <p:cNvPr id="15" name="Εικόνα 14">
            <a:extLst>
              <a:ext uri="{FF2B5EF4-FFF2-40B4-BE49-F238E27FC236}">
                <a16:creationId xmlns:a16="http://schemas.microsoft.com/office/drawing/2014/main" id="{3411BCA1-1891-E73D-ED7B-003A2B968392}"/>
              </a:ext>
            </a:extLst>
          </p:cNvPr>
          <p:cNvPicPr>
            <a:picLocks noChangeAspect="1"/>
          </p:cNvPicPr>
          <p:nvPr/>
        </p:nvPicPr>
        <p:blipFill>
          <a:blip r:embed="rId4"/>
          <a:stretch>
            <a:fillRect/>
          </a:stretch>
        </p:blipFill>
        <p:spPr>
          <a:xfrm>
            <a:off x="7325427" y="1479807"/>
            <a:ext cx="4214336" cy="2892496"/>
          </a:xfrm>
          <a:prstGeom prst="rect">
            <a:avLst/>
          </a:prstGeom>
        </p:spPr>
      </p:pic>
    </p:spTree>
    <p:extLst>
      <p:ext uri="{BB962C8B-B14F-4D97-AF65-F5344CB8AC3E}">
        <p14:creationId xmlns:p14="http://schemas.microsoft.com/office/powerpoint/2010/main" val="40513280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0D4C73-90F3-A3D7-C397-AEE9362AAB13}"/>
              </a:ext>
            </a:extLst>
          </p:cNvPr>
          <p:cNvSpPr>
            <a:spLocks noGrp="1"/>
          </p:cNvSpPr>
          <p:nvPr>
            <p:ph type="title"/>
          </p:nvPr>
        </p:nvSpPr>
        <p:spPr/>
        <p:txBody>
          <a:bodyPr/>
          <a:lstStyle/>
          <a:p>
            <a:pPr algn="ctr"/>
            <a:r>
              <a:rPr lang="el-GR" b="1" dirty="0">
                <a:solidFill>
                  <a:srgbClr val="00B050"/>
                </a:solidFill>
              </a:rPr>
              <a:t>Ύμνος</a:t>
            </a:r>
            <a:r>
              <a:rPr lang="el-GR" b="1" dirty="0"/>
              <a:t> </a:t>
            </a:r>
            <a:r>
              <a:rPr lang="el-GR" b="1" dirty="0">
                <a:solidFill>
                  <a:schemeClr val="bg1">
                    <a:lumMod val="75000"/>
                  </a:schemeClr>
                </a:solidFill>
              </a:rPr>
              <a:t>της</a:t>
            </a:r>
            <a:r>
              <a:rPr lang="el-GR" b="1" dirty="0"/>
              <a:t> </a:t>
            </a:r>
            <a:r>
              <a:rPr lang="el-GR" b="1" dirty="0">
                <a:solidFill>
                  <a:srgbClr val="FF0000"/>
                </a:solidFill>
              </a:rPr>
              <a:t>Ιταλίας</a:t>
            </a:r>
          </a:p>
        </p:txBody>
      </p:sp>
      <p:sp>
        <p:nvSpPr>
          <p:cNvPr id="6" name="TextBox 5">
            <a:extLst>
              <a:ext uri="{FF2B5EF4-FFF2-40B4-BE49-F238E27FC236}">
                <a16:creationId xmlns:a16="http://schemas.microsoft.com/office/drawing/2014/main" id="{32BA225A-2780-73FD-DB39-313FD32E4E01}"/>
              </a:ext>
            </a:extLst>
          </p:cNvPr>
          <p:cNvSpPr txBox="1"/>
          <p:nvPr/>
        </p:nvSpPr>
        <p:spPr>
          <a:xfrm>
            <a:off x="392229" y="3999011"/>
            <a:ext cx="2206592" cy="2308324"/>
          </a:xfrm>
          <a:prstGeom prst="rect">
            <a:avLst/>
          </a:prstGeom>
          <a:noFill/>
        </p:spPr>
        <p:txBody>
          <a:bodyPr wrap="square">
            <a:spAutoFit/>
          </a:bodyPr>
          <a:lstStyle/>
          <a:p>
            <a:r>
              <a:rPr lang="it-IT" dirty="0"/>
              <a:t>Fratelli d'Italia,</a:t>
            </a:r>
          </a:p>
          <a:p>
            <a:r>
              <a:rPr lang="it-IT" dirty="0"/>
              <a:t>L'Italia s'è desta,</a:t>
            </a:r>
          </a:p>
          <a:p>
            <a:r>
              <a:rPr lang="it-IT" dirty="0"/>
              <a:t>Dell'elmo di Scipio</a:t>
            </a:r>
          </a:p>
          <a:p>
            <a:r>
              <a:rPr lang="it-IT" dirty="0"/>
              <a:t>S'è cinta la testa.</a:t>
            </a:r>
          </a:p>
          <a:p>
            <a:r>
              <a:rPr lang="it-IT" dirty="0"/>
              <a:t>Dov'è la Vittoria?</a:t>
            </a:r>
          </a:p>
          <a:p>
            <a:r>
              <a:rPr lang="it-IT" dirty="0"/>
              <a:t>Le porga la chioma,</a:t>
            </a:r>
          </a:p>
          <a:p>
            <a:r>
              <a:rPr lang="it-IT" dirty="0"/>
              <a:t>Ché schiava di Roma</a:t>
            </a:r>
          </a:p>
          <a:p>
            <a:r>
              <a:rPr lang="it-IT" dirty="0"/>
              <a:t>Iddio la creò.</a:t>
            </a:r>
            <a:endParaRPr lang="el-GR" dirty="0"/>
          </a:p>
        </p:txBody>
      </p:sp>
      <p:sp>
        <p:nvSpPr>
          <p:cNvPr id="10" name="TextBox 9">
            <a:extLst>
              <a:ext uri="{FF2B5EF4-FFF2-40B4-BE49-F238E27FC236}">
                <a16:creationId xmlns:a16="http://schemas.microsoft.com/office/drawing/2014/main" id="{D0075643-A392-309F-A4BB-7A0314749816}"/>
              </a:ext>
            </a:extLst>
          </p:cNvPr>
          <p:cNvSpPr txBox="1"/>
          <p:nvPr/>
        </p:nvSpPr>
        <p:spPr>
          <a:xfrm>
            <a:off x="2884772" y="2612508"/>
            <a:ext cx="2687854" cy="2308324"/>
          </a:xfrm>
          <a:prstGeom prst="rect">
            <a:avLst/>
          </a:prstGeom>
          <a:noFill/>
        </p:spPr>
        <p:txBody>
          <a:bodyPr wrap="square">
            <a:spAutoFit/>
          </a:bodyPr>
          <a:lstStyle/>
          <a:p>
            <a:r>
              <a:rPr lang="it-IT" dirty="0"/>
              <a:t>Stringiamci a coorte,</a:t>
            </a:r>
          </a:p>
          <a:p>
            <a:r>
              <a:rPr lang="it-IT" dirty="0"/>
              <a:t>Siam pronti alla morte.</a:t>
            </a:r>
          </a:p>
          <a:p>
            <a:r>
              <a:rPr lang="it-IT" dirty="0"/>
              <a:t>Siam pronti alla morte,</a:t>
            </a:r>
          </a:p>
          <a:p>
            <a:r>
              <a:rPr lang="it-IT" dirty="0"/>
              <a:t>L'Italia chiamò.</a:t>
            </a:r>
          </a:p>
          <a:p>
            <a:r>
              <a:rPr lang="it-IT" dirty="0"/>
              <a:t>Stringiamci a coorte,</a:t>
            </a:r>
          </a:p>
          <a:p>
            <a:r>
              <a:rPr lang="it-IT" dirty="0"/>
              <a:t>Siam pronti alla morte.</a:t>
            </a:r>
          </a:p>
          <a:p>
            <a:r>
              <a:rPr lang="it-IT" dirty="0"/>
              <a:t>Siam pronti alla morte,</a:t>
            </a:r>
          </a:p>
          <a:p>
            <a:r>
              <a:rPr lang="it-IT" dirty="0"/>
              <a:t>L'Italia chiamò!</a:t>
            </a:r>
            <a:endParaRPr lang="el-GR" dirty="0"/>
          </a:p>
        </p:txBody>
      </p:sp>
      <p:sp>
        <p:nvSpPr>
          <p:cNvPr id="12" name="TextBox 11">
            <a:extLst>
              <a:ext uri="{FF2B5EF4-FFF2-40B4-BE49-F238E27FC236}">
                <a16:creationId xmlns:a16="http://schemas.microsoft.com/office/drawing/2014/main" id="{286EA963-E514-6E17-E0EE-DB1DF71F02B5}"/>
              </a:ext>
            </a:extLst>
          </p:cNvPr>
          <p:cNvSpPr txBox="1"/>
          <p:nvPr/>
        </p:nvSpPr>
        <p:spPr>
          <a:xfrm>
            <a:off x="417496" y="1325675"/>
            <a:ext cx="6097604" cy="2308324"/>
          </a:xfrm>
          <a:prstGeom prst="rect">
            <a:avLst/>
          </a:prstGeom>
          <a:noFill/>
        </p:spPr>
        <p:txBody>
          <a:bodyPr wrap="square">
            <a:spAutoFit/>
          </a:bodyPr>
          <a:lstStyle/>
          <a:p>
            <a:r>
              <a:rPr lang="it-IT" dirty="0"/>
              <a:t>Fratelli d'Italia,</a:t>
            </a:r>
          </a:p>
          <a:p>
            <a:r>
              <a:rPr lang="it-IT" dirty="0"/>
              <a:t>L'Italia s'è desta,</a:t>
            </a:r>
          </a:p>
          <a:p>
            <a:r>
              <a:rPr lang="it-IT" dirty="0"/>
              <a:t>Dell'elmo di Scipio</a:t>
            </a:r>
          </a:p>
          <a:p>
            <a:r>
              <a:rPr lang="it-IT" dirty="0"/>
              <a:t>S'è cinta la testa.</a:t>
            </a:r>
          </a:p>
          <a:p>
            <a:r>
              <a:rPr lang="it-IT" dirty="0"/>
              <a:t>Dov'è la Vittoria?</a:t>
            </a:r>
          </a:p>
          <a:p>
            <a:r>
              <a:rPr lang="it-IT" dirty="0"/>
              <a:t>Le porga la chioma,</a:t>
            </a:r>
          </a:p>
          <a:p>
            <a:r>
              <a:rPr lang="it-IT" dirty="0"/>
              <a:t>Ché schiava di Roma</a:t>
            </a:r>
          </a:p>
          <a:p>
            <a:r>
              <a:rPr lang="it-IT" dirty="0"/>
              <a:t>Iddio la creò.</a:t>
            </a:r>
            <a:endParaRPr lang="el-GR" dirty="0"/>
          </a:p>
        </p:txBody>
      </p:sp>
      <p:sp>
        <p:nvSpPr>
          <p:cNvPr id="14" name="TextBox 13">
            <a:extLst>
              <a:ext uri="{FF2B5EF4-FFF2-40B4-BE49-F238E27FC236}">
                <a16:creationId xmlns:a16="http://schemas.microsoft.com/office/drawing/2014/main" id="{C621D1D0-699F-D892-50D5-B36D20808121}"/>
              </a:ext>
            </a:extLst>
          </p:cNvPr>
          <p:cNvSpPr txBox="1"/>
          <p:nvPr/>
        </p:nvSpPr>
        <p:spPr>
          <a:xfrm>
            <a:off x="6094396" y="1524684"/>
            <a:ext cx="6097604" cy="2308324"/>
          </a:xfrm>
          <a:prstGeom prst="rect">
            <a:avLst/>
          </a:prstGeom>
          <a:noFill/>
        </p:spPr>
        <p:txBody>
          <a:bodyPr wrap="square">
            <a:spAutoFit/>
          </a:bodyPr>
          <a:lstStyle/>
          <a:p>
            <a:r>
              <a:rPr lang="el-GR" dirty="0"/>
              <a:t>Αδέλφια της Ιταλίας</a:t>
            </a:r>
          </a:p>
          <a:p>
            <a:r>
              <a:rPr lang="el-GR" dirty="0"/>
              <a:t>Η Ιταλία έχει ξυπνήσει</a:t>
            </a:r>
          </a:p>
          <a:p>
            <a:r>
              <a:rPr lang="el-GR" dirty="0"/>
              <a:t>Με το κράνος του Σκιπίωνα</a:t>
            </a:r>
          </a:p>
          <a:p>
            <a:r>
              <a:rPr lang="el-GR" dirty="0"/>
              <a:t>Έζωσε το κεφάλι της.</a:t>
            </a:r>
          </a:p>
          <a:p>
            <a:r>
              <a:rPr lang="el-GR" dirty="0"/>
              <a:t>Που είναι η Νίκη;</a:t>
            </a:r>
          </a:p>
          <a:p>
            <a:r>
              <a:rPr lang="el-GR" dirty="0"/>
              <a:t>Ας προσφέρει τα μαλλιά της</a:t>
            </a:r>
          </a:p>
          <a:p>
            <a:r>
              <a:rPr lang="el-GR" dirty="0"/>
              <a:t>Γιατί σκλάβα της Ρώμης</a:t>
            </a:r>
          </a:p>
          <a:p>
            <a:r>
              <a:rPr lang="el-GR" dirty="0"/>
              <a:t>Την έπλασε ο Θεός.</a:t>
            </a:r>
          </a:p>
        </p:txBody>
      </p:sp>
      <p:sp>
        <p:nvSpPr>
          <p:cNvPr id="16" name="TextBox 15">
            <a:extLst>
              <a:ext uri="{FF2B5EF4-FFF2-40B4-BE49-F238E27FC236}">
                <a16:creationId xmlns:a16="http://schemas.microsoft.com/office/drawing/2014/main" id="{B2879321-66E4-5BE8-FD52-AA00FC142F1D}"/>
              </a:ext>
            </a:extLst>
          </p:cNvPr>
          <p:cNvSpPr txBox="1"/>
          <p:nvPr/>
        </p:nvSpPr>
        <p:spPr>
          <a:xfrm>
            <a:off x="5978782" y="4035040"/>
            <a:ext cx="6097604" cy="2308324"/>
          </a:xfrm>
          <a:prstGeom prst="rect">
            <a:avLst/>
          </a:prstGeom>
          <a:noFill/>
        </p:spPr>
        <p:txBody>
          <a:bodyPr wrap="square">
            <a:spAutoFit/>
          </a:bodyPr>
          <a:lstStyle/>
          <a:p>
            <a:r>
              <a:rPr lang="el-GR" dirty="0"/>
              <a:t>Αδέλφια της Ιταλίας</a:t>
            </a:r>
          </a:p>
          <a:p>
            <a:r>
              <a:rPr lang="el-GR" dirty="0"/>
              <a:t>Η Ιταλία έχει ξυπνήσει</a:t>
            </a:r>
          </a:p>
          <a:p>
            <a:r>
              <a:rPr lang="el-GR" dirty="0"/>
              <a:t>Με το κράνος του Σκιπίωνα</a:t>
            </a:r>
          </a:p>
          <a:p>
            <a:r>
              <a:rPr lang="el-GR" dirty="0"/>
              <a:t>Έζωσε το κεφάλι της</a:t>
            </a:r>
          </a:p>
          <a:p>
            <a:r>
              <a:rPr lang="el-GR" dirty="0"/>
              <a:t>Που είναι η Νίκη;</a:t>
            </a:r>
          </a:p>
          <a:p>
            <a:r>
              <a:rPr lang="el-GR" dirty="0"/>
              <a:t>Ας προσφέρει τα μαλλιά της</a:t>
            </a:r>
          </a:p>
          <a:p>
            <a:r>
              <a:rPr lang="el-GR" dirty="0"/>
              <a:t>Γιατί σκλάβα της Ρώμης</a:t>
            </a:r>
          </a:p>
          <a:p>
            <a:r>
              <a:rPr lang="el-GR" dirty="0"/>
              <a:t>Την έπλασε ο Θεός.</a:t>
            </a:r>
          </a:p>
        </p:txBody>
      </p:sp>
      <p:sp>
        <p:nvSpPr>
          <p:cNvPr id="18" name="TextBox 17">
            <a:extLst>
              <a:ext uri="{FF2B5EF4-FFF2-40B4-BE49-F238E27FC236}">
                <a16:creationId xmlns:a16="http://schemas.microsoft.com/office/drawing/2014/main" id="{245D699A-8061-ED17-7EC2-657D3071FF37}"/>
              </a:ext>
            </a:extLst>
          </p:cNvPr>
          <p:cNvSpPr txBox="1"/>
          <p:nvPr/>
        </p:nvSpPr>
        <p:spPr>
          <a:xfrm>
            <a:off x="9143198" y="2817345"/>
            <a:ext cx="6097604" cy="2031325"/>
          </a:xfrm>
          <a:prstGeom prst="rect">
            <a:avLst/>
          </a:prstGeom>
          <a:noFill/>
        </p:spPr>
        <p:txBody>
          <a:bodyPr wrap="square">
            <a:spAutoFit/>
          </a:bodyPr>
          <a:lstStyle/>
          <a:p>
            <a:r>
              <a:rPr lang="el-GR" dirty="0"/>
              <a:t>Ας σφιχτούμε σε ένα σώμα</a:t>
            </a:r>
          </a:p>
          <a:p>
            <a:r>
              <a:rPr lang="el-GR" dirty="0"/>
              <a:t>Είμαστε έτοιμοι να πεθάνουμε</a:t>
            </a:r>
          </a:p>
          <a:p>
            <a:r>
              <a:rPr lang="el-GR" dirty="0"/>
              <a:t>Η Ιταλία μας κάλεσε</a:t>
            </a:r>
          </a:p>
          <a:p>
            <a:r>
              <a:rPr lang="el-GR" dirty="0"/>
              <a:t>Ας σφιχτούμε σε ένα σώμα</a:t>
            </a:r>
          </a:p>
          <a:p>
            <a:r>
              <a:rPr lang="el-GR" dirty="0"/>
              <a:t>Είμαστε έτοιμοι να πεθάνουμε</a:t>
            </a:r>
          </a:p>
          <a:p>
            <a:r>
              <a:rPr lang="el-GR" dirty="0"/>
              <a:t>Η Ιταλία μας κάλεσε.</a:t>
            </a:r>
          </a:p>
          <a:p>
            <a:r>
              <a:rPr lang="el-GR" dirty="0"/>
              <a:t>Ναι!</a:t>
            </a:r>
          </a:p>
        </p:txBody>
      </p:sp>
      <p:cxnSp>
        <p:nvCxnSpPr>
          <p:cNvPr id="20" name="Ευθεία γραμμή σύνδεσης 19">
            <a:extLst>
              <a:ext uri="{FF2B5EF4-FFF2-40B4-BE49-F238E27FC236}">
                <a16:creationId xmlns:a16="http://schemas.microsoft.com/office/drawing/2014/main" id="{91F687BD-8066-1C67-9CE2-DABB4DBEAA2B}"/>
              </a:ext>
            </a:extLst>
          </p:cNvPr>
          <p:cNvCxnSpPr>
            <a:cxnSpLocks/>
          </p:cNvCxnSpPr>
          <p:nvPr/>
        </p:nvCxnSpPr>
        <p:spPr>
          <a:xfrm flipH="1">
            <a:off x="5496025" y="1617044"/>
            <a:ext cx="76601" cy="4947385"/>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t">
            <a:hlinkClick r:id="" action="ppaction://media"/>
            <a:extLst>
              <a:ext uri="{FF2B5EF4-FFF2-40B4-BE49-F238E27FC236}">
                <a16:creationId xmlns:a16="http://schemas.microsoft.com/office/drawing/2014/main" id="{06D81A44-5AC2-5965-4A10-18990E8A56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8209" y="5769293"/>
            <a:ext cx="406400" cy="406400"/>
          </a:xfrm>
          <a:prstGeom prst="rect">
            <a:avLst/>
          </a:prstGeom>
        </p:spPr>
      </p:pic>
    </p:spTree>
    <p:extLst>
      <p:ext uri="{BB962C8B-B14F-4D97-AF65-F5344CB8AC3E}">
        <p14:creationId xmlns:p14="http://schemas.microsoft.com/office/powerpoint/2010/main" val="103689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4061AD-360F-D68D-0D20-5946038B2641}"/>
              </a:ext>
            </a:extLst>
          </p:cNvPr>
          <p:cNvSpPr txBox="1"/>
          <p:nvPr/>
        </p:nvSpPr>
        <p:spPr>
          <a:xfrm>
            <a:off x="369772" y="736680"/>
            <a:ext cx="6097604" cy="1569660"/>
          </a:xfrm>
          <a:prstGeom prst="rect">
            <a:avLst/>
          </a:prstGeom>
          <a:noFill/>
        </p:spPr>
        <p:txBody>
          <a:bodyPr wrap="square">
            <a:spAutoFit/>
          </a:bodyPr>
          <a:lstStyle/>
          <a:p>
            <a:r>
              <a:rPr lang="el-GR" sz="2400" dirty="0"/>
              <a:t>Ο εθνικός </a:t>
            </a:r>
            <a:r>
              <a:rPr lang="el-GR" sz="2400" dirty="0" err="1"/>
              <a:t>Υμνος</a:t>
            </a:r>
            <a:r>
              <a:rPr lang="el-GR" sz="2400" dirty="0"/>
              <a:t> της Ιταλίας είναι ένας από </a:t>
            </a:r>
            <a:r>
              <a:rPr lang="el-GR" sz="2400" dirty="0">
                <a:highlight>
                  <a:srgbClr val="C0C0C0"/>
                </a:highlight>
              </a:rPr>
              <a:t>τους καλύτερους του κόσμου και έχει κοινά στοιχεία με τον ελληνικό, </a:t>
            </a:r>
            <a:r>
              <a:rPr lang="el-GR" sz="2400" dirty="0"/>
              <a:t>από τον οποίο άλλωστε εμπνεύστηκε.</a:t>
            </a:r>
          </a:p>
        </p:txBody>
      </p:sp>
      <p:sp>
        <p:nvSpPr>
          <p:cNvPr id="6" name="TextBox 5">
            <a:extLst>
              <a:ext uri="{FF2B5EF4-FFF2-40B4-BE49-F238E27FC236}">
                <a16:creationId xmlns:a16="http://schemas.microsoft.com/office/drawing/2014/main" id="{BB5E4102-30D5-4015-D9AD-C7E2108D75A4}"/>
              </a:ext>
            </a:extLst>
          </p:cNvPr>
          <p:cNvSpPr txBox="1"/>
          <p:nvPr/>
        </p:nvSpPr>
        <p:spPr>
          <a:xfrm>
            <a:off x="369772" y="2540303"/>
            <a:ext cx="6097604" cy="4062651"/>
          </a:xfrm>
          <a:prstGeom prst="rect">
            <a:avLst/>
          </a:prstGeom>
          <a:noFill/>
        </p:spPr>
        <p:txBody>
          <a:bodyPr wrap="square">
            <a:spAutoFit/>
          </a:bodyPr>
          <a:lstStyle/>
          <a:p>
            <a:r>
              <a:rPr lang="el-GR" sz="2400" dirty="0"/>
              <a:t>Η αμεσότητα των στίχων και η </a:t>
            </a:r>
            <a:r>
              <a:rPr lang="el-GR" sz="2400" dirty="0" err="1"/>
              <a:t>ξεσηκωτική</a:t>
            </a:r>
            <a:r>
              <a:rPr lang="el-GR" sz="2400" dirty="0"/>
              <a:t> μελωδία του το έκαναν</a:t>
            </a:r>
            <a:r>
              <a:rPr lang="el-GR" sz="2400" dirty="0">
                <a:highlight>
                  <a:srgbClr val="C0C0C0"/>
                </a:highlight>
              </a:rPr>
              <a:t> το πιο αγαπημένο τραγούδι της ενοποίησης, </a:t>
            </a:r>
            <a:r>
              <a:rPr lang="el-GR" sz="2400" dirty="0"/>
              <a:t>όχι μόνο κατά τη διάρκεια της αναζωπύρωσης, αλλά και στις επόμενες δεκαετίες.</a:t>
            </a:r>
          </a:p>
          <a:p>
            <a:r>
              <a:rPr lang="el-GR" sz="2400" dirty="0"/>
              <a:t>Το «Τραγούδι των Ιταλών» </a:t>
            </a:r>
            <a:r>
              <a:rPr lang="el-GR" sz="2400" dirty="0">
                <a:highlight>
                  <a:srgbClr val="C0C0C0"/>
                </a:highlight>
              </a:rPr>
              <a:t>επιλέχθηκε στις 12 Οκτωβρίου 1946 </a:t>
            </a:r>
            <a:r>
              <a:rPr lang="el-GR" sz="2400" dirty="0"/>
              <a:t>ως προσωρινός εθνικός ύμνος, ρόλο, ωστόσο, τον οποίο διατήρησε και μετά, παραμένοντας ως ύμνος της Ιταλικής Δημοκρατίας.</a:t>
            </a:r>
          </a:p>
          <a:p>
            <a:endParaRPr lang="el-GR" dirty="0"/>
          </a:p>
        </p:txBody>
      </p:sp>
      <p:pic>
        <p:nvPicPr>
          <p:cNvPr id="7" name="Εικόνα 6">
            <a:extLst>
              <a:ext uri="{FF2B5EF4-FFF2-40B4-BE49-F238E27FC236}">
                <a16:creationId xmlns:a16="http://schemas.microsoft.com/office/drawing/2014/main" id="{83020E23-8BC9-F33D-397F-B56971154F13}"/>
              </a:ext>
            </a:extLst>
          </p:cNvPr>
          <p:cNvPicPr>
            <a:picLocks noChangeAspect="1"/>
          </p:cNvPicPr>
          <p:nvPr/>
        </p:nvPicPr>
        <p:blipFill>
          <a:blip r:embed="rId2"/>
          <a:stretch>
            <a:fillRect/>
          </a:stretch>
        </p:blipFill>
        <p:spPr>
          <a:xfrm>
            <a:off x="6851217" y="862551"/>
            <a:ext cx="4040487" cy="4551660"/>
          </a:xfrm>
          <a:prstGeom prst="rect">
            <a:avLst/>
          </a:prstGeom>
        </p:spPr>
      </p:pic>
    </p:spTree>
    <p:extLst>
      <p:ext uri="{BB962C8B-B14F-4D97-AF65-F5344CB8AC3E}">
        <p14:creationId xmlns:p14="http://schemas.microsoft.com/office/powerpoint/2010/main" val="69120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206F59-A247-75FB-764E-52B6116C9AB2}"/>
              </a:ext>
            </a:extLst>
          </p:cNvPr>
          <p:cNvSpPr>
            <a:spLocks noGrp="1"/>
          </p:cNvSpPr>
          <p:nvPr>
            <p:ph type="title"/>
          </p:nvPr>
        </p:nvSpPr>
        <p:spPr>
          <a:xfrm>
            <a:off x="838200" y="223545"/>
            <a:ext cx="10515600" cy="1325563"/>
          </a:xfrm>
        </p:spPr>
        <p:txBody>
          <a:bodyPr/>
          <a:lstStyle/>
          <a:p>
            <a:pPr algn="ctr"/>
            <a:r>
              <a:rPr lang="el-GR" b="1" dirty="0"/>
              <a:t>Αξιοθέατα</a:t>
            </a:r>
          </a:p>
        </p:txBody>
      </p:sp>
      <p:sp>
        <p:nvSpPr>
          <p:cNvPr id="4" name="TextBox 3">
            <a:extLst>
              <a:ext uri="{FF2B5EF4-FFF2-40B4-BE49-F238E27FC236}">
                <a16:creationId xmlns:a16="http://schemas.microsoft.com/office/drawing/2014/main" id="{1A678657-1D0E-A2A9-5D5E-2324786F6C48}"/>
              </a:ext>
            </a:extLst>
          </p:cNvPr>
          <p:cNvSpPr txBox="1"/>
          <p:nvPr/>
        </p:nvSpPr>
        <p:spPr>
          <a:xfrm>
            <a:off x="555859" y="3554818"/>
            <a:ext cx="6097604" cy="2985433"/>
          </a:xfrm>
          <a:prstGeom prst="rect">
            <a:avLst/>
          </a:prstGeom>
          <a:noFill/>
        </p:spPr>
        <p:txBody>
          <a:bodyPr wrap="square">
            <a:spAutoFit/>
          </a:bodyPr>
          <a:lstStyle/>
          <a:p>
            <a:r>
              <a:rPr lang="el-GR" sz="2800" b="1" dirty="0">
                <a:solidFill>
                  <a:schemeClr val="accent6">
                    <a:lumMod val="50000"/>
                  </a:schemeClr>
                </a:solidFill>
              </a:rPr>
              <a:t>Πύργος της Πίζας</a:t>
            </a:r>
          </a:p>
          <a:p>
            <a:r>
              <a:rPr lang="el-GR" sz="2000" dirty="0"/>
              <a:t>Το πιο σημαντικό αρχιτεκτονικό μνημείο της Ιταλίας είναι πόλος έλξης εκατοντάδων τουριστών κάθε χρόνο. Βρίσκεται πίσω από το ναό και αποτελεί την τρίτη παλαιότερη κατασκευή στην Πλατεία του Ντουόμο, της Πίζας, μετά τον καθεδρικό ναό και το κυκλικού σχήματος </a:t>
            </a:r>
            <a:r>
              <a:rPr lang="el-GR" sz="2000" dirty="0" err="1"/>
              <a:t>Βαπτιστήριο</a:t>
            </a:r>
            <a:r>
              <a:rPr lang="el-GR" sz="2000" dirty="0"/>
              <a:t>. Η κατασκευή του ξεκίνησε το 1174 και ολοκληρώθηκε το 1350 και  εμπνευστής του ήταν ο αρχιτέκτονας </a:t>
            </a:r>
            <a:r>
              <a:rPr lang="el-GR" sz="2000" dirty="0" err="1"/>
              <a:t>Μπονάνο</a:t>
            </a:r>
            <a:r>
              <a:rPr lang="el-GR" sz="2000" dirty="0"/>
              <a:t> ντι Πίζα</a:t>
            </a:r>
            <a:r>
              <a:rPr lang="el-GR" dirty="0"/>
              <a:t>.</a:t>
            </a:r>
          </a:p>
        </p:txBody>
      </p:sp>
      <p:pic>
        <p:nvPicPr>
          <p:cNvPr id="7" name="Εικόνα 6">
            <a:extLst>
              <a:ext uri="{FF2B5EF4-FFF2-40B4-BE49-F238E27FC236}">
                <a16:creationId xmlns:a16="http://schemas.microsoft.com/office/drawing/2014/main" id="{79FA7A16-852F-D3AE-B1C6-2E523297CAAA}"/>
              </a:ext>
            </a:extLst>
          </p:cNvPr>
          <p:cNvPicPr>
            <a:picLocks noChangeAspect="1"/>
          </p:cNvPicPr>
          <p:nvPr/>
        </p:nvPicPr>
        <p:blipFill>
          <a:blip r:embed="rId2"/>
          <a:stretch>
            <a:fillRect/>
          </a:stretch>
        </p:blipFill>
        <p:spPr>
          <a:xfrm>
            <a:off x="6875646" y="2957362"/>
            <a:ext cx="5143500" cy="3429000"/>
          </a:xfrm>
          <a:prstGeom prst="rect">
            <a:avLst/>
          </a:prstGeom>
        </p:spPr>
      </p:pic>
      <p:pic>
        <p:nvPicPr>
          <p:cNvPr id="8" name="Εικόνα 7">
            <a:extLst>
              <a:ext uri="{FF2B5EF4-FFF2-40B4-BE49-F238E27FC236}">
                <a16:creationId xmlns:a16="http://schemas.microsoft.com/office/drawing/2014/main" id="{C3E3E0A0-A525-39B6-BB89-45F1C8DDF536}"/>
              </a:ext>
            </a:extLst>
          </p:cNvPr>
          <p:cNvPicPr>
            <a:picLocks noChangeAspect="1"/>
          </p:cNvPicPr>
          <p:nvPr/>
        </p:nvPicPr>
        <p:blipFill>
          <a:blip r:embed="rId3"/>
          <a:stretch>
            <a:fillRect/>
          </a:stretch>
        </p:blipFill>
        <p:spPr>
          <a:xfrm>
            <a:off x="1723323" y="1397155"/>
            <a:ext cx="3762676" cy="2031845"/>
          </a:xfrm>
          <a:prstGeom prst="rect">
            <a:avLst/>
          </a:prstGeom>
        </p:spPr>
      </p:pic>
    </p:spTree>
    <p:extLst>
      <p:ext uri="{BB962C8B-B14F-4D97-AF65-F5344CB8AC3E}">
        <p14:creationId xmlns:p14="http://schemas.microsoft.com/office/powerpoint/2010/main" val="77305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DF1EAE-FE29-3EF0-5A18-59172B9A1641}"/>
              </a:ext>
            </a:extLst>
          </p:cNvPr>
          <p:cNvSpPr txBox="1"/>
          <p:nvPr/>
        </p:nvSpPr>
        <p:spPr>
          <a:xfrm>
            <a:off x="464031" y="376119"/>
            <a:ext cx="6097604" cy="3154710"/>
          </a:xfrm>
          <a:prstGeom prst="rect">
            <a:avLst/>
          </a:prstGeom>
          <a:noFill/>
        </p:spPr>
        <p:txBody>
          <a:bodyPr wrap="square">
            <a:spAutoFit/>
          </a:bodyPr>
          <a:lstStyle/>
          <a:p>
            <a:r>
              <a:rPr lang="el-GR" sz="2800" dirty="0">
                <a:solidFill>
                  <a:schemeClr val="accent1">
                    <a:lumMod val="75000"/>
                  </a:schemeClr>
                </a:solidFill>
              </a:rPr>
              <a:t>Πομπηία</a:t>
            </a:r>
          </a:p>
          <a:p>
            <a:r>
              <a:rPr lang="el-GR" sz="1900" dirty="0"/>
              <a:t>Χτίστηκε τον 5ο αιώνα π.Χ. από τους Έλληνες στις ακτές της </a:t>
            </a:r>
            <a:r>
              <a:rPr lang="el-GR" sz="1900" dirty="0" err="1"/>
              <a:t>Καμπανίας</a:t>
            </a:r>
            <a:r>
              <a:rPr lang="el-GR" sz="1900" dirty="0"/>
              <a:t> στους πρόποδες του Βεζούβιου, κοντά στη Ρώμη. Η Πομπηία έπεσε στα χέρια των Ρωμαίων και είχε επηρεαστεί πολύ από τον ελληνορωμαϊκό πολιτισμό. Η τοποθεσία της και το κλίμα της ήταν περίφημα, πράγμα που την έκανε το καλύτερο θέρετρο της αρχαίας Ρώμης. Πολλοί πλούσιοι Ρωμαίοι είχαν χτίσει πάνω στους σκεπασμένους με αμπέλια λόφους της, όμορφες εξοχικές επαύλεις, τις οποίες στόλιζαν με διάφορα έργα τέχνης.</a:t>
            </a:r>
          </a:p>
        </p:txBody>
      </p:sp>
      <p:pic>
        <p:nvPicPr>
          <p:cNvPr id="6" name="Εικόνα 5">
            <a:extLst>
              <a:ext uri="{FF2B5EF4-FFF2-40B4-BE49-F238E27FC236}">
                <a16:creationId xmlns:a16="http://schemas.microsoft.com/office/drawing/2014/main" id="{78B808A9-4B2D-883C-5C69-5E9B580A8F28}"/>
              </a:ext>
            </a:extLst>
          </p:cNvPr>
          <p:cNvPicPr>
            <a:picLocks noChangeAspect="1"/>
          </p:cNvPicPr>
          <p:nvPr/>
        </p:nvPicPr>
        <p:blipFill>
          <a:blip r:embed="rId2"/>
          <a:stretch>
            <a:fillRect/>
          </a:stretch>
        </p:blipFill>
        <p:spPr>
          <a:xfrm>
            <a:off x="1550469" y="3651208"/>
            <a:ext cx="3158165" cy="3158165"/>
          </a:xfrm>
          <a:prstGeom prst="rect">
            <a:avLst/>
          </a:prstGeom>
        </p:spPr>
      </p:pic>
      <p:pic>
        <p:nvPicPr>
          <p:cNvPr id="7" name="Εικόνα 6">
            <a:extLst>
              <a:ext uri="{FF2B5EF4-FFF2-40B4-BE49-F238E27FC236}">
                <a16:creationId xmlns:a16="http://schemas.microsoft.com/office/drawing/2014/main" id="{B7044889-84BE-F9B0-DD4E-6C186FBCC548}"/>
              </a:ext>
            </a:extLst>
          </p:cNvPr>
          <p:cNvPicPr>
            <a:picLocks noChangeAspect="1"/>
          </p:cNvPicPr>
          <p:nvPr/>
        </p:nvPicPr>
        <p:blipFill>
          <a:blip r:embed="rId3"/>
          <a:stretch>
            <a:fillRect/>
          </a:stretch>
        </p:blipFill>
        <p:spPr>
          <a:xfrm>
            <a:off x="7567448" y="94593"/>
            <a:ext cx="3388093" cy="2541070"/>
          </a:xfrm>
          <a:prstGeom prst="rect">
            <a:avLst/>
          </a:prstGeom>
        </p:spPr>
      </p:pic>
      <p:sp>
        <p:nvSpPr>
          <p:cNvPr id="9" name="TextBox 8">
            <a:extLst>
              <a:ext uri="{FF2B5EF4-FFF2-40B4-BE49-F238E27FC236}">
                <a16:creationId xmlns:a16="http://schemas.microsoft.com/office/drawing/2014/main" id="{7D728363-12BC-88F7-2938-16E310F3B4C0}"/>
              </a:ext>
            </a:extLst>
          </p:cNvPr>
          <p:cNvSpPr txBox="1"/>
          <p:nvPr/>
        </p:nvSpPr>
        <p:spPr>
          <a:xfrm>
            <a:off x="6561635" y="2635663"/>
            <a:ext cx="4968656" cy="4185761"/>
          </a:xfrm>
          <a:prstGeom prst="rect">
            <a:avLst/>
          </a:prstGeom>
          <a:noFill/>
        </p:spPr>
        <p:txBody>
          <a:bodyPr wrap="square">
            <a:spAutoFit/>
          </a:bodyPr>
          <a:lstStyle/>
          <a:p>
            <a:r>
              <a:rPr lang="el-GR" sz="1900" dirty="0"/>
              <a:t>Η Πομπηία ήταν πόλη ανθηρή, με πληθυσμό 20.000-30.000 κατοίκους. Το 62 μ.Χ. έγινε ένας σφοδρότατος σεισμός, που συντάραξε την ωραία και πλούσια αυτή πόλη. Αλλά ο σεισμός αυτός δεν ήταν παρά το προμήνυμα για την ολοσχερή καταστροφή της. Πράγματι λίγα χρόνια αργότερα, στις 24 Αυγούστου του 79 μ.Χ., μετά από μια φοβερή έκρηξη του Βεζούβιου, ένα τεράστιο κύμα από στάχτη έθαψε, μέσα σε λίγες ώρες, την εύθυμη, σπάταλη και πανέμορφη ρωμαϊκή πόλη. Στην αρχή σηκώθηκε ένα φοβερό σύννεφο από στάχτη, το οποίο σκέπασε την πόλη σε ύψος ενός μέτρου.</a:t>
            </a:r>
          </a:p>
        </p:txBody>
      </p:sp>
    </p:spTree>
    <p:extLst>
      <p:ext uri="{BB962C8B-B14F-4D97-AF65-F5344CB8AC3E}">
        <p14:creationId xmlns:p14="http://schemas.microsoft.com/office/powerpoint/2010/main" val="27871170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46C1CA-D321-DD6E-B078-4E21F0FE6216}"/>
              </a:ext>
            </a:extLst>
          </p:cNvPr>
          <p:cNvSpPr>
            <a:spLocks noGrp="1"/>
          </p:cNvSpPr>
          <p:nvPr>
            <p:ph type="title"/>
          </p:nvPr>
        </p:nvSpPr>
        <p:spPr/>
        <p:txBody>
          <a:bodyPr/>
          <a:lstStyle/>
          <a:p>
            <a:pPr algn="ctr"/>
            <a:r>
              <a:rPr lang="el-GR" b="1" dirty="0"/>
              <a:t>Παραδοσιακά φαγητά</a:t>
            </a:r>
          </a:p>
        </p:txBody>
      </p:sp>
      <p:sp>
        <p:nvSpPr>
          <p:cNvPr id="6" name="TextBox 5">
            <a:extLst>
              <a:ext uri="{FF2B5EF4-FFF2-40B4-BE49-F238E27FC236}">
                <a16:creationId xmlns:a16="http://schemas.microsoft.com/office/drawing/2014/main" id="{EE2EFC81-85ED-8C3C-B51D-C0DC748F0D17}"/>
              </a:ext>
            </a:extLst>
          </p:cNvPr>
          <p:cNvSpPr txBox="1"/>
          <p:nvPr/>
        </p:nvSpPr>
        <p:spPr>
          <a:xfrm>
            <a:off x="273269" y="1490992"/>
            <a:ext cx="6096000" cy="2554545"/>
          </a:xfrm>
          <a:prstGeom prst="rect">
            <a:avLst/>
          </a:prstGeom>
          <a:noFill/>
        </p:spPr>
        <p:txBody>
          <a:bodyPr wrap="square">
            <a:spAutoFit/>
          </a:bodyPr>
          <a:lstStyle/>
          <a:p>
            <a:r>
              <a:rPr lang="el-GR" sz="2000" dirty="0"/>
              <a:t>1. Πίτσα ναπολιτάνο</a:t>
            </a:r>
          </a:p>
          <a:p>
            <a:endParaRPr lang="el-GR" sz="2000" dirty="0"/>
          </a:p>
          <a:p>
            <a:r>
              <a:rPr lang="el-GR" sz="2000" dirty="0"/>
              <a:t>Πίτσες υπάρχουν πολλές. </a:t>
            </a:r>
          </a:p>
          <a:p>
            <a:r>
              <a:rPr lang="el-GR" sz="2000" dirty="0"/>
              <a:t>Γιατί η πραγματική ναπολιτάνικη πίτσα είναι μεγαλείο. Τραγανή κρούστα, μαστιγωτή ζύμη, φρέσκιες ντομάτες, έξτρα παρθένο ελαιόλαδο, φύλλα βασιλικού και </a:t>
            </a:r>
            <a:r>
              <a:rPr lang="el-GR" sz="2000" dirty="0" err="1"/>
              <a:t>μοτσαρέλα</a:t>
            </a:r>
            <a:r>
              <a:rPr lang="el-GR" sz="2000" dirty="0"/>
              <a:t>. Η απλά μόνο </a:t>
            </a:r>
            <a:r>
              <a:rPr lang="el-GR" sz="2000" dirty="0" err="1"/>
              <a:t>μοτσαρέλα</a:t>
            </a:r>
            <a:r>
              <a:rPr lang="el-GR" sz="2000" dirty="0"/>
              <a:t>, χωρίς σάλτσα, στην υπέροχη πίτσα </a:t>
            </a:r>
            <a:r>
              <a:rPr lang="el-GR" sz="2000" dirty="0" err="1"/>
              <a:t>μπιάνκα</a:t>
            </a:r>
            <a:r>
              <a:rPr lang="el-GR" sz="2000" dirty="0"/>
              <a:t> (</a:t>
            </a:r>
            <a:r>
              <a:rPr lang="el-GR" sz="2000" dirty="0" err="1"/>
              <a:t>pizza</a:t>
            </a:r>
            <a:r>
              <a:rPr lang="el-GR" sz="2000" dirty="0"/>
              <a:t> </a:t>
            </a:r>
            <a:r>
              <a:rPr lang="el-GR" sz="2000" dirty="0" err="1"/>
              <a:t>bianca</a:t>
            </a:r>
            <a:r>
              <a:rPr lang="el-GR" sz="2000" dirty="0"/>
              <a:t>).</a:t>
            </a:r>
          </a:p>
        </p:txBody>
      </p:sp>
      <p:pic>
        <p:nvPicPr>
          <p:cNvPr id="7" name="Εικόνα 6">
            <a:extLst>
              <a:ext uri="{FF2B5EF4-FFF2-40B4-BE49-F238E27FC236}">
                <a16:creationId xmlns:a16="http://schemas.microsoft.com/office/drawing/2014/main" id="{186BBEA2-1040-F3C4-616D-DC2D4C6842B3}"/>
              </a:ext>
            </a:extLst>
          </p:cNvPr>
          <p:cNvPicPr>
            <a:picLocks noChangeAspect="1"/>
          </p:cNvPicPr>
          <p:nvPr/>
        </p:nvPicPr>
        <p:blipFill>
          <a:blip r:embed="rId2"/>
          <a:stretch>
            <a:fillRect/>
          </a:stretch>
        </p:blipFill>
        <p:spPr>
          <a:xfrm>
            <a:off x="7546426" y="1490992"/>
            <a:ext cx="3445165" cy="2296776"/>
          </a:xfrm>
          <a:prstGeom prst="rect">
            <a:avLst/>
          </a:prstGeom>
        </p:spPr>
      </p:pic>
      <p:sp>
        <p:nvSpPr>
          <p:cNvPr id="9" name="TextBox 8">
            <a:extLst>
              <a:ext uri="{FF2B5EF4-FFF2-40B4-BE49-F238E27FC236}">
                <a16:creationId xmlns:a16="http://schemas.microsoft.com/office/drawing/2014/main" id="{FD415DCE-8A69-23F7-0ECF-732308951185}"/>
              </a:ext>
            </a:extLst>
          </p:cNvPr>
          <p:cNvSpPr txBox="1"/>
          <p:nvPr/>
        </p:nvSpPr>
        <p:spPr>
          <a:xfrm>
            <a:off x="5602015" y="3851254"/>
            <a:ext cx="6096000" cy="2862322"/>
          </a:xfrm>
          <a:prstGeom prst="rect">
            <a:avLst/>
          </a:prstGeom>
          <a:noFill/>
        </p:spPr>
        <p:txBody>
          <a:bodyPr wrap="square">
            <a:spAutoFit/>
          </a:bodyPr>
          <a:lstStyle/>
          <a:p>
            <a:r>
              <a:rPr lang="el-GR" sz="2000" dirty="0"/>
              <a:t>2. </a:t>
            </a:r>
            <a:r>
              <a:rPr lang="el-GR" sz="2000" dirty="0" err="1"/>
              <a:t>Ριγκατόνι</a:t>
            </a:r>
            <a:r>
              <a:rPr lang="el-GR" sz="2000" dirty="0"/>
              <a:t> καρμπονάρα</a:t>
            </a:r>
          </a:p>
          <a:p>
            <a:endParaRPr lang="el-GR" sz="2000" dirty="0"/>
          </a:p>
          <a:p>
            <a:r>
              <a:rPr lang="el-GR" sz="2000" dirty="0"/>
              <a:t>Μπορεί να απαιτεί ελάχιστα υλικά αλλά το μυστικό είναι στην ποιότητά τους και τον μοναδικό τρόπο που ταιριάζουν μεταξύ τους. </a:t>
            </a:r>
          </a:p>
          <a:p>
            <a:r>
              <a:rPr lang="el-GR" sz="2000" dirty="0"/>
              <a:t>Τα χειροποίητα </a:t>
            </a:r>
            <a:r>
              <a:rPr lang="el-GR" sz="2000" dirty="0" err="1"/>
              <a:t>ριγκατόνι</a:t>
            </a:r>
            <a:r>
              <a:rPr lang="el-GR" sz="2000" dirty="0"/>
              <a:t> πρέπει να μαγειρεύονται </a:t>
            </a:r>
            <a:r>
              <a:rPr lang="el-GR" sz="2000" dirty="0" err="1"/>
              <a:t>al</a:t>
            </a:r>
            <a:r>
              <a:rPr lang="el-GR" sz="2000" dirty="0"/>
              <a:t> </a:t>
            </a:r>
            <a:r>
              <a:rPr lang="el-GR" sz="2000" dirty="0" err="1"/>
              <a:t>dente</a:t>
            </a:r>
            <a:r>
              <a:rPr lang="el-GR" sz="2000" dirty="0"/>
              <a:t> –ακριβώς στο σημείο που δεν είναι ούτε πολύ μαλακά ούτε πολύ σκληρά- έτσι ώστε η παχιά σάλτσα να περνάει από μέσα. </a:t>
            </a:r>
          </a:p>
        </p:txBody>
      </p:sp>
      <p:pic>
        <p:nvPicPr>
          <p:cNvPr id="10" name="Εικόνα 9">
            <a:extLst>
              <a:ext uri="{FF2B5EF4-FFF2-40B4-BE49-F238E27FC236}">
                <a16:creationId xmlns:a16="http://schemas.microsoft.com/office/drawing/2014/main" id="{AB9353CB-48F7-FB77-5B17-F8606D779035}"/>
              </a:ext>
            </a:extLst>
          </p:cNvPr>
          <p:cNvPicPr>
            <a:picLocks noChangeAspect="1"/>
          </p:cNvPicPr>
          <p:nvPr/>
        </p:nvPicPr>
        <p:blipFill>
          <a:blip r:embed="rId3"/>
          <a:stretch>
            <a:fillRect/>
          </a:stretch>
        </p:blipFill>
        <p:spPr>
          <a:xfrm>
            <a:off x="838200" y="4102284"/>
            <a:ext cx="3831818" cy="2554545"/>
          </a:xfrm>
          <a:prstGeom prst="rect">
            <a:avLst/>
          </a:prstGeom>
        </p:spPr>
      </p:pic>
    </p:spTree>
    <p:extLst>
      <p:ext uri="{BB962C8B-B14F-4D97-AF65-F5344CB8AC3E}">
        <p14:creationId xmlns:p14="http://schemas.microsoft.com/office/powerpoint/2010/main" val="428820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4018242-D4A2-8004-DA8A-2CB0A10F4DAD}"/>
              </a:ext>
            </a:extLst>
          </p:cNvPr>
          <p:cNvPicPr>
            <a:picLocks noChangeAspect="1"/>
          </p:cNvPicPr>
          <p:nvPr/>
        </p:nvPicPr>
        <p:blipFill>
          <a:blip r:embed="rId2"/>
          <a:stretch>
            <a:fillRect/>
          </a:stretch>
        </p:blipFill>
        <p:spPr>
          <a:xfrm>
            <a:off x="4587476" y="1014109"/>
            <a:ext cx="5467149" cy="5467149"/>
          </a:xfrm>
          <a:prstGeom prst="rect">
            <a:avLst/>
          </a:prstGeom>
        </p:spPr>
      </p:pic>
      <p:sp>
        <p:nvSpPr>
          <p:cNvPr id="4" name="TextBox 3">
            <a:extLst>
              <a:ext uri="{FF2B5EF4-FFF2-40B4-BE49-F238E27FC236}">
                <a16:creationId xmlns:a16="http://schemas.microsoft.com/office/drawing/2014/main" id="{CE9EB8A5-8345-AD1C-0569-AF4BE13973C5}"/>
              </a:ext>
            </a:extLst>
          </p:cNvPr>
          <p:cNvSpPr txBox="1"/>
          <p:nvPr/>
        </p:nvSpPr>
        <p:spPr>
          <a:xfrm>
            <a:off x="2464067" y="490889"/>
            <a:ext cx="6593305" cy="523220"/>
          </a:xfrm>
          <a:prstGeom prst="rect">
            <a:avLst/>
          </a:prstGeom>
          <a:noFill/>
        </p:spPr>
        <p:txBody>
          <a:bodyPr wrap="square" rtlCol="0">
            <a:spAutoFit/>
          </a:bodyPr>
          <a:lstStyle/>
          <a:p>
            <a:r>
              <a:rPr lang="el-GR" sz="2800" dirty="0"/>
              <a:t>Ευχαριστούμε πολύ για την προσοχή σας!</a:t>
            </a:r>
            <a:endParaRPr lang="el-GR" dirty="0"/>
          </a:p>
        </p:txBody>
      </p:sp>
      <p:pic>
        <p:nvPicPr>
          <p:cNvPr id="5" name="Εικόνα 4">
            <a:extLst>
              <a:ext uri="{FF2B5EF4-FFF2-40B4-BE49-F238E27FC236}">
                <a16:creationId xmlns:a16="http://schemas.microsoft.com/office/drawing/2014/main" id="{57F84E52-A388-779D-513D-DC939C1BADC1}"/>
              </a:ext>
            </a:extLst>
          </p:cNvPr>
          <p:cNvPicPr>
            <a:picLocks noChangeAspect="1"/>
          </p:cNvPicPr>
          <p:nvPr/>
        </p:nvPicPr>
        <p:blipFill>
          <a:blip r:embed="rId3"/>
          <a:stretch>
            <a:fillRect/>
          </a:stretch>
        </p:blipFill>
        <p:spPr>
          <a:xfrm>
            <a:off x="340658" y="1247197"/>
            <a:ext cx="4246818" cy="2181803"/>
          </a:xfrm>
          <a:prstGeom prst="rect">
            <a:avLst/>
          </a:prstGeom>
        </p:spPr>
      </p:pic>
      <p:pic>
        <p:nvPicPr>
          <p:cNvPr id="6" name="Εικόνα 5">
            <a:extLst>
              <a:ext uri="{FF2B5EF4-FFF2-40B4-BE49-F238E27FC236}">
                <a16:creationId xmlns:a16="http://schemas.microsoft.com/office/drawing/2014/main" id="{01B1C8E0-C4F0-E8F8-B778-1EF26AC998F8}"/>
              </a:ext>
            </a:extLst>
          </p:cNvPr>
          <p:cNvPicPr>
            <a:picLocks noChangeAspect="1"/>
          </p:cNvPicPr>
          <p:nvPr/>
        </p:nvPicPr>
        <p:blipFill>
          <a:blip r:embed="rId4"/>
          <a:stretch>
            <a:fillRect/>
          </a:stretch>
        </p:blipFill>
        <p:spPr>
          <a:xfrm>
            <a:off x="672663" y="3062768"/>
            <a:ext cx="3418490" cy="3418490"/>
          </a:xfrm>
          <a:prstGeom prst="rect">
            <a:avLst/>
          </a:prstGeom>
        </p:spPr>
      </p:pic>
    </p:spTree>
    <p:extLst>
      <p:ext uri="{BB962C8B-B14F-4D97-AF65-F5344CB8AC3E}">
        <p14:creationId xmlns:p14="http://schemas.microsoft.com/office/powerpoint/2010/main" val="13269175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735</Words>
  <Application>Microsoft Office PowerPoint</Application>
  <PresentationFormat>Ευρεία οθόνη</PresentationFormat>
  <Paragraphs>73</Paragraphs>
  <Slides>8</Slides>
  <Notes>0</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Calibri Light</vt:lpstr>
      <vt:lpstr>Cambria Math</vt:lpstr>
      <vt:lpstr>Θέμα του Office</vt:lpstr>
      <vt:lpstr> Συνθετική εργασία στο μάθημα της γεωγραφίας Μαθήτριες: Χριστιάννα Ασημέλλη Στέλλα Γκιουλμπαξιώτη Καθηγήτρια: Κούκουρα Σταυρούλα  Τίτλος εργασίας: Ιταλία (πρωτεύουσα, πληθυσμός, έκταση, εθνικός ύμνος, οικονομία, αξιοθέατα, φαγητά, τουρισμός).  Γυμνάσιο νέας Πεντέλης Σχολικό έτος 2022/23</vt:lpstr>
      <vt:lpstr>Λεπτομέρειες</vt:lpstr>
      <vt:lpstr>Ύμνος της Ιταλίας</vt:lpstr>
      <vt:lpstr>Παρουσίαση του PowerPoint</vt:lpstr>
      <vt:lpstr>Αξιοθέατα</vt:lpstr>
      <vt:lpstr>Παρουσίαση του PowerPoint</vt:lpstr>
      <vt:lpstr>Παραδοσιακά φαγητά</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Συνθετική εργασία στο μάθημα της γεωγραφίας Μαθητές, Στέλλα Γκιουλμπαξιώτη  Χριστιάννα Ασημέλλη Τίτλος εργασίας, Ιταλία (πρωτεύουσα, πλυθησμός , έκταση, εθνικός ύμνος ,οικονομία, αξιοθέατα, Μαύρη θάλασσα, τουρισμός, θρησκεία) Γυμνάσιο νέας Πεντέλης Σχολικό έτος 2022/23</dc:title>
  <dc:creator>Efstratios Asimellis</dc:creator>
  <cp:lastModifiedBy>SK</cp:lastModifiedBy>
  <cp:revision>7</cp:revision>
  <dcterms:created xsi:type="dcterms:W3CDTF">2022-10-01T15:55:21Z</dcterms:created>
  <dcterms:modified xsi:type="dcterms:W3CDTF">2022-10-04T20:07:07Z</dcterms:modified>
</cp:coreProperties>
</file>