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1" r:id="rId5"/>
    <p:sldId id="259" r:id="rId6"/>
    <p:sldId id="260" r:id="rId7"/>
    <p:sldId id="262"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AADD3375-087E-4F6B-B5F9-E62E971E16BF}" type="datetimeFigureOut">
              <a:rPr lang="el-GR" smtClean="0"/>
              <a:pPr/>
              <a:t>18/2/2025</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47411772-F0D8-4F17-8750-CE16BBB3A2CF}"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ADD3375-087E-4F6B-B5F9-E62E971E16BF}" type="datetimeFigureOut">
              <a:rPr lang="el-GR" smtClean="0"/>
              <a:pPr/>
              <a:t>18/2/2025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7411772-F0D8-4F17-8750-CE16BBB3A2C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ADD3375-087E-4F6B-B5F9-E62E971E16BF}" type="datetimeFigureOut">
              <a:rPr lang="el-GR" smtClean="0"/>
              <a:pPr/>
              <a:t>18/2/2025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7411772-F0D8-4F17-8750-CE16BBB3A2C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ADD3375-087E-4F6B-B5F9-E62E971E16BF}" type="datetimeFigureOut">
              <a:rPr lang="el-GR" smtClean="0"/>
              <a:pPr/>
              <a:t>18/2/2025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7411772-F0D8-4F17-8750-CE16BBB3A2C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ADD3375-087E-4F6B-B5F9-E62E971E16BF}" type="datetimeFigureOut">
              <a:rPr lang="el-GR" smtClean="0"/>
              <a:pPr/>
              <a:t>18/2/2025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47411772-F0D8-4F17-8750-CE16BBB3A2CF}"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AADD3375-087E-4F6B-B5F9-E62E971E16BF}" type="datetimeFigureOut">
              <a:rPr lang="el-GR" smtClean="0"/>
              <a:pPr/>
              <a:t>18/2/2025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7411772-F0D8-4F17-8750-CE16BBB3A2C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AADD3375-087E-4F6B-B5F9-E62E971E16BF}" type="datetimeFigureOut">
              <a:rPr lang="el-GR" smtClean="0"/>
              <a:pPr/>
              <a:t>18/2/2025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7411772-F0D8-4F17-8750-CE16BBB3A2C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AADD3375-087E-4F6B-B5F9-E62E971E16BF}" type="datetimeFigureOut">
              <a:rPr lang="el-GR" smtClean="0"/>
              <a:pPr/>
              <a:t>18/2/2025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7411772-F0D8-4F17-8750-CE16BBB3A2C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ADD3375-087E-4F6B-B5F9-E62E971E16BF}" type="datetimeFigureOut">
              <a:rPr lang="el-GR" smtClean="0"/>
              <a:pPr/>
              <a:t>18/2/2025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7411772-F0D8-4F17-8750-CE16BBB3A2C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AADD3375-087E-4F6B-B5F9-E62E971E16BF}" type="datetimeFigureOut">
              <a:rPr lang="el-GR" smtClean="0"/>
              <a:pPr/>
              <a:t>18/2/2025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7411772-F0D8-4F17-8750-CE16BBB3A2C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ADD3375-087E-4F6B-B5F9-E62E971E16BF}" type="datetimeFigureOut">
              <a:rPr lang="el-GR" smtClean="0"/>
              <a:pPr/>
              <a:t>18/2/2025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7411772-F0D8-4F17-8750-CE16BBB3A2C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ADD3375-087E-4F6B-B5F9-E62E971E16BF}" type="datetimeFigureOut">
              <a:rPr lang="el-GR" smtClean="0"/>
              <a:pPr/>
              <a:t>18/2/2025</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7411772-F0D8-4F17-8750-CE16BBB3A2CF}"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57224" y="332656"/>
            <a:ext cx="6157898" cy="1496144"/>
          </a:xfrm>
        </p:spPr>
        <p:txBody>
          <a:bodyPr/>
          <a:lstStyle/>
          <a:p>
            <a:r>
              <a:rPr lang="el-GR" dirty="0" smtClean="0"/>
              <a:t>ΚΑΡΔΑΜΥΛΗ</a:t>
            </a:r>
            <a:endParaRPr lang="el-GR" dirty="0"/>
          </a:p>
        </p:txBody>
      </p:sp>
      <p:sp>
        <p:nvSpPr>
          <p:cNvPr id="3" name="2 - Υπότιτλος"/>
          <p:cNvSpPr>
            <a:spLocks noGrp="1"/>
          </p:cNvSpPr>
          <p:nvPr>
            <p:ph type="subTitle" idx="1"/>
          </p:nvPr>
        </p:nvSpPr>
        <p:spPr>
          <a:xfrm>
            <a:off x="785786" y="2357430"/>
            <a:ext cx="6400800" cy="3500462"/>
          </a:xfrm>
        </p:spPr>
        <p:txBody>
          <a:bodyPr/>
          <a:lstStyle/>
          <a:p>
            <a:endParaRPr lang="el-GR" dirty="0"/>
          </a:p>
        </p:txBody>
      </p:sp>
      <p:pic>
        <p:nvPicPr>
          <p:cNvPr id="1026" name="Picture 2" descr="C:\Users\User\Pictures\kar1070_0.jpg"/>
          <p:cNvPicPr>
            <a:picLocks noChangeAspect="1" noChangeArrowheads="1"/>
          </p:cNvPicPr>
          <p:nvPr/>
        </p:nvPicPr>
        <p:blipFill>
          <a:blip r:embed="rId2"/>
          <a:srcRect/>
          <a:stretch>
            <a:fillRect/>
          </a:stretch>
        </p:blipFill>
        <p:spPr bwMode="auto">
          <a:xfrm>
            <a:off x="857224" y="2357430"/>
            <a:ext cx="6350000" cy="3384550"/>
          </a:xfrm>
          <a:prstGeom prst="rect">
            <a:avLst/>
          </a:prstGeom>
          <a:noFill/>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ΤΟΠΙΚΕΣ ΓΕΥΣΕΙΣ ΚΑΙ ΠΡΟΙΟΝΤΑ</a:t>
            </a:r>
            <a:endParaRPr lang="el-GR" dirty="0"/>
          </a:p>
        </p:txBody>
      </p:sp>
      <p:sp>
        <p:nvSpPr>
          <p:cNvPr id="3" name="2 - Θέση περιεχομένου"/>
          <p:cNvSpPr>
            <a:spLocks noGrp="1"/>
          </p:cNvSpPr>
          <p:nvPr>
            <p:ph idx="1"/>
          </p:nvPr>
        </p:nvSpPr>
        <p:spPr>
          <a:xfrm>
            <a:off x="142844" y="1571612"/>
            <a:ext cx="8358246" cy="2577468"/>
          </a:xfrm>
        </p:spPr>
        <p:txBody>
          <a:bodyPr>
            <a:normAutofit lnSpcReduction="10000"/>
          </a:bodyPr>
          <a:lstStyle/>
          <a:p>
            <a:pPr algn="just">
              <a:buNone/>
            </a:pPr>
            <a:r>
              <a:rPr lang="el-GR" dirty="0" smtClean="0"/>
              <a:t>     Στην Καρδαμύλη  όπως και σε όλο το νομό Μεσσηνίας θα βρείτε μία πλούσια παραδοσιακή κουζίνα και πολλά αγνά ντόπια προϊόντα. Τα κύρια γεωργικά προϊόντα που παράγονται στη Μεσσηνία είναι οι </a:t>
            </a:r>
            <a:r>
              <a:rPr lang="el-GR" dirty="0" smtClean="0">
                <a:solidFill>
                  <a:srgbClr val="FF0000"/>
                </a:solidFill>
              </a:rPr>
              <a:t>ελιές</a:t>
            </a:r>
            <a:r>
              <a:rPr lang="el-GR" dirty="0" smtClean="0"/>
              <a:t>, τα </a:t>
            </a:r>
            <a:r>
              <a:rPr lang="el-GR" dirty="0" smtClean="0">
                <a:solidFill>
                  <a:srgbClr val="FF0000"/>
                </a:solidFill>
              </a:rPr>
              <a:t>σταφύλια</a:t>
            </a:r>
            <a:r>
              <a:rPr lang="el-GR" dirty="0" smtClean="0"/>
              <a:t>, η </a:t>
            </a:r>
            <a:r>
              <a:rPr lang="el-GR" dirty="0" smtClean="0">
                <a:solidFill>
                  <a:srgbClr val="FF0000"/>
                </a:solidFill>
              </a:rPr>
              <a:t>σταφίδα</a:t>
            </a:r>
            <a:r>
              <a:rPr lang="el-GR" dirty="0" smtClean="0"/>
              <a:t>, τα </a:t>
            </a:r>
            <a:r>
              <a:rPr lang="el-GR" dirty="0" smtClean="0">
                <a:solidFill>
                  <a:srgbClr val="FF0000"/>
                </a:solidFill>
              </a:rPr>
              <a:t>σύκα</a:t>
            </a:r>
            <a:r>
              <a:rPr lang="el-GR" dirty="0" smtClean="0"/>
              <a:t>, τα </a:t>
            </a:r>
            <a:r>
              <a:rPr lang="el-GR" dirty="0" smtClean="0">
                <a:solidFill>
                  <a:srgbClr val="FF0000"/>
                </a:solidFill>
              </a:rPr>
              <a:t>εσπεριδοειδή</a:t>
            </a:r>
            <a:r>
              <a:rPr lang="el-GR" dirty="0" smtClean="0"/>
              <a:t> και τα </a:t>
            </a:r>
            <a:r>
              <a:rPr lang="el-GR" dirty="0" smtClean="0">
                <a:solidFill>
                  <a:srgbClr val="FF0000"/>
                </a:solidFill>
              </a:rPr>
              <a:t>οπωροκηπευτικά</a:t>
            </a:r>
          </a:p>
          <a:p>
            <a:pPr>
              <a:buNone/>
            </a:pPr>
            <a:endParaRPr lang="el-GR" dirty="0"/>
          </a:p>
        </p:txBody>
      </p:sp>
      <p:sp>
        <p:nvSpPr>
          <p:cNvPr id="2052" name="AutoShape 4" descr="C:\Users\User\Pictures\%CE%B1%CF%81%CF%87%CE%B5%CE%AF%CE%BF %CE%BB%CE%AE%CF%88%CE%B7%CF%82.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2054" name="AutoShape 6" descr="C:\Users\User\Pictures\%CE%B1%CF%81%CF%87%CE%B5%CE%AF%CE%BF %CE%BB%CE%AE%CF%88%CE%B7%CF%82.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2056" name="AutoShape 8" descr="C:\Users\User\Pictures\%CE%B1%CF%81%CF%87%CE%B5%CE%AF%CE%BF %CE%BB%CE%AE%CF%88%CE%B7%CF%82.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2058" name="Picture 10" descr="C:\Users\User\Downloads\αρχείο λήψης (6).jpeg"/>
          <p:cNvPicPr>
            <a:picLocks noChangeAspect="1" noChangeArrowheads="1"/>
          </p:cNvPicPr>
          <p:nvPr/>
        </p:nvPicPr>
        <p:blipFill>
          <a:blip r:embed="rId2"/>
          <a:srcRect/>
          <a:stretch>
            <a:fillRect/>
          </a:stretch>
        </p:blipFill>
        <p:spPr bwMode="auto">
          <a:xfrm>
            <a:off x="785786" y="4429132"/>
            <a:ext cx="2619375" cy="1743075"/>
          </a:xfrm>
          <a:prstGeom prst="rect">
            <a:avLst/>
          </a:prstGeom>
          <a:noFill/>
        </p:spPr>
      </p:pic>
      <p:pic>
        <p:nvPicPr>
          <p:cNvPr id="2059" name="Picture 11" descr="C:\Users\User\Downloads\αρχείο λήψης.jpeg"/>
          <p:cNvPicPr>
            <a:picLocks noChangeAspect="1" noChangeArrowheads="1"/>
          </p:cNvPicPr>
          <p:nvPr/>
        </p:nvPicPr>
        <p:blipFill>
          <a:blip r:embed="rId3"/>
          <a:srcRect/>
          <a:stretch>
            <a:fillRect/>
          </a:stretch>
        </p:blipFill>
        <p:spPr bwMode="auto">
          <a:xfrm>
            <a:off x="3428992" y="4429132"/>
            <a:ext cx="2357454" cy="1714512"/>
          </a:xfrm>
          <a:prstGeom prst="rect">
            <a:avLst/>
          </a:prstGeom>
          <a:noFill/>
        </p:spPr>
      </p:pic>
      <p:pic>
        <p:nvPicPr>
          <p:cNvPr id="2060" name="Picture 12" descr="C:\Users\User\Downloads\αρχείο λήψης (1).jpeg"/>
          <p:cNvPicPr>
            <a:picLocks noChangeAspect="1" noChangeArrowheads="1"/>
          </p:cNvPicPr>
          <p:nvPr/>
        </p:nvPicPr>
        <p:blipFill>
          <a:blip r:embed="rId4"/>
          <a:srcRect/>
          <a:stretch>
            <a:fillRect/>
          </a:stretch>
        </p:blipFill>
        <p:spPr bwMode="auto">
          <a:xfrm>
            <a:off x="5786446" y="4429132"/>
            <a:ext cx="2714644" cy="1714512"/>
          </a:xfrm>
          <a:prstGeom prst="rect">
            <a:avLst/>
          </a:prstGeom>
          <a:noFill/>
        </p:spPr>
      </p:pic>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1" y="2428868"/>
            <a:ext cx="8534439" cy="2296276"/>
          </a:xfrm>
        </p:spPr>
        <p:txBody>
          <a:bodyPr>
            <a:normAutofit/>
          </a:bodyPr>
          <a:lstStyle/>
          <a:p>
            <a:pPr algn="just"/>
            <a:r>
              <a:rPr lang="el-GR" dirty="0" smtClean="0"/>
              <a:t>Μερικές από τις ξεχωριστές γεύσεις της τοπικής κουζίνας είναι τα </a:t>
            </a:r>
            <a:r>
              <a:rPr lang="el-GR" dirty="0" smtClean="0">
                <a:solidFill>
                  <a:srgbClr val="FF0000"/>
                </a:solidFill>
              </a:rPr>
              <a:t>παστά</a:t>
            </a:r>
            <a:r>
              <a:rPr lang="el-GR" dirty="0" smtClean="0"/>
              <a:t>, η </a:t>
            </a:r>
            <a:r>
              <a:rPr lang="el-GR" dirty="0" smtClean="0">
                <a:solidFill>
                  <a:srgbClr val="FF0000"/>
                </a:solidFill>
              </a:rPr>
              <a:t>βραστή γίδα</a:t>
            </a:r>
            <a:r>
              <a:rPr lang="el-GR" dirty="0" smtClean="0"/>
              <a:t>, ο </a:t>
            </a:r>
            <a:r>
              <a:rPr lang="el-GR" dirty="0" smtClean="0">
                <a:solidFill>
                  <a:srgbClr val="FF0000"/>
                </a:solidFill>
              </a:rPr>
              <a:t>τηγανιτός </a:t>
            </a:r>
            <a:r>
              <a:rPr lang="el-GR" dirty="0" smtClean="0">
                <a:solidFill>
                  <a:srgbClr val="FF0000"/>
                </a:solidFill>
              </a:rPr>
              <a:t>μπακαλιάρος </a:t>
            </a:r>
            <a:r>
              <a:rPr lang="el-GR" dirty="0" smtClean="0">
                <a:solidFill>
                  <a:srgbClr val="FF0000"/>
                </a:solidFill>
              </a:rPr>
              <a:t>με σκορδαλιά</a:t>
            </a:r>
            <a:r>
              <a:rPr lang="el-GR" dirty="0" smtClean="0"/>
              <a:t>, το </a:t>
            </a:r>
            <a:r>
              <a:rPr lang="el-GR" dirty="0" smtClean="0">
                <a:solidFill>
                  <a:srgbClr val="FF0000"/>
                </a:solidFill>
              </a:rPr>
              <a:t>ψητό γουρουνόπουλο</a:t>
            </a:r>
            <a:r>
              <a:rPr lang="el-GR" dirty="0" smtClean="0"/>
              <a:t>, και τα μοναδικά για τη γεύση και την ποιότητά τους </a:t>
            </a:r>
            <a:r>
              <a:rPr lang="el-GR" dirty="0" smtClean="0">
                <a:solidFill>
                  <a:srgbClr val="FF0000"/>
                </a:solidFill>
              </a:rPr>
              <a:t>λουκάνικα καπνισμένα με φασκόμηλο</a:t>
            </a:r>
            <a:r>
              <a:rPr lang="el-GR" dirty="0" smtClean="0"/>
              <a:t>. </a:t>
            </a:r>
            <a:endParaRPr lang="el-GR" dirty="0"/>
          </a:p>
        </p:txBody>
      </p:sp>
      <p:pic>
        <p:nvPicPr>
          <p:cNvPr id="15363" name="Picture 3" descr="C:\Users\User\Downloads\αρχείο λήψης.jpeg"/>
          <p:cNvPicPr>
            <a:picLocks noChangeAspect="1" noChangeArrowheads="1"/>
          </p:cNvPicPr>
          <p:nvPr/>
        </p:nvPicPr>
        <p:blipFill>
          <a:blip r:embed="rId2"/>
          <a:srcRect/>
          <a:stretch>
            <a:fillRect/>
          </a:stretch>
        </p:blipFill>
        <p:spPr bwMode="auto">
          <a:xfrm>
            <a:off x="857224" y="571481"/>
            <a:ext cx="2500330" cy="1643074"/>
          </a:xfrm>
          <a:prstGeom prst="rect">
            <a:avLst/>
          </a:prstGeom>
          <a:noFill/>
        </p:spPr>
      </p:pic>
      <p:pic>
        <p:nvPicPr>
          <p:cNvPr id="15364" name="Picture 4" descr="C:\Users\User\Downloads\αρχείο λήψης (2).jpeg"/>
          <p:cNvPicPr>
            <a:picLocks noChangeAspect="1" noChangeArrowheads="1"/>
          </p:cNvPicPr>
          <p:nvPr/>
        </p:nvPicPr>
        <p:blipFill>
          <a:blip r:embed="rId3"/>
          <a:srcRect/>
          <a:stretch>
            <a:fillRect/>
          </a:stretch>
        </p:blipFill>
        <p:spPr bwMode="auto">
          <a:xfrm>
            <a:off x="3357554" y="571480"/>
            <a:ext cx="2714644" cy="1643074"/>
          </a:xfrm>
          <a:prstGeom prst="rect">
            <a:avLst/>
          </a:prstGeom>
          <a:noFill/>
        </p:spPr>
      </p:pic>
      <p:pic>
        <p:nvPicPr>
          <p:cNvPr id="15365" name="Picture 5" descr="C:\Users\User\Downloads\αρχείο λήψης (3).jpeg"/>
          <p:cNvPicPr>
            <a:picLocks noChangeAspect="1" noChangeArrowheads="1"/>
          </p:cNvPicPr>
          <p:nvPr/>
        </p:nvPicPr>
        <p:blipFill>
          <a:blip r:embed="rId4"/>
          <a:srcRect/>
          <a:stretch>
            <a:fillRect/>
          </a:stretch>
        </p:blipFill>
        <p:spPr bwMode="auto">
          <a:xfrm>
            <a:off x="857225" y="4929198"/>
            <a:ext cx="2428892" cy="1581150"/>
          </a:xfrm>
          <a:prstGeom prst="rect">
            <a:avLst/>
          </a:prstGeom>
          <a:noFill/>
        </p:spPr>
      </p:pic>
      <p:pic>
        <p:nvPicPr>
          <p:cNvPr id="15368" name="Picture 8" descr="C:\Users\User\Downloads\αρχείο λήψης (4).jpeg"/>
          <p:cNvPicPr>
            <a:picLocks noChangeAspect="1" noChangeArrowheads="1"/>
          </p:cNvPicPr>
          <p:nvPr/>
        </p:nvPicPr>
        <p:blipFill>
          <a:blip r:embed="rId5"/>
          <a:srcRect/>
          <a:stretch>
            <a:fillRect/>
          </a:stretch>
        </p:blipFill>
        <p:spPr bwMode="auto">
          <a:xfrm>
            <a:off x="3286116" y="4929198"/>
            <a:ext cx="2500330" cy="1600200"/>
          </a:xfrm>
          <a:prstGeom prst="rect">
            <a:avLst/>
          </a:prstGeom>
          <a:noFill/>
        </p:spPr>
      </p:pic>
      <p:pic>
        <p:nvPicPr>
          <p:cNvPr id="15369" name="Picture 9" descr="C:\Users\User\Downloads\αρχείο λήψης.jpeg"/>
          <p:cNvPicPr>
            <a:picLocks noChangeAspect="1" noChangeArrowheads="1"/>
          </p:cNvPicPr>
          <p:nvPr/>
        </p:nvPicPr>
        <p:blipFill>
          <a:blip r:embed="rId6"/>
          <a:srcRect/>
          <a:stretch>
            <a:fillRect/>
          </a:stretch>
        </p:blipFill>
        <p:spPr bwMode="auto">
          <a:xfrm>
            <a:off x="5786446" y="4929198"/>
            <a:ext cx="2962275" cy="1614488"/>
          </a:xfrm>
          <a:prstGeom prst="rect">
            <a:avLst/>
          </a:prstGeom>
          <a:noFill/>
        </p:spPr>
      </p:pic>
      <p:pic>
        <p:nvPicPr>
          <p:cNvPr id="15371" name="Picture 11" descr="C:\Users\User\Downloads\αρχείο λήψης (5).jpeg"/>
          <p:cNvPicPr>
            <a:picLocks noChangeAspect="1" noChangeArrowheads="1"/>
          </p:cNvPicPr>
          <p:nvPr/>
        </p:nvPicPr>
        <p:blipFill>
          <a:blip r:embed="rId7"/>
          <a:srcRect/>
          <a:stretch>
            <a:fillRect/>
          </a:stretch>
        </p:blipFill>
        <p:spPr bwMode="auto">
          <a:xfrm>
            <a:off x="6072198" y="571480"/>
            <a:ext cx="2714644" cy="1643074"/>
          </a:xfrm>
          <a:prstGeom prst="rect">
            <a:avLst/>
          </a:prstGeom>
          <a:noFill/>
        </p:spPr>
      </p:pic>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71602" y="214290"/>
            <a:ext cx="8229600" cy="1143000"/>
          </a:xfrm>
        </p:spPr>
        <p:txBody>
          <a:bodyPr/>
          <a:lstStyle/>
          <a:p>
            <a:r>
              <a:rPr lang="el-GR" smtClean="0"/>
              <a:t> ΑΓΡΟΤΟΥΡΙΣΜΟΣ</a:t>
            </a:r>
            <a:endParaRPr lang="el-GR" dirty="0"/>
          </a:p>
        </p:txBody>
      </p:sp>
      <p:sp>
        <p:nvSpPr>
          <p:cNvPr id="3" name="2 - Θέση περιεχομένου"/>
          <p:cNvSpPr>
            <a:spLocks noGrp="1"/>
          </p:cNvSpPr>
          <p:nvPr>
            <p:ph idx="1"/>
          </p:nvPr>
        </p:nvSpPr>
        <p:spPr>
          <a:xfrm>
            <a:off x="285720" y="1357298"/>
            <a:ext cx="8229600" cy="6072206"/>
          </a:xfrm>
        </p:spPr>
        <p:txBody>
          <a:bodyPr>
            <a:normAutofit fontScale="55000" lnSpcReduction="20000"/>
          </a:bodyPr>
          <a:lstStyle/>
          <a:p>
            <a:pPr algn="just"/>
            <a:r>
              <a:rPr lang="el-GR" sz="4800" dirty="0" smtClean="0"/>
              <a:t>Στην περιοχή της Καρδαμύλης, ο αγροτουρισμός επιτρέπει στους επισκέπτες να διαμείνουν σε αγροκτήματα και να συμμετέχουν σε διάφορες αγροτικές εργασίες, όπως συγκομιδή, φροντίδα των ζώων, καλλιέργεια ή άλλες παραδοσιακές αγροτικές δραστηριότητες. Αυτή η μορφή τουρισμού προσφέρει μια αυθεντική εμπειρία επαφής με τη φύση και τις τοπικές παραδόσεις, ενώ ταυτόχρονα συμβάλλει στην οικονομική ανάπτυξη των αγροτικών περιοχών χωρίς να προκαλεί μεγάλη επιβάρυνση στο περιβάλλον.</a:t>
            </a:r>
          </a:p>
          <a:p>
            <a:pPr algn="just"/>
            <a:r>
              <a:rPr lang="el-GR" sz="4800" dirty="0" smtClean="0"/>
              <a:t>Στην Καρδαμύλη, με το παραδοσιακό και φυσικό τοπίο της, οι επισκέπτες μπορούν να απολαύσουν τη γνήσια τοπική ζωή, να μάθουν για τη γεωργία, την κτηνοτροφία, αλλά και να ανακαλύψουν την πολιτιστική κληρονομιά της περιοχής.</a:t>
            </a:r>
          </a:p>
          <a:p>
            <a:r>
              <a:rPr lang="el-GR" sz="4800" dirty="0" smtClean="0"/>
              <a:t/>
            </a:r>
            <a:br>
              <a:rPr lang="el-GR" sz="4800" dirty="0" smtClean="0"/>
            </a:br>
            <a:endParaRPr lang="el-GR" sz="4800" dirty="0" smtClean="0"/>
          </a:p>
          <a:p>
            <a:endParaRPr lang="en-US" sz="4500" dirty="0" smtClean="0"/>
          </a:p>
          <a:p>
            <a:endParaRPr lang="en-US" sz="4500" dirty="0" smtClean="0"/>
          </a:p>
          <a:p>
            <a:endParaRPr lang="el-GR"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643306" y="404664"/>
            <a:ext cx="4900618" cy="1800200"/>
          </a:xfrm>
        </p:spPr>
        <p:txBody>
          <a:bodyPr>
            <a:noAutofit/>
          </a:bodyPr>
          <a:lstStyle/>
          <a:p>
            <a:r>
              <a:rPr lang="el-GR" sz="2000" dirty="0" smtClean="0">
                <a:effectLst/>
              </a:rPr>
              <a:t/>
            </a:r>
            <a:br>
              <a:rPr lang="el-GR" sz="2000" dirty="0" smtClean="0">
                <a:effectLst/>
              </a:rPr>
            </a:br>
            <a:r>
              <a:rPr lang="el-GR" sz="2000" dirty="0">
                <a:effectLst/>
              </a:rPr>
              <a:t/>
            </a:r>
            <a:br>
              <a:rPr lang="el-GR" sz="2000" dirty="0">
                <a:effectLst/>
              </a:rPr>
            </a:br>
            <a:r>
              <a:rPr lang="el-GR" sz="2000" dirty="0" smtClean="0">
                <a:effectLst/>
              </a:rPr>
              <a:t/>
            </a:r>
            <a:br>
              <a:rPr lang="el-GR" sz="2000" dirty="0" smtClean="0">
                <a:effectLst/>
              </a:rPr>
            </a:br>
            <a:r>
              <a:rPr lang="el-GR" sz="2000" dirty="0" smtClean="0">
                <a:effectLst/>
              </a:rPr>
              <a:t>Η </a:t>
            </a:r>
            <a:r>
              <a:rPr lang="el-GR" sz="2000" dirty="0" smtClean="0">
                <a:effectLst/>
              </a:rPr>
              <a:t>Καρδαμύλη, ένα γραφικό χωριό στη Μεσσηνιακή Μάνη, προσφέρει μοναδικές ευκαιρίες για αγροτουρισμό, συνδυάζοντας την παράδοση, τη φύση και την τοπική κουλτούρα</a:t>
            </a:r>
            <a:r>
              <a:rPr lang="el-GR" sz="2000" dirty="0" smtClean="0">
                <a:effectLst/>
              </a:rPr>
              <a:t>.</a:t>
            </a:r>
            <a:br>
              <a:rPr lang="el-GR" sz="2000" dirty="0" smtClean="0">
                <a:effectLst/>
              </a:rPr>
            </a:br>
            <a:r>
              <a:rPr lang="el-GR" sz="2000" dirty="0" smtClean="0">
                <a:effectLst/>
              </a:rPr>
              <a:t/>
            </a:r>
            <a:br>
              <a:rPr lang="el-GR" sz="2000" dirty="0" smtClean="0">
                <a:effectLst/>
              </a:rPr>
            </a:br>
            <a:r>
              <a:rPr lang="el-GR" sz="2000" dirty="0" smtClean="0">
                <a:effectLst/>
              </a:rPr>
              <a:t>Αγροτουριστικές Δραστηριότητες:</a:t>
            </a:r>
            <a:r>
              <a:rPr lang="el-GR" sz="2000" dirty="0" smtClean="0"/>
              <a:t/>
            </a:r>
            <a:br>
              <a:rPr lang="el-GR" sz="2000" dirty="0" smtClean="0"/>
            </a:br>
            <a:r>
              <a:rPr lang="el-GR" sz="2000" dirty="0" smtClean="0"/>
              <a:t/>
            </a:r>
            <a:br>
              <a:rPr lang="el-GR" sz="2000" dirty="0" smtClean="0"/>
            </a:br>
            <a:r>
              <a:rPr lang="el-GR" sz="1600" dirty="0" smtClean="0"/>
              <a:t/>
            </a:r>
            <a:br>
              <a:rPr lang="el-GR" sz="1600" dirty="0" smtClean="0"/>
            </a:br>
            <a:endParaRPr lang="el-GR" sz="1600" dirty="0"/>
          </a:p>
        </p:txBody>
      </p:sp>
      <p:pic>
        <p:nvPicPr>
          <p:cNvPr id="16386" name="Picture 2" descr="C:\Users\User\Downloads\th.jpeg"/>
          <p:cNvPicPr>
            <a:picLocks noChangeAspect="1" noChangeArrowheads="1"/>
          </p:cNvPicPr>
          <p:nvPr/>
        </p:nvPicPr>
        <p:blipFill>
          <a:blip r:embed="rId2"/>
          <a:srcRect/>
          <a:stretch>
            <a:fillRect/>
          </a:stretch>
        </p:blipFill>
        <p:spPr bwMode="auto">
          <a:xfrm>
            <a:off x="571472" y="857232"/>
            <a:ext cx="3000375" cy="5143536"/>
          </a:xfrm>
          <a:prstGeom prst="rect">
            <a:avLst/>
          </a:prstGeom>
          <a:noFill/>
        </p:spPr>
      </p:pic>
      <p:sp>
        <p:nvSpPr>
          <p:cNvPr id="4" name="3 - TextBox"/>
          <p:cNvSpPr txBox="1"/>
          <p:nvPr/>
        </p:nvSpPr>
        <p:spPr>
          <a:xfrm>
            <a:off x="4000496" y="2428868"/>
            <a:ext cx="4572032" cy="3970318"/>
          </a:xfrm>
          <a:prstGeom prst="rect">
            <a:avLst/>
          </a:prstGeom>
          <a:noFill/>
        </p:spPr>
        <p:txBody>
          <a:bodyPr wrap="square" rtlCol="0">
            <a:spAutoFit/>
          </a:bodyPr>
          <a:lstStyle/>
          <a:p>
            <a:pPr>
              <a:buFont typeface="Arial" pitchFamily="34" charset="0"/>
              <a:buChar char="•"/>
            </a:pPr>
            <a:r>
              <a:rPr lang="el-GR" b="1" dirty="0" smtClean="0"/>
              <a:t>Ελαιοκαλλιέργεια</a:t>
            </a:r>
            <a:r>
              <a:rPr lang="el-GR" dirty="0" smtClean="0"/>
              <a:t>: Η περιοχή φημίζεται για τους εκτεταμένους ελαιώνες της. Επισκέπτες μπορούν να συμμετάσχουν σε ξεναγήσεις και να μάθουν για τη διαδικασία παραγωγής ελαιολάδου, από τη συγκομιδή έως την επεξεργασία.</a:t>
            </a:r>
          </a:p>
          <a:p>
            <a:endParaRPr lang="el-GR" dirty="0"/>
          </a:p>
          <a:p>
            <a:r>
              <a:rPr lang="el-GR" b="1" dirty="0" smtClean="0"/>
              <a:t>Αμπελοκαλλιέργεια</a:t>
            </a:r>
            <a:r>
              <a:rPr lang="el-GR" dirty="0" smtClean="0"/>
              <a:t>: Οι τοπικοί αμπελώνες παράγουν εξαιρετικά κρασιά. Πολλοί επισκέψιμοι αμπελώνες προσφέρουν ξεναγήσεις και γευστικές δοκιμές, επιτρέποντας στους επισκέπτες να γνωρίσουν την </a:t>
            </a:r>
            <a:r>
              <a:rPr lang="el-GR" dirty="0" err="1" smtClean="0"/>
              <a:t>οινοπαραγωγική</a:t>
            </a:r>
            <a:r>
              <a:rPr lang="el-GR" dirty="0" smtClean="0"/>
              <a:t> παράδοση της περιοχής.</a:t>
            </a:r>
            <a:br>
              <a:rPr lang="el-GR" dirty="0" smtClean="0"/>
            </a:br>
            <a:endParaRPr lang="el-GR" dirty="0"/>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idx="1"/>
          </p:nvPr>
        </p:nvSpPr>
        <p:spPr>
          <a:xfrm>
            <a:off x="533891" y="476672"/>
            <a:ext cx="8435280" cy="1872208"/>
          </a:xfrm>
        </p:spPr>
        <p:txBody>
          <a:bodyPr>
            <a:normAutofit/>
          </a:bodyPr>
          <a:lstStyle/>
          <a:p>
            <a:r>
              <a:rPr lang="el-GR" sz="2000" b="1" dirty="0" smtClean="0"/>
              <a:t>Γαστρονομία: </a:t>
            </a:r>
            <a:endParaRPr lang="el-GR" sz="2000" b="1" dirty="0" smtClean="0"/>
          </a:p>
          <a:p>
            <a:pPr marL="137160" indent="0" algn="just">
              <a:buNone/>
            </a:pPr>
            <a:r>
              <a:rPr lang="el-GR" sz="2000" b="1" dirty="0" smtClean="0"/>
              <a:t>Η </a:t>
            </a:r>
            <a:r>
              <a:rPr lang="el-GR" sz="2000" b="1" dirty="0" smtClean="0"/>
              <a:t>τοπική κουζίνα βασίζεται σε φρέσκα, ντόπια προϊόντα. Εστιατόρια και ταβέρνες σερβίρουν παραδοσιακές συνταγές, ενώ ορισμένα προσφέρουν μαθήματα μαγειρικής για να μάθετε τα μυστικά της μανιάτικης γαστρονομίας.</a:t>
            </a:r>
            <a:endParaRPr lang="el-GR" sz="2000" b="1" dirty="0"/>
          </a:p>
        </p:txBody>
      </p:sp>
      <p:pic>
        <p:nvPicPr>
          <p:cNvPr id="8" name="Picture 3" descr="C:\Users\User\Documents\αρχείο λήψης (1).jpeg"/>
          <p:cNvPicPr>
            <a:picLocks noChangeAspect="1" noChangeArrowheads="1"/>
          </p:cNvPicPr>
          <p:nvPr/>
        </p:nvPicPr>
        <p:blipFill>
          <a:blip r:embed="rId2"/>
          <a:srcRect/>
          <a:stretch>
            <a:fillRect/>
          </a:stretch>
        </p:blipFill>
        <p:spPr bwMode="auto">
          <a:xfrm>
            <a:off x="1108193" y="2571744"/>
            <a:ext cx="3643338" cy="2143140"/>
          </a:xfrm>
          <a:prstGeom prst="rect">
            <a:avLst/>
          </a:prstGeom>
          <a:noFill/>
        </p:spPr>
      </p:pic>
      <p:pic>
        <p:nvPicPr>
          <p:cNvPr id="17413" name="Picture 5" descr="C:\Users\User\Documents\αρχείο λήψης.jpeg"/>
          <p:cNvPicPr>
            <a:picLocks noChangeAspect="1" noChangeArrowheads="1"/>
          </p:cNvPicPr>
          <p:nvPr/>
        </p:nvPicPr>
        <p:blipFill>
          <a:blip r:embed="rId3"/>
          <a:srcRect/>
          <a:stretch>
            <a:fillRect/>
          </a:stretch>
        </p:blipFill>
        <p:spPr bwMode="auto">
          <a:xfrm>
            <a:off x="2571736" y="4714884"/>
            <a:ext cx="3714776" cy="1857388"/>
          </a:xfrm>
          <a:prstGeom prst="rect">
            <a:avLst/>
          </a:prstGeom>
          <a:noFill/>
        </p:spPr>
      </p:pic>
      <p:pic>
        <p:nvPicPr>
          <p:cNvPr id="17414" name="Picture 6" descr="C:\Users\User\Documents\αρχείο λήψης (2).jpeg"/>
          <p:cNvPicPr>
            <a:picLocks noChangeAspect="1" noChangeArrowheads="1"/>
          </p:cNvPicPr>
          <p:nvPr/>
        </p:nvPicPr>
        <p:blipFill>
          <a:blip r:embed="rId4"/>
          <a:srcRect/>
          <a:stretch>
            <a:fillRect/>
          </a:stretch>
        </p:blipFill>
        <p:spPr bwMode="auto">
          <a:xfrm>
            <a:off x="4786314" y="2571744"/>
            <a:ext cx="3028950" cy="2143140"/>
          </a:xfrm>
          <a:prstGeom prst="rect">
            <a:avLst/>
          </a:prstGeom>
          <a:noFill/>
        </p:spPr>
      </p:pic>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2797172"/>
          </a:xfrm>
        </p:spPr>
        <p:txBody>
          <a:bodyPr>
            <a:normAutofit/>
          </a:bodyPr>
          <a:lstStyle/>
          <a:p>
            <a:r>
              <a:rPr lang="el-GR" dirty="0" smtClean="0"/>
              <a:t>ΕΥΧΑΡΙΣΤΟΥΜΕ ΓΙΑ ΤΗΝ ΠΡΟΣΟΧΗ ΣΑΣ!!!!!!</a:t>
            </a:r>
            <a:endParaRPr lang="el-GR" dirty="0"/>
          </a:p>
        </p:txBody>
      </p:sp>
      <p:sp>
        <p:nvSpPr>
          <p:cNvPr id="3" name="2 - TextBox"/>
          <p:cNvSpPr txBox="1"/>
          <p:nvPr/>
        </p:nvSpPr>
        <p:spPr>
          <a:xfrm>
            <a:off x="1285852" y="2786058"/>
            <a:ext cx="2638076" cy="3970318"/>
          </a:xfrm>
          <a:prstGeom prst="rect">
            <a:avLst/>
          </a:prstGeom>
          <a:noFill/>
        </p:spPr>
        <p:txBody>
          <a:bodyPr wrap="square" rtlCol="0">
            <a:spAutoFit/>
          </a:bodyPr>
          <a:lstStyle/>
          <a:p>
            <a:r>
              <a:rPr lang="el-GR" dirty="0" smtClean="0"/>
              <a:t>ΒΑΣΙΛΙΚΗ ΠΑΥΛΟΥ </a:t>
            </a:r>
          </a:p>
          <a:p>
            <a:r>
              <a:rPr lang="el-GR" dirty="0" smtClean="0"/>
              <a:t>ΔΑΝΑΗ ΒΡΑΧΝΟΥ </a:t>
            </a:r>
          </a:p>
          <a:p>
            <a:r>
              <a:rPr lang="el-GR" dirty="0" smtClean="0"/>
              <a:t>ΕΙΡΗΝΗ ΧΑΝΙΩΤΗ </a:t>
            </a:r>
          </a:p>
          <a:p>
            <a:r>
              <a:rPr lang="el-GR" dirty="0" smtClean="0"/>
              <a:t>2025-2026</a:t>
            </a:r>
            <a:endParaRPr lang="el-GR" dirty="0" smtClean="0"/>
          </a:p>
          <a:p>
            <a:endParaRPr lang="el-GR" dirty="0"/>
          </a:p>
          <a:p>
            <a:r>
              <a:rPr lang="el-GR" dirty="0" smtClean="0"/>
              <a:t>ΠΗΓΕΣ:</a:t>
            </a:r>
          </a:p>
          <a:p>
            <a:r>
              <a:rPr lang="en-US" dirty="0" smtClean="0"/>
              <a:t>Agrotourismos.gr</a:t>
            </a:r>
          </a:p>
          <a:p>
            <a:r>
              <a:rPr lang="en-US" dirty="0" smtClean="0"/>
              <a:t>Vrisko.gr</a:t>
            </a:r>
          </a:p>
          <a:p>
            <a:r>
              <a:rPr lang="en-US" dirty="0" smtClean="0"/>
              <a:t>MAXMAG</a:t>
            </a:r>
          </a:p>
          <a:p>
            <a:r>
              <a:rPr lang="en-US" dirty="0" smtClean="0"/>
              <a:t>MESINIA.GR</a:t>
            </a:r>
          </a:p>
          <a:p>
            <a:endParaRPr lang="en-US" dirty="0" smtClean="0"/>
          </a:p>
          <a:p>
            <a:endParaRPr lang="en-US" dirty="0" smtClean="0"/>
          </a:p>
          <a:p>
            <a:endParaRPr lang="el-GR" dirty="0" smtClean="0"/>
          </a:p>
          <a:p>
            <a:endParaRPr lang="el-GR" dirty="0"/>
          </a:p>
        </p:txBody>
      </p:sp>
      <p:sp>
        <p:nvSpPr>
          <p:cNvPr id="4" name="3 - Γελαστό πρόσωπο"/>
          <p:cNvSpPr/>
          <p:nvPr/>
        </p:nvSpPr>
        <p:spPr>
          <a:xfrm>
            <a:off x="4429124" y="2786058"/>
            <a:ext cx="2786082" cy="250033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ransition>
    <p:comb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88</TotalTime>
  <Words>275</Words>
  <Application>Microsoft Office PowerPoint</Application>
  <PresentationFormat>Προβολή στην οθόνη (4:3)</PresentationFormat>
  <Paragraphs>28</Paragraphs>
  <Slides>7</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7</vt:i4>
      </vt:variant>
    </vt:vector>
  </HeadingPairs>
  <TitlesOfParts>
    <vt:vector size="15" baseType="lpstr">
      <vt:lpstr>Arial</vt:lpstr>
      <vt:lpstr>Book Antiqua</vt:lpstr>
      <vt:lpstr>Lucida Sans</vt:lpstr>
      <vt:lpstr>Times New Roman</vt:lpstr>
      <vt:lpstr>Wingdings</vt:lpstr>
      <vt:lpstr>Wingdings 2</vt:lpstr>
      <vt:lpstr>Wingdings 3</vt:lpstr>
      <vt:lpstr>Αποκορύφωμα</vt:lpstr>
      <vt:lpstr>ΚΑΡΔΑΜΥΛΗ</vt:lpstr>
      <vt:lpstr>ΤΟΠΙΚΕΣ ΓΕΥΣΕΙΣ ΚΑΙ ΠΡΟΙΟΝΤΑ</vt:lpstr>
      <vt:lpstr>Παρουσίαση του PowerPoint</vt:lpstr>
      <vt:lpstr> ΑΓΡΟΤΟΥΡΙΣΜΟΣ</vt:lpstr>
      <vt:lpstr>   Η Καρδαμύλη, ένα γραφικό χωριό στη Μεσσηνιακή Μάνη, προσφέρει μοναδικές ευκαιρίες για αγροτουρισμό, συνδυάζοντας την παράδοση, τη φύση και την τοπική κουλτούρα.  Αγροτουριστικές Δραστηριότητες:   </vt:lpstr>
      <vt:lpstr>Παρουσίαση του PowerPoint</vt:lpstr>
      <vt:lpstr>ΕΥΧΑΡΙΣΤΟΥΜΕ ΓΙΑ ΤΗΝ ΠΡΟΣΟΧΗ ΣΑΣ!!!!!!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ΚΑΡΔΑΜΥΛΗ</dc:title>
  <dc:creator>User</dc:creator>
  <cp:lastModifiedBy>gemanos@teemail.gr</cp:lastModifiedBy>
  <cp:revision>11</cp:revision>
  <dcterms:created xsi:type="dcterms:W3CDTF">2025-02-17T18:04:01Z</dcterms:created>
  <dcterms:modified xsi:type="dcterms:W3CDTF">2025-02-18T13:35:33Z</dcterms:modified>
</cp:coreProperties>
</file>