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 id="269" r:id="rId15"/>
    <p:sldId id="270"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8" d="100"/>
          <a:sy n="48" d="100"/>
        </p:scale>
        <p:origin x="-108" y="-4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9334D30-938E-B781-0B95-7AEB1D23B1D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948F7FE9-F29F-C8EF-BD35-70510C475B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3F61C782-67E0-EE4E-7B8D-50E3AE588C41}"/>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5" name="Θέση υποσέλιδου 4">
            <a:extLst>
              <a:ext uri="{FF2B5EF4-FFF2-40B4-BE49-F238E27FC236}">
                <a16:creationId xmlns:a16="http://schemas.microsoft.com/office/drawing/2014/main" xmlns="" id="{6CE5BC60-9C71-0ECF-DDE3-8FD81899202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B5F796FF-71DF-A7CF-A3AC-E125A1CE4495}"/>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2224478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E71E8B4-2E03-1F74-150F-2C9BF55C560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479C3FD3-4028-B7D2-66A2-6316A2ED7D7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0BA193F3-4A83-A669-18DF-AC766969E4B2}"/>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5" name="Θέση υποσέλιδου 4">
            <a:extLst>
              <a:ext uri="{FF2B5EF4-FFF2-40B4-BE49-F238E27FC236}">
                <a16:creationId xmlns:a16="http://schemas.microsoft.com/office/drawing/2014/main" xmlns="" id="{896012DE-01EC-18E9-D98C-B1742FAD658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5892E40-FB5F-9C32-EA0A-0A1692E18BE1}"/>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122900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3638800E-D877-D05C-7242-5F237EFE12C8}"/>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BC0338F6-2029-63B3-7D37-61E450E93C23}"/>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7561973-8D85-5BBC-99B4-74496D12A51A}"/>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5" name="Θέση υποσέλιδου 4">
            <a:extLst>
              <a:ext uri="{FF2B5EF4-FFF2-40B4-BE49-F238E27FC236}">
                <a16:creationId xmlns:a16="http://schemas.microsoft.com/office/drawing/2014/main" xmlns="" id="{FC548A12-2F89-1860-7F18-B3681B7621E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6E7E8364-B147-3938-FC32-44D5FE929ECC}"/>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610226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61EEB0D-3782-FF91-6072-399A20C235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2137C19D-E893-69F7-0C6B-736542F2331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F2F9AC4-4466-E41C-C243-4BFABB4002C8}"/>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5" name="Θέση υποσέλιδου 4">
            <a:extLst>
              <a:ext uri="{FF2B5EF4-FFF2-40B4-BE49-F238E27FC236}">
                <a16:creationId xmlns:a16="http://schemas.microsoft.com/office/drawing/2014/main" xmlns="" id="{6D0D5813-9C8A-2B8E-A39F-F4E240EC17F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57EF91E3-C1B5-EBDE-518E-B5AE1BA8C10E}"/>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1310844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1A3F39B-2379-AE32-6CCF-DC6531C716C1}"/>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04630B0B-AED3-F741-1ACF-02A4CFD7BC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F153053B-B450-23A8-0812-B51123CCCEF4}"/>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5" name="Θέση υποσέλιδου 4">
            <a:extLst>
              <a:ext uri="{FF2B5EF4-FFF2-40B4-BE49-F238E27FC236}">
                <a16:creationId xmlns:a16="http://schemas.microsoft.com/office/drawing/2014/main" xmlns="" id="{570A1960-E9E0-5D18-D41E-1EB2427E7EA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991F2435-B362-9123-3EC8-492F415A5AAF}"/>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180011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A604E9F-A4DE-681B-58EE-266D1AD3653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2381E645-ADE4-E1F9-2566-6447A3FC659C}"/>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52D837F0-6526-64A7-8F66-A660BAB5C973}"/>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1EA3A775-B3E1-BAEE-B9C1-009D16D1AB15}"/>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6" name="Θέση υποσέλιδου 5">
            <a:extLst>
              <a:ext uri="{FF2B5EF4-FFF2-40B4-BE49-F238E27FC236}">
                <a16:creationId xmlns:a16="http://schemas.microsoft.com/office/drawing/2014/main" xmlns="" id="{BF207D12-C8DF-BB39-3802-0DFED6A3368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C5B2E7C4-7E0B-A792-1506-B3211076EB49}"/>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289064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3F75C54-C645-4C96-1BF0-3F100A0CF94F}"/>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6F3A603-2EF9-5468-5CE6-D2C6F19533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C13639D8-757C-8A96-A7E7-0467C3654FB4}"/>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1705C513-C644-7B48-3347-0EDB4DA54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DD8C78AE-46DC-A32A-8205-A5F82C5FD2EA}"/>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FA500D99-ECA1-A112-9A73-95A8AEFF1E3A}"/>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8" name="Θέση υποσέλιδου 7">
            <a:extLst>
              <a:ext uri="{FF2B5EF4-FFF2-40B4-BE49-F238E27FC236}">
                <a16:creationId xmlns:a16="http://schemas.microsoft.com/office/drawing/2014/main" xmlns="" id="{1899DC2E-3C4F-878D-C4A2-B3DED0821FA9}"/>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11E698A4-2CF4-C89C-D891-43352A0666B4}"/>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3363549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2AB3BA5-6BAF-584B-0F00-4F2282B33CA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945FF051-DE50-F9BD-8144-3EF2ADA20DB4}"/>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4" name="Θέση υποσέλιδου 3">
            <a:extLst>
              <a:ext uri="{FF2B5EF4-FFF2-40B4-BE49-F238E27FC236}">
                <a16:creationId xmlns:a16="http://schemas.microsoft.com/office/drawing/2014/main" xmlns="" id="{D4F9DEC6-BA92-5DBA-72A4-D637557DFDAD}"/>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BBB90993-2086-73E2-52AB-6C2A55237F39}"/>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30627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4FC52D1E-1D26-9EB3-3FB3-7F5109095C3D}"/>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3" name="Θέση υποσέλιδου 2">
            <a:extLst>
              <a:ext uri="{FF2B5EF4-FFF2-40B4-BE49-F238E27FC236}">
                <a16:creationId xmlns:a16="http://schemas.microsoft.com/office/drawing/2014/main" xmlns="" id="{B9BDC8C1-2DD1-562D-3F23-5A385E946537}"/>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B936A15D-4F77-FD40-8883-A696ECAFFF3A}"/>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4214908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534B80F-16AB-FF62-EC8E-D8D3CB66F21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AA33EC51-7CCE-344C-9BB5-7E6FE3A7BE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2A1F154F-53DF-71C5-9357-5F67D890FC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EF32E60A-685F-867B-2890-290428AC91EB}"/>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6" name="Θέση υποσέλιδου 5">
            <a:extLst>
              <a:ext uri="{FF2B5EF4-FFF2-40B4-BE49-F238E27FC236}">
                <a16:creationId xmlns:a16="http://schemas.microsoft.com/office/drawing/2014/main" xmlns="" id="{6EB7A2E4-7177-B155-AAFD-1FEE83645A55}"/>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A8ED4259-09E4-C261-19C9-546166C45F41}"/>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3350781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009AAD6-4FC2-DB24-525D-AADA1FBA0141}"/>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047FDBCB-9DDB-1EB6-0FBC-12800B2FC3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A0A483C0-3239-3F15-790F-3F24F3722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B64540FA-2CC9-6EA4-F5E1-B69EB82FD0B2}"/>
              </a:ext>
            </a:extLst>
          </p:cNvPr>
          <p:cNvSpPr>
            <a:spLocks noGrp="1"/>
          </p:cNvSpPr>
          <p:nvPr>
            <p:ph type="dt" sz="half" idx="10"/>
          </p:nvPr>
        </p:nvSpPr>
        <p:spPr/>
        <p:txBody>
          <a:bodyPr/>
          <a:lstStyle/>
          <a:p>
            <a:fld id="{513DFAED-2C0F-4F16-B105-ACAEC60B6EF2}" type="datetimeFigureOut">
              <a:rPr lang="el-GR" smtClean="0"/>
              <a:pPr/>
              <a:t>21/10/2024</a:t>
            </a:fld>
            <a:endParaRPr lang="el-GR"/>
          </a:p>
        </p:txBody>
      </p:sp>
      <p:sp>
        <p:nvSpPr>
          <p:cNvPr id="6" name="Θέση υποσέλιδου 5">
            <a:extLst>
              <a:ext uri="{FF2B5EF4-FFF2-40B4-BE49-F238E27FC236}">
                <a16:creationId xmlns:a16="http://schemas.microsoft.com/office/drawing/2014/main" xmlns="" id="{6C11E3E4-FE46-DA19-3C7D-DECC4F60933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E803C28-097F-89FE-B440-37BC241D8BCB}"/>
              </a:ext>
            </a:extLst>
          </p:cNvPr>
          <p:cNvSpPr>
            <a:spLocks noGrp="1"/>
          </p:cNvSpPr>
          <p:nvPr>
            <p:ph type="sldNum" sz="quarter" idx="12"/>
          </p:nvPr>
        </p:nvSpPr>
        <p:spPr/>
        <p:txBody>
          <a:body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745387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34615582-F438-C1AD-D722-43075D017B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2A63B4D-BEB1-9235-A44F-CD08143D17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5B85B0F-6D76-BCC8-CD08-276D8F22EF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13DFAED-2C0F-4F16-B105-ACAEC60B6EF2}" type="datetimeFigureOut">
              <a:rPr lang="el-GR" smtClean="0"/>
              <a:pPr/>
              <a:t>21/10/2024</a:t>
            </a:fld>
            <a:endParaRPr lang="el-GR"/>
          </a:p>
        </p:txBody>
      </p:sp>
      <p:sp>
        <p:nvSpPr>
          <p:cNvPr id="5" name="Θέση υποσέλιδου 4">
            <a:extLst>
              <a:ext uri="{FF2B5EF4-FFF2-40B4-BE49-F238E27FC236}">
                <a16:creationId xmlns:a16="http://schemas.microsoft.com/office/drawing/2014/main" xmlns="" id="{174DF33A-0CD2-115D-D11B-22E247640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2602C097-2579-6AF0-9B28-F96050E4A1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1554D1-41C5-4092-BC91-4D0438FC8710}" type="slidenum">
              <a:rPr lang="el-GR" smtClean="0"/>
              <a:pPr/>
              <a:t>‹#›</a:t>
            </a:fld>
            <a:endParaRPr lang="el-GR"/>
          </a:p>
        </p:txBody>
      </p:sp>
    </p:spTree>
    <p:extLst>
      <p:ext uri="{BB962C8B-B14F-4D97-AF65-F5344CB8AC3E}">
        <p14:creationId xmlns:p14="http://schemas.microsoft.com/office/powerpoint/2010/main" xmlns="" val="10478502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paolomargari/26175858504/"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www.dailytravelphotos.com/archive/2010/05/20/" TargetMode="Externa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el.wikipedia.org/wiki/%CE%A1%CF%89%CE%BC%CE%B1%CF%8A%CE%BA%CE%AE_%CE%94%CE%B7%CE%BC%CE%BF%CE%BA%CF%81%CE%B1%CF%84%CE%AF%CE%B1" TargetMode="External"/><Relationship Id="rId1" Type="http://schemas.openxmlformats.org/officeDocument/2006/relationships/slideLayout" Target="../slideLayouts/slideLayout7.xml"/><Relationship Id="rId4" Type="http://schemas.openxmlformats.org/officeDocument/2006/relationships/hyperlink" Target="http://www.pixnio.com/flags-of-the-world/flag-of-belgiu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xhere.com/en/photo/774565"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71B2258F-86CA-4D4D-8270-BC05FCDEBFB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Εικόνα 4" descr="Εικόνα που περιέχει Αεροφωτογραφία, εξωτερικός χώρος/ύπαιθρος, Πανοραμική άποψη, ουρανός&#10;&#10;Περιγραφή που δημιουργήθηκε αυτόματα">
            <a:extLst>
              <a:ext uri="{FF2B5EF4-FFF2-40B4-BE49-F238E27FC236}">
                <a16:creationId xmlns:a16="http://schemas.microsoft.com/office/drawing/2014/main" xmlns="" id="{F4689554-1114-A21B-99DD-824D611E4407}"/>
              </a:ext>
            </a:extLst>
          </p:cNvPr>
          <p:cNvPicPr>
            <a:picLocks noChangeAspect="1"/>
          </p:cNvPicPr>
          <p:nvPr/>
        </p:nvPicPr>
        <p:blipFill>
          <a:blip r:embed="rId2" cstate="print">
            <a:alphaModFix amt="50000"/>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t="15413"/>
          <a:stretch/>
        </p:blipFill>
        <p:spPr>
          <a:xfrm>
            <a:off x="20" y="1"/>
            <a:ext cx="12191980" cy="6857999"/>
          </a:xfrm>
          <a:prstGeom prst="rect">
            <a:avLst/>
          </a:prstGeom>
        </p:spPr>
      </p:pic>
      <p:sp>
        <p:nvSpPr>
          <p:cNvPr id="2" name="Τίτλος 1">
            <a:extLst>
              <a:ext uri="{FF2B5EF4-FFF2-40B4-BE49-F238E27FC236}">
                <a16:creationId xmlns:a16="http://schemas.microsoft.com/office/drawing/2014/main" xmlns="" id="{54E4725E-F03B-AC73-C2C6-8011C5EA8293}"/>
              </a:ext>
            </a:extLst>
          </p:cNvPr>
          <p:cNvSpPr>
            <a:spLocks noGrp="1"/>
          </p:cNvSpPr>
          <p:nvPr>
            <p:ph type="ctrTitle"/>
          </p:nvPr>
        </p:nvSpPr>
        <p:spPr>
          <a:xfrm>
            <a:off x="1524000" y="1122362"/>
            <a:ext cx="9144000" cy="1660595"/>
          </a:xfrm>
        </p:spPr>
        <p:txBody>
          <a:bodyPr>
            <a:normAutofit fontScale="90000"/>
          </a:bodyPr>
          <a:lstStyle/>
          <a:p>
            <a:r>
              <a:rPr lang="el-GR" dirty="0">
                <a:solidFill>
                  <a:srgbClr val="FFFFFF"/>
                </a:solidFill>
              </a:rPr>
              <a:t>Μια Εξερεύνηση Στο Βέλγιο </a:t>
            </a:r>
          </a:p>
        </p:txBody>
      </p:sp>
      <p:sp>
        <p:nvSpPr>
          <p:cNvPr id="6" name="TextBox 4">
            <a:extLst>
              <a:ext uri="{FF2B5EF4-FFF2-40B4-BE49-F238E27FC236}">
                <a16:creationId xmlns="" xmlns:a16="http://schemas.microsoft.com/office/drawing/2014/main" xmlns:lc="http://schemas.openxmlformats.org/drawingml/2006/lockedCanvas" id="{64B54088-CA5D-5C9E-5EAD-7D4F4A9A493F}"/>
              </a:ext>
            </a:extLst>
          </p:cNvPr>
          <p:cNvSpPr txBox="1"/>
          <p:nvPr/>
        </p:nvSpPr>
        <p:spPr>
          <a:xfrm>
            <a:off x="1878614" y="4114800"/>
            <a:ext cx="8235990" cy="2405270"/>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90000"/>
              </a:lnSpc>
              <a:spcAft>
                <a:spcPts val="600"/>
              </a:spcAft>
            </a:pPr>
            <a:r>
              <a:rPr lang="el-GR" sz="2400" b="1" dirty="0" smtClean="0"/>
              <a:t>ΑΓΓΕΛΟΣ ΔΙΑΜΑΝΤΟΠΟΥΛΟΣ, ΓΙΩΡΓΟΣ ΚΟΓΙΑΣ ΜΑΡΚΟΣ ΜΠΑΚΟΛΑΣ, ΦΙΛΙΠΠΟΣ ΚΑΛΝΤΕΡΟΝ</a:t>
            </a:r>
          </a:p>
          <a:p>
            <a:pPr>
              <a:lnSpc>
                <a:spcPct val="90000"/>
              </a:lnSpc>
              <a:spcAft>
                <a:spcPts val="600"/>
              </a:spcAft>
            </a:pPr>
            <a:endParaRPr lang="el-GR" sz="2400" b="1" dirty="0" smtClean="0"/>
          </a:p>
          <a:p>
            <a:pPr>
              <a:lnSpc>
                <a:spcPct val="90000"/>
              </a:lnSpc>
              <a:spcAft>
                <a:spcPts val="600"/>
              </a:spcAft>
            </a:pPr>
            <a:r>
              <a:rPr lang="el-GR" sz="2400" b="1" dirty="0" smtClean="0"/>
              <a:t>ΣΧΟΛΙΚΟ ΕΤΟΣ 2024-25</a:t>
            </a:r>
          </a:p>
          <a:p>
            <a:pPr>
              <a:lnSpc>
                <a:spcPct val="90000"/>
              </a:lnSpc>
              <a:spcAft>
                <a:spcPts val="600"/>
              </a:spcAft>
            </a:pPr>
            <a:r>
              <a:rPr lang="el-GR" sz="2400" b="1" dirty="0" smtClean="0"/>
              <a:t>ΤΜΗΜΑ Β1 </a:t>
            </a:r>
            <a:endParaRPr lang="en-US" sz="2400" b="1" dirty="0"/>
          </a:p>
        </p:txBody>
      </p:sp>
    </p:spTree>
    <p:extLst>
      <p:ext uri="{BB962C8B-B14F-4D97-AF65-F5344CB8AC3E}">
        <p14:creationId xmlns:p14="http://schemas.microsoft.com/office/powerpoint/2010/main" xmlns="" val="258798713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5"/>
                                        </p:tgtEl>
                                        <p:attrNameLst>
                                          <p:attrName>r</p:attrName>
                                        </p:attrNameLst>
                                      </p:cBhvr>
                                    </p:animRot>
                                    <p:animRot by="-240000">
                                      <p:cBhvr>
                                        <p:cTn id="12" dur="200" fill="hold">
                                          <p:stCondLst>
                                            <p:cond delay="200"/>
                                          </p:stCondLst>
                                        </p:cTn>
                                        <p:tgtEl>
                                          <p:spTgt spid="5"/>
                                        </p:tgtEl>
                                        <p:attrNameLst>
                                          <p:attrName>r</p:attrName>
                                        </p:attrNameLst>
                                      </p:cBhvr>
                                    </p:animRot>
                                    <p:animRot by="240000">
                                      <p:cBhvr>
                                        <p:cTn id="13" dur="200" fill="hold">
                                          <p:stCondLst>
                                            <p:cond delay="400"/>
                                          </p:stCondLst>
                                        </p:cTn>
                                        <p:tgtEl>
                                          <p:spTgt spid="5"/>
                                        </p:tgtEl>
                                        <p:attrNameLst>
                                          <p:attrName>r</p:attrName>
                                        </p:attrNameLst>
                                      </p:cBhvr>
                                    </p:animRot>
                                    <p:animRot by="-240000">
                                      <p:cBhvr>
                                        <p:cTn id="14" dur="200" fill="hold">
                                          <p:stCondLst>
                                            <p:cond delay="600"/>
                                          </p:stCondLst>
                                        </p:cTn>
                                        <p:tgtEl>
                                          <p:spTgt spid="5"/>
                                        </p:tgtEl>
                                        <p:attrNameLst>
                                          <p:attrName>r</p:attrName>
                                        </p:attrNameLst>
                                      </p:cBhvr>
                                    </p:animRot>
                                    <p:animRot by="120000">
                                      <p:cBhvr>
                                        <p:cTn id="15"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3A930249-8242-4E2B-AF17-C018264883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5BDD999-C5E1-4B3E-A710-7686738191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7388" y="181576"/>
            <a:ext cx="11823637" cy="6501088"/>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4" name="Εικόνα 3" descr="Εικόνα που περιέχει εξωτερικός χώρος/ύπαιθρος, ουρανός, αυτοκίνητο, χερσαίο όχημα&#10;&#10;Περιγραφή που δημιουργήθηκε αυτόματα">
            <a:extLst>
              <a:ext uri="{FF2B5EF4-FFF2-40B4-BE49-F238E27FC236}">
                <a16:creationId xmlns:a16="http://schemas.microsoft.com/office/drawing/2014/main" xmlns="" id="{2D8D7CA9-FDA7-F7DB-AF74-F1B8A07788D4}"/>
              </a:ext>
            </a:extLst>
          </p:cNvPr>
          <p:cNvPicPr>
            <a:picLocks noChangeAspect="1"/>
          </p:cNvPicPr>
          <p:nvPr/>
        </p:nvPicPr>
        <p:blipFill>
          <a:blip r:embed="rId2" cstate="print">
            <a:alphaModFix amt="60000"/>
          </a:blip>
          <a:srcRect t="10053" b="7494"/>
          <a:stretch/>
        </p:blipFill>
        <p:spPr>
          <a:xfrm>
            <a:off x="187388" y="182880"/>
            <a:ext cx="11824481" cy="6499784"/>
          </a:xfrm>
          <a:prstGeom prst="rect">
            <a:avLst/>
          </a:prstGeom>
        </p:spPr>
      </p:pic>
      <p:sp>
        <p:nvSpPr>
          <p:cNvPr id="3" name="TextBox 2">
            <a:extLst>
              <a:ext uri="{FF2B5EF4-FFF2-40B4-BE49-F238E27FC236}">
                <a16:creationId xmlns:a16="http://schemas.microsoft.com/office/drawing/2014/main" xmlns="" id="{15DC0B02-0E92-0FD2-40CA-60559B9290BB}"/>
              </a:ext>
            </a:extLst>
          </p:cNvPr>
          <p:cNvSpPr txBox="1"/>
          <p:nvPr/>
        </p:nvSpPr>
        <p:spPr>
          <a:xfrm>
            <a:off x="1198181" y="1122363"/>
            <a:ext cx="9795637" cy="2217158"/>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5200" b="0" i="0">
                <a:solidFill>
                  <a:srgbClr val="FFFFFF"/>
                </a:solidFill>
                <a:effectLst/>
                <a:latin typeface="+mj-lt"/>
                <a:ea typeface="+mj-ea"/>
                <a:cs typeface="+mj-cs"/>
              </a:rPr>
              <a:t> </a:t>
            </a:r>
            <a:r>
              <a:rPr lang="en-US" sz="5200" b="1" i="0">
                <a:solidFill>
                  <a:srgbClr val="FFFFFF"/>
                </a:solidFill>
                <a:effectLst/>
                <a:latin typeface="+mj-lt"/>
                <a:ea typeface="+mj-ea"/>
                <a:cs typeface="+mj-cs"/>
              </a:rPr>
              <a:t>Λα Λουβιέρ</a:t>
            </a:r>
            <a:endParaRPr lang="en-US" sz="5200">
              <a:solidFill>
                <a:srgbClr val="FFFFFF"/>
              </a:solidFill>
              <a:latin typeface="+mj-lt"/>
              <a:ea typeface="+mj-ea"/>
              <a:cs typeface="+mj-cs"/>
            </a:endParaRPr>
          </a:p>
        </p:txBody>
      </p:sp>
    </p:spTree>
    <p:extLst>
      <p:ext uri="{BB962C8B-B14F-4D97-AF65-F5344CB8AC3E}">
        <p14:creationId xmlns:p14="http://schemas.microsoft.com/office/powerpoint/2010/main" xmlns="" val="405440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854DEE1C-7FD6-4FA0-A96A-BDF952F199A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DC7FC654-B4D8-B6B1-2487-63C43D80DCA2}"/>
              </a:ext>
            </a:extLst>
          </p:cNvPr>
          <p:cNvSpPr txBox="1"/>
          <p:nvPr/>
        </p:nvSpPr>
        <p:spPr>
          <a:xfrm>
            <a:off x="1524000" y="4370227"/>
            <a:ext cx="9144000" cy="1193138"/>
          </a:xfrm>
          <a:prstGeom prst="rect">
            <a:avLst/>
          </a:prstGeom>
        </p:spPr>
        <p:txBody>
          <a:bodyPr vert="horz" lIns="91440" tIns="45720" rIns="91440" bIns="45720" rtlCol="0" anchor="b">
            <a:normAutofit/>
          </a:bodyPr>
          <a:lstStyle/>
          <a:p>
            <a:pPr marL="285750" indent="-285750" algn="ctr">
              <a:lnSpc>
                <a:spcPct val="90000"/>
              </a:lnSpc>
              <a:spcBef>
                <a:spcPct val="0"/>
              </a:spcBef>
              <a:spcAft>
                <a:spcPts val="600"/>
              </a:spcAft>
            </a:pPr>
            <a:r>
              <a:rPr lang="en-US" sz="4400" b="0" i="0">
                <a:effectLst/>
                <a:latin typeface="+mj-lt"/>
                <a:ea typeface="+mj-ea"/>
                <a:cs typeface="+mj-cs"/>
              </a:rPr>
              <a:t>Μπρυζ</a:t>
            </a:r>
          </a:p>
        </p:txBody>
      </p:sp>
      <p:pic>
        <p:nvPicPr>
          <p:cNvPr id="4" name="Εικόνα 3" descr="Εικόνα που περιέχει εξωτερικός χώρος/ύπαιθρος, σύννεφο, κτίριο, ουρανός&#10;&#10;Περιγραφή που δημιουργήθηκε αυτόματα">
            <a:extLst>
              <a:ext uri="{FF2B5EF4-FFF2-40B4-BE49-F238E27FC236}">
                <a16:creationId xmlns:a16="http://schemas.microsoft.com/office/drawing/2014/main" xmlns="" id="{52C055DA-C930-CFC4-FBDA-10F3534EA82C}"/>
              </a:ext>
            </a:extLst>
          </p:cNvPr>
          <p:cNvPicPr>
            <a:picLocks noChangeAspect="1"/>
          </p:cNvPicPr>
          <p:nvPr/>
        </p:nvPicPr>
        <p:blipFill>
          <a:blip r:embed="rId2" cstate="print"/>
          <a:srcRect t="28005" r="2" b="15586"/>
          <a:stretch/>
        </p:blipFill>
        <p:spPr>
          <a:xfrm>
            <a:off x="1690046" y="386205"/>
            <a:ext cx="8903441"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Tree>
    <p:extLst>
      <p:ext uri="{BB962C8B-B14F-4D97-AF65-F5344CB8AC3E}">
        <p14:creationId xmlns:p14="http://schemas.microsoft.com/office/powerpoint/2010/main" xmlns="" val="897558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F246234C-BF1D-383B-5098-3C8E8D6F295E}"/>
              </a:ext>
            </a:extLst>
          </p:cNvPr>
          <p:cNvSpPr txBox="1"/>
          <p:nvPr/>
        </p:nvSpPr>
        <p:spPr>
          <a:xfrm>
            <a:off x="546538" y="2102068"/>
            <a:ext cx="4077814" cy="2104171"/>
          </a:xfrm>
          <a:prstGeom prst="rect">
            <a:avLst/>
          </a:prstGeom>
        </p:spPr>
        <p:txBody>
          <a:bodyPr vert="horz" lIns="91440" tIns="45720" rIns="91440" bIns="45720" rtlCol="0" anchor="b">
            <a:normAutofit/>
          </a:bodyPr>
          <a:lstStyle/>
          <a:p>
            <a:pPr marL="285750" indent="-285750">
              <a:lnSpc>
                <a:spcPct val="90000"/>
              </a:lnSpc>
              <a:spcBef>
                <a:spcPct val="0"/>
              </a:spcBef>
              <a:spcAft>
                <a:spcPts val="600"/>
              </a:spcAft>
            </a:pPr>
            <a:r>
              <a:rPr lang="en-US" sz="5400" b="0" i="0" dirty="0">
                <a:effectLst/>
                <a:latin typeface="+mj-lt"/>
                <a:ea typeface="+mj-ea"/>
                <a:cs typeface="+mj-cs"/>
              </a:rPr>
              <a:t>Το </a:t>
            </a:r>
            <a:r>
              <a:rPr lang="en-US" sz="5400" i="0" dirty="0">
                <a:effectLst/>
                <a:latin typeface="+mj-lt"/>
                <a:ea typeface="+mj-ea"/>
                <a:cs typeface="+mj-cs"/>
              </a:rPr>
              <a:t>Μέγαρο Στόκλετ</a:t>
            </a:r>
          </a:p>
        </p:txBody>
      </p:sp>
      <p:sp>
        <p:nvSpPr>
          <p:cNvPr id="19" name="sketchy line">
            <a:extLst>
              <a:ext uri="{FF2B5EF4-FFF2-40B4-BE49-F238E27FC236}">
                <a16:creationId xmlns:a16="http://schemas.microsoft.com/office/drawing/2014/main" xmlns="" id="{F49775AF-8896-43EE-92C6-83497D6DC5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descr="Εικόνα που περιέχει εξωτερικός χώρος/ύπαιθρος, ουρανός, σύννεφο, κτίριο&#10;&#10;Περιγραφή που δημιουργήθηκε αυτόματα">
            <a:extLst>
              <a:ext uri="{FF2B5EF4-FFF2-40B4-BE49-F238E27FC236}">
                <a16:creationId xmlns:a16="http://schemas.microsoft.com/office/drawing/2014/main" xmlns="" id="{B4C4DF91-7E56-45AC-888E-AB2843651D25}"/>
              </a:ext>
            </a:extLst>
          </p:cNvPr>
          <p:cNvPicPr>
            <a:picLocks noChangeAspect="1"/>
          </p:cNvPicPr>
          <p:nvPr/>
        </p:nvPicPr>
        <p:blipFill>
          <a:blip r:embed="rId2" cstate="print"/>
          <a:srcRect l="21017" r="375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3321585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3245F62-CCC4-49E4-B95B-EA6C1E79051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502C954D-C9D3-B3C9-B603-0B33A9854D1D}"/>
              </a:ext>
            </a:extLst>
          </p:cNvPr>
          <p:cNvSpPr txBox="1"/>
          <p:nvPr/>
        </p:nvSpPr>
        <p:spPr>
          <a:xfrm>
            <a:off x="638882" y="3577456"/>
            <a:ext cx="10909640" cy="1687814"/>
          </a:xfrm>
          <a:prstGeom prst="rect">
            <a:avLst/>
          </a:prstGeom>
        </p:spPr>
        <p:txBody>
          <a:bodyPr vert="horz" lIns="91440" tIns="45720" rIns="91440" bIns="45720" rtlCol="0" anchor="b">
            <a:normAutofit/>
          </a:bodyPr>
          <a:lstStyle/>
          <a:p>
            <a:pPr marL="285750" indent="-285750" algn="ctr">
              <a:lnSpc>
                <a:spcPct val="90000"/>
              </a:lnSpc>
              <a:spcBef>
                <a:spcPct val="0"/>
              </a:spcBef>
              <a:spcAft>
                <a:spcPts val="600"/>
              </a:spcAft>
            </a:pPr>
            <a:r>
              <a:rPr lang="en-US" sz="5600" b="0" i="0" kern="1200">
                <a:solidFill>
                  <a:schemeClr val="tx1"/>
                </a:solidFill>
                <a:effectLst/>
                <a:latin typeface="+mj-lt"/>
                <a:ea typeface="+mj-ea"/>
                <a:cs typeface="+mj-cs"/>
              </a:rPr>
              <a:t>Νεολιθικά</a:t>
            </a:r>
            <a:r>
              <a:rPr lang="en-US" sz="5600" kern="1200">
                <a:solidFill>
                  <a:schemeClr val="tx1"/>
                </a:solidFill>
                <a:latin typeface="+mj-lt"/>
                <a:ea typeface="+mj-ea"/>
                <a:cs typeface="+mj-cs"/>
              </a:rPr>
              <a:t> </a:t>
            </a:r>
            <a:r>
              <a:rPr lang="en-US" sz="5600" b="0" i="0" kern="1200">
                <a:solidFill>
                  <a:schemeClr val="tx1"/>
                </a:solidFill>
                <a:effectLst/>
                <a:latin typeface="+mj-lt"/>
                <a:ea typeface="+mj-ea"/>
                <a:cs typeface="+mj-cs"/>
              </a:rPr>
              <a:t>ορυχεία πυριτόλιθου στο Σπιέν</a:t>
            </a:r>
          </a:p>
        </p:txBody>
      </p:sp>
      <p:pic>
        <p:nvPicPr>
          <p:cNvPr id="4" name="Εικόνα 3" descr="Εικόνα που περιέχει σπηλιά, φύση, έδαφος, εξωτερικός χώρος/ύπαιθρος&#10;&#10;Περιγραφή που δημιουργήθηκε αυτόματα">
            <a:extLst>
              <a:ext uri="{FF2B5EF4-FFF2-40B4-BE49-F238E27FC236}">
                <a16:creationId xmlns:a16="http://schemas.microsoft.com/office/drawing/2014/main" xmlns="" id="{767A2654-8DE3-6EFB-1D08-625BF576BB64}"/>
              </a:ext>
            </a:extLst>
          </p:cNvPr>
          <p:cNvPicPr>
            <a:picLocks noChangeAspect="1"/>
          </p:cNvPicPr>
          <p:nvPr/>
        </p:nvPicPr>
        <p:blipFill>
          <a:blip r:embed="rId2" cstate="print"/>
          <a:stretch>
            <a:fillRect/>
          </a:stretch>
        </p:blipFill>
        <p:spPr>
          <a:xfrm>
            <a:off x="2688021" y="0"/>
            <a:ext cx="6810703" cy="3333674"/>
          </a:xfrm>
          <a:prstGeom prst="rect">
            <a:avLst/>
          </a:prstGeom>
        </p:spPr>
      </p:pic>
      <p:sp>
        <p:nvSpPr>
          <p:cNvPr id="11" name="sketch line">
            <a:extLst>
              <a:ext uri="{FF2B5EF4-FFF2-40B4-BE49-F238E27FC236}">
                <a16:creationId xmlns:a16="http://schemas.microsoft.com/office/drawing/2014/main" xmlns="" id="{E6C0DD6B-6AA3-448F-9B99-8386295BC1B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807702" y="550905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49827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xmlns="" id="{9B7AD9F6-8CE7-4299-8FC6-328F4DCD3FF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8AD84C4E-E59C-CD7E-46CA-2AEB33680650}"/>
              </a:ext>
            </a:extLst>
          </p:cNvPr>
          <p:cNvSpPr txBox="1"/>
          <p:nvPr/>
        </p:nvSpPr>
        <p:spPr>
          <a:xfrm>
            <a:off x="6747641" y="2165130"/>
            <a:ext cx="5223642" cy="2041109"/>
          </a:xfrm>
          <a:prstGeom prst="rect">
            <a:avLst/>
          </a:prstGeom>
        </p:spPr>
        <p:txBody>
          <a:bodyPr vert="horz" lIns="91440" tIns="45720" rIns="91440" bIns="45720" rtlCol="0" anchor="b">
            <a:normAutofit/>
          </a:bodyPr>
          <a:lstStyle/>
          <a:p>
            <a:pPr marL="285750" indent="-285750">
              <a:lnSpc>
                <a:spcPct val="90000"/>
              </a:lnSpc>
              <a:spcBef>
                <a:spcPct val="0"/>
              </a:spcBef>
              <a:spcAft>
                <a:spcPts val="600"/>
              </a:spcAft>
            </a:pPr>
            <a:r>
              <a:rPr lang="en-US" sz="5400" b="1" i="0" dirty="0">
                <a:effectLst/>
                <a:latin typeface="+mj-lt"/>
                <a:ea typeface="+mj-ea"/>
                <a:cs typeface="+mj-cs"/>
              </a:rPr>
              <a:t>Το </a:t>
            </a:r>
            <a:r>
              <a:rPr lang="en-US" sz="5400" b="1" i="0" dirty="0" smtClean="0">
                <a:effectLst/>
                <a:latin typeface="+mj-lt"/>
                <a:ea typeface="+mj-ea"/>
                <a:cs typeface="+mj-cs"/>
              </a:rPr>
              <a:t>Σα</a:t>
            </a:r>
            <a:r>
              <a:rPr lang="en-US" sz="5400" b="1" i="0" dirty="0" err="1" smtClean="0">
                <a:effectLst/>
                <a:latin typeface="+mj-lt"/>
                <a:ea typeface="+mj-ea"/>
                <a:cs typeface="+mj-cs"/>
              </a:rPr>
              <a:t>ιν</a:t>
            </a:r>
            <a:r>
              <a:rPr lang="el-GR" sz="5400" b="1" dirty="0">
                <a:latin typeface="+mj-lt"/>
                <a:ea typeface="+mj-ea"/>
                <a:cs typeface="+mj-cs"/>
              </a:rPr>
              <a:t>-</a:t>
            </a:r>
            <a:r>
              <a:rPr lang="en-US" sz="5400" b="1" i="0" dirty="0" err="1" smtClean="0">
                <a:effectLst/>
                <a:latin typeface="+mj-lt"/>
                <a:ea typeface="+mj-ea"/>
                <a:cs typeface="+mj-cs"/>
              </a:rPr>
              <a:t>Ζιλ</a:t>
            </a:r>
            <a:r>
              <a:rPr lang="en-US" sz="5400" b="1" i="0" dirty="0">
                <a:effectLst/>
                <a:latin typeface="+mj-lt"/>
                <a:ea typeface="+mj-ea"/>
                <a:cs typeface="+mj-cs"/>
              </a:rPr>
              <a:t> </a:t>
            </a:r>
          </a:p>
        </p:txBody>
      </p:sp>
      <p:pic>
        <p:nvPicPr>
          <p:cNvPr id="4" name="Εικόνα 3">
            <a:extLst>
              <a:ext uri="{FF2B5EF4-FFF2-40B4-BE49-F238E27FC236}">
                <a16:creationId xmlns:a16="http://schemas.microsoft.com/office/drawing/2014/main" xmlns="" id="{50435403-E30A-5D08-4C1E-2172A7F2444B}"/>
              </a:ext>
            </a:extLst>
          </p:cNvPr>
          <p:cNvPicPr>
            <a:picLocks noChangeAspect="1"/>
          </p:cNvPicPr>
          <p:nvPr/>
        </p:nvPicPr>
        <p:blipFill>
          <a:blip r:embed="rId2" cstate="print"/>
          <a:srcRect r="8181" b="2"/>
          <a:stretch/>
        </p:blipFill>
        <p:spPr>
          <a:xfrm>
            <a:off x="834636" y="874323"/>
            <a:ext cx="5536981" cy="495254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11" name="sketchy line">
            <a:extLst>
              <a:ext uri="{FF2B5EF4-FFF2-40B4-BE49-F238E27FC236}">
                <a16:creationId xmlns:a16="http://schemas.microsoft.com/office/drawing/2014/main" xmlns="" id="{3F9B0603-37C5-4312-AE4D-A3D0154754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85532"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448916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405910EE-4A49-64BC-0A4B-A63390624693}"/>
              </a:ext>
            </a:extLst>
          </p:cNvPr>
          <p:cNvSpPr txBox="1"/>
          <p:nvPr/>
        </p:nvSpPr>
        <p:spPr>
          <a:xfrm>
            <a:off x="559676" y="1056290"/>
            <a:ext cx="8142890" cy="707886"/>
          </a:xfrm>
          <a:prstGeom prst="rect">
            <a:avLst/>
          </a:prstGeom>
          <a:noFill/>
        </p:spPr>
        <p:txBody>
          <a:bodyPr wrap="square" rtlCol="0">
            <a:spAutoFit/>
          </a:bodyPr>
          <a:lstStyle/>
          <a:p>
            <a:r>
              <a:rPr lang="el-GR" sz="4000" dirty="0"/>
              <a:t>Ευχαριστούμε για τον χρόνο σας!!</a:t>
            </a:r>
          </a:p>
        </p:txBody>
      </p:sp>
      <p:sp>
        <p:nvSpPr>
          <p:cNvPr id="3" name="Γελαστό πρόσωπο 2">
            <a:extLst>
              <a:ext uri="{FF2B5EF4-FFF2-40B4-BE49-F238E27FC236}">
                <a16:creationId xmlns:a16="http://schemas.microsoft.com/office/drawing/2014/main" xmlns="" id="{AB07AA72-2EEC-1EB7-1786-DF008A012770}"/>
              </a:ext>
            </a:extLst>
          </p:cNvPr>
          <p:cNvSpPr/>
          <p:nvPr/>
        </p:nvSpPr>
        <p:spPr>
          <a:xfrm>
            <a:off x="5383924" y="2396359"/>
            <a:ext cx="4564118" cy="3697014"/>
          </a:xfrm>
          <a:prstGeom prst="smileyFac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91266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04812C46-200A-4DEB-A05E-3ED6C68C23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Εικόνα 6" descr="Εικόνα που περιέχει εξωτερικός χώρος/ύπαιθρος, ουρανός, κάστρο, νύχτα&#10;&#10;Περιγραφή που δημιουργήθηκε αυτόματα">
            <a:extLst>
              <a:ext uri="{FF2B5EF4-FFF2-40B4-BE49-F238E27FC236}">
                <a16:creationId xmlns:a16="http://schemas.microsoft.com/office/drawing/2014/main" xmlns="" id="{063537A7-5C23-E71C-15F5-1340970625A8}"/>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5884" r="-1" b="-1"/>
          <a:stretch/>
        </p:blipFill>
        <p:spPr>
          <a:xfrm>
            <a:off x="0" y="10"/>
            <a:ext cx="9669642" cy="6857990"/>
          </a:xfrm>
          <a:prstGeom prst="rect">
            <a:avLst/>
          </a:prstGeom>
        </p:spPr>
      </p:pic>
      <p:sp>
        <p:nvSpPr>
          <p:cNvPr id="14" name="Rectangle 13">
            <a:extLst>
              <a:ext uri="{FF2B5EF4-FFF2-40B4-BE49-F238E27FC236}">
                <a16:creationId xmlns:a16="http://schemas.microsoft.com/office/drawing/2014/main" xmlns="" id="{D1EA859B-E555-4109-94F3-6700E046E0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xmlns="" id="{8A53AB38-E124-16CC-CE0B-129E4318DB39}"/>
              </a:ext>
            </a:extLst>
          </p:cNvPr>
          <p:cNvSpPr txBox="1"/>
          <p:nvPr/>
        </p:nvSpPr>
        <p:spPr>
          <a:xfrm>
            <a:off x="7531610" y="672662"/>
            <a:ext cx="4176914" cy="5917324"/>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1600" b="1" i="0" dirty="0"/>
              <a:t>Το Βέλγιο </a:t>
            </a:r>
            <a:r>
              <a:rPr lang="en-US" sz="1600" b="1" i="0" dirty="0" err="1"/>
              <a:t>είν</a:t>
            </a:r>
            <a:r>
              <a:rPr lang="en-US" sz="1600" b="1" i="0" dirty="0"/>
              <a:t>αι χώρα στη βορειοδυτική Ευρώπη που συνορεύει με την Ολλανδία, τη </a:t>
            </a:r>
            <a:r>
              <a:rPr lang="en-US" sz="1600" b="1" i="0" u="none" strike="noStrike" dirty="0"/>
              <a:t>Γερμανία</a:t>
            </a:r>
            <a:r>
              <a:rPr lang="en-US" sz="1600" b="1" i="0" dirty="0"/>
              <a:t>, το </a:t>
            </a:r>
            <a:r>
              <a:rPr lang="en-US" sz="1600" b="1" i="0" u="none" strike="noStrike" dirty="0"/>
              <a:t>Λουξεμβούργο</a:t>
            </a:r>
            <a:r>
              <a:rPr lang="en-US" sz="1600" b="1" i="0" dirty="0"/>
              <a:t> και τη </a:t>
            </a:r>
            <a:r>
              <a:rPr lang="en-US" sz="1600" b="1" i="0" u="none" strike="noStrike" dirty="0"/>
              <a:t>Γαλλία</a:t>
            </a:r>
            <a:r>
              <a:rPr lang="en-US" sz="1600" b="1" i="0" dirty="0"/>
              <a:t>. </a:t>
            </a:r>
            <a:r>
              <a:rPr lang="en-US" sz="1600" b="1" i="0" dirty="0" err="1"/>
              <a:t>Ανήκει</a:t>
            </a:r>
            <a:r>
              <a:rPr lang="en-US" sz="1600" b="1" i="0" dirty="0"/>
              <a:t> </a:t>
            </a:r>
            <a:r>
              <a:rPr lang="en-US" sz="1600" b="1" i="0" dirty="0" err="1"/>
              <a:t>σήμερ</a:t>
            </a:r>
            <a:r>
              <a:rPr lang="en-US" sz="1600" b="1" i="0" dirty="0"/>
              <a:t>α στην Ευρωπαϊκή Ένωση, συγκεντρώνοντας ως έδρα, πολλές από τις κεντρικές υπηρεσίες της, ενώ υπήρξε από τα ιδρυτικά μέλη της πρώην </a:t>
            </a:r>
            <a:r>
              <a:rPr lang="en-US" sz="1600" b="1" i="0" u="none" strike="noStrike" dirty="0"/>
              <a:t>Ε.Ο.Κ.</a:t>
            </a:r>
            <a:r>
              <a:rPr lang="en-US" sz="1600" b="1" i="0" dirty="0"/>
              <a:t> από </a:t>
            </a:r>
            <a:r>
              <a:rPr lang="en-US" sz="1600" b="1" i="0" dirty="0" err="1"/>
              <a:t>το</a:t>
            </a:r>
            <a:r>
              <a:rPr lang="en-US" sz="1600" b="1" i="0" dirty="0"/>
              <a:t> 1958.</a:t>
            </a:r>
            <a:r>
              <a:rPr lang="en-US" sz="1600" b="1" i="0" dirty="0">
                <a:effectLst/>
              </a:rPr>
              <a:t> </a:t>
            </a:r>
            <a:r>
              <a:rPr lang="en-US" sz="1600" b="1" i="0" dirty="0" err="1">
                <a:effectLst/>
              </a:rPr>
              <a:t>Έχει</a:t>
            </a:r>
            <a:r>
              <a:rPr lang="en-US" sz="1600" b="1" i="0" dirty="0">
                <a:effectLst/>
              </a:rPr>
              <a:t> π</a:t>
            </a:r>
            <a:r>
              <a:rPr lang="en-US" sz="1600" b="1" i="0" dirty="0" err="1">
                <a:effectLst/>
              </a:rPr>
              <a:t>ληθυσμό</a:t>
            </a:r>
            <a:r>
              <a:rPr lang="en-US" sz="1600" b="1" i="0" dirty="0">
                <a:effectLst/>
              </a:rPr>
              <a:t> 11.834.873 κα</a:t>
            </a:r>
            <a:r>
              <a:rPr lang="en-US" sz="1600" b="1" i="0" dirty="0" err="1">
                <a:effectLst/>
              </a:rPr>
              <a:t>τοίκους</a:t>
            </a:r>
            <a:r>
              <a:rPr lang="en-US" sz="1600" b="1" i="0" dirty="0">
                <a:effectLst/>
              </a:rPr>
              <a:t>, </a:t>
            </a:r>
            <a:r>
              <a:rPr lang="en-US" sz="1600" b="1" i="0" dirty="0" err="1">
                <a:effectLst/>
              </a:rPr>
              <a:t>σύμφων</a:t>
            </a:r>
            <a:r>
              <a:rPr lang="en-US" sz="1600" b="1" i="0" dirty="0">
                <a:effectLst/>
              </a:rPr>
              <a:t>α με επίσημη εκτίμηση για το 2024, και έκταση 30.528 </a:t>
            </a:r>
            <a:r>
              <a:rPr lang="en-US" sz="1600" b="1" i="0" u="none" strike="noStrike" dirty="0">
                <a:effectLst/>
              </a:rPr>
              <a:t>τετραγωνικών χιλιομέτρων</a:t>
            </a:r>
            <a:r>
              <a:rPr lang="en-US" sz="1600" b="1" i="0" dirty="0">
                <a:effectLst/>
              </a:rPr>
              <a:t>. </a:t>
            </a:r>
            <a:r>
              <a:rPr lang="en-US" sz="1600" b="1" i="0" dirty="0" err="1">
                <a:effectLst/>
              </a:rPr>
              <a:t>Βρίσκετ</a:t>
            </a:r>
            <a:r>
              <a:rPr lang="en-US" sz="1600" b="1" i="0" dirty="0">
                <a:effectLst/>
              </a:rPr>
              <a:t>αι στα πολιτιστικά σύνορα μεταξύ της γερμανικής και της ρωμανικής Ευρώπης και είναι γλωσσικά και πολιτιστικά διαιρεμένο. </a:t>
            </a:r>
            <a:r>
              <a:rPr lang="en-US" sz="1600" b="1" i="0" dirty="0" err="1">
                <a:effectLst/>
              </a:rPr>
              <a:t>Δύο</a:t>
            </a:r>
            <a:r>
              <a:rPr lang="en-US" sz="1600" b="1" i="0" dirty="0">
                <a:effectLst/>
              </a:rPr>
              <a:t> </a:t>
            </a:r>
            <a:r>
              <a:rPr lang="en-US" sz="1600" b="1" i="0" dirty="0" err="1">
                <a:effectLst/>
              </a:rPr>
              <a:t>είν</a:t>
            </a:r>
            <a:r>
              <a:rPr lang="en-US" sz="1600" b="1" i="0" dirty="0">
                <a:effectLst/>
              </a:rPr>
              <a:t>αι οι βασικές γλώσσες που ομιλούνται στο Βέλγιο: η Ολλανδική - που αποκαλείται μερικές φορές ανεπισήμως </a:t>
            </a:r>
            <a:r>
              <a:rPr lang="en-US" sz="1600" b="1" i="0" u="none" strike="noStrike" dirty="0">
                <a:effectLst/>
              </a:rPr>
              <a:t>Φλαμανδική</a:t>
            </a:r>
            <a:r>
              <a:rPr lang="en-US" sz="1600" b="1" i="0" dirty="0">
                <a:effectLst/>
              </a:rPr>
              <a:t> και ομιλείται στη </a:t>
            </a:r>
            <a:r>
              <a:rPr lang="en-US" sz="1600" b="1" i="0" u="none" strike="noStrike" dirty="0">
                <a:effectLst/>
              </a:rPr>
              <a:t>Φλάνδρα</a:t>
            </a:r>
            <a:r>
              <a:rPr lang="en-US" sz="1600" b="1" i="0" dirty="0">
                <a:effectLst/>
              </a:rPr>
              <a:t> στα βόρεια, και η Γαλλική που ομιλείται στη </a:t>
            </a:r>
            <a:r>
              <a:rPr lang="en-US" sz="1600" b="1" i="0" u="none" strike="noStrike" dirty="0">
                <a:effectLst/>
              </a:rPr>
              <a:t>Βαλλωνική Περιοχή</a:t>
            </a:r>
            <a:r>
              <a:rPr lang="en-US" sz="1600" b="1" i="0" dirty="0">
                <a:effectLst/>
              </a:rPr>
              <a:t> στα νότια.</a:t>
            </a:r>
            <a:endParaRPr lang="en-US" sz="1600" b="1" dirty="0"/>
          </a:p>
        </p:txBody>
      </p:sp>
    </p:spTree>
    <p:extLst>
      <p:ext uri="{BB962C8B-B14F-4D97-AF65-F5344CB8AC3E}">
        <p14:creationId xmlns:p14="http://schemas.microsoft.com/office/powerpoint/2010/main" xmlns="" val="9975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2">
            <a:extLst>
              <a:ext uri="{FF2B5EF4-FFF2-40B4-BE49-F238E27FC236}">
                <a16:creationId xmlns:a16="http://schemas.microsoft.com/office/drawing/2014/main" xmlns="" id="{E8A8EAB8-D2FF-444D-B34B-7D32F106AD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a:extLst>
              <a:ext uri="{FF2B5EF4-FFF2-40B4-BE49-F238E27FC236}">
                <a16:creationId xmlns:a16="http://schemas.microsoft.com/office/drawing/2014/main" xmlns="" id="{B23BD302-7789-C837-A71B-9D3F4931AD0A}"/>
              </a:ext>
            </a:extLst>
          </p:cNvPr>
          <p:cNvSpPr txBox="1"/>
          <p:nvPr/>
        </p:nvSpPr>
        <p:spPr>
          <a:xfrm>
            <a:off x="838200" y="448721"/>
            <a:ext cx="4707671" cy="12256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800" kern="1200">
                <a:solidFill>
                  <a:schemeClr val="bg1"/>
                </a:solidFill>
                <a:latin typeface="+mj-lt"/>
                <a:ea typeface="+mj-ea"/>
                <a:cs typeface="+mj-cs"/>
              </a:rPr>
              <a:t>Ιστορία Βελγίου</a:t>
            </a:r>
          </a:p>
        </p:txBody>
      </p:sp>
      <p:cxnSp>
        <p:nvCxnSpPr>
          <p:cNvPr id="19" name="Straight Connector 14">
            <a:extLst>
              <a:ext uri="{FF2B5EF4-FFF2-40B4-BE49-F238E27FC236}">
                <a16:creationId xmlns:a16="http://schemas.microsoft.com/office/drawing/2014/main" xmlns="" id="{EEA38897-7BA3-4408-8083-3235339C4A6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xmlns="" id="{64B54088-CA5D-5C9E-5EAD-7D4F4A9A493F}"/>
              </a:ext>
            </a:extLst>
          </p:cNvPr>
          <p:cNvSpPr txBox="1"/>
          <p:nvPr/>
        </p:nvSpPr>
        <p:spPr>
          <a:xfrm>
            <a:off x="432059" y="1963481"/>
            <a:ext cx="5517931" cy="4680794"/>
          </a:xfrm>
          <a:prstGeom prst="rect">
            <a:avLst/>
          </a:prstGeom>
        </p:spPr>
        <p:txBody>
          <a:bodyPr vert="horz" lIns="91440" tIns="45720" rIns="91440" bIns="45720" rtlCol="0">
            <a:normAutofit/>
          </a:bodyPr>
          <a:lstStyle/>
          <a:p>
            <a:pPr>
              <a:lnSpc>
                <a:spcPct val="90000"/>
              </a:lnSpc>
              <a:spcAft>
                <a:spcPts val="600"/>
              </a:spcAft>
            </a:pPr>
            <a:r>
              <a:rPr lang="en-US" sz="1600" b="1" i="0" dirty="0">
                <a:solidFill>
                  <a:schemeClr val="bg1"/>
                </a:solidFill>
                <a:effectLst/>
              </a:rPr>
              <a:t>Κα</a:t>
            </a:r>
            <a:r>
              <a:rPr lang="en-US" sz="1600" b="1" i="0" dirty="0" err="1">
                <a:solidFill>
                  <a:schemeClr val="bg1"/>
                </a:solidFill>
                <a:effectLst/>
              </a:rPr>
              <a:t>τά</a:t>
            </a:r>
            <a:r>
              <a:rPr lang="en-US" sz="1600" b="1" i="0" dirty="0">
                <a:solidFill>
                  <a:schemeClr val="bg1"/>
                </a:solidFill>
                <a:effectLst/>
              </a:rPr>
              <a:t> </a:t>
            </a:r>
            <a:r>
              <a:rPr lang="en-US" sz="1600" b="1" i="0" dirty="0" err="1">
                <a:solidFill>
                  <a:schemeClr val="bg1"/>
                </a:solidFill>
                <a:effectLst/>
              </a:rPr>
              <a:t>τις</a:t>
            </a:r>
            <a:r>
              <a:rPr lang="en-US" sz="1600" b="1" i="0" dirty="0">
                <a:solidFill>
                  <a:schemeClr val="bg1"/>
                </a:solidFill>
                <a:effectLst/>
              </a:rPr>
              <a:t> </a:t>
            </a:r>
            <a:r>
              <a:rPr lang="en-US" sz="1600" b="1" i="0" dirty="0" err="1">
                <a:solidFill>
                  <a:schemeClr val="bg1"/>
                </a:solidFill>
                <a:effectLst/>
              </a:rPr>
              <a:t>τελευτ</a:t>
            </a:r>
            <a:r>
              <a:rPr lang="en-US" sz="1600" b="1" i="0" dirty="0">
                <a:solidFill>
                  <a:schemeClr val="bg1"/>
                </a:solidFill>
                <a:effectLst/>
              </a:rPr>
              <a:t>αίες δύο χιλιετίες, η περιοχή που είναι σήμερα γνωστή ως Βέλγιο έχει καταστεί θεατής σημαντικών δημογραφικών, πολιτικών και πολιτιστικών αναταραχών. Η π</a:t>
            </a:r>
            <a:r>
              <a:rPr lang="en-US" sz="1600" b="1" i="0" dirty="0" err="1">
                <a:solidFill>
                  <a:schemeClr val="bg1"/>
                </a:solidFill>
                <a:effectLst/>
              </a:rPr>
              <a:t>ρώτη</a:t>
            </a:r>
            <a:r>
              <a:rPr lang="en-US" sz="1600" b="1" i="0" dirty="0">
                <a:solidFill>
                  <a:schemeClr val="bg1"/>
                </a:solidFill>
                <a:effectLst/>
              </a:rPr>
              <a:t> κα</a:t>
            </a:r>
            <a:r>
              <a:rPr lang="en-US" sz="1600" b="1" i="0" dirty="0" err="1">
                <a:solidFill>
                  <a:schemeClr val="bg1"/>
                </a:solidFill>
                <a:effectLst/>
              </a:rPr>
              <a:t>λά</a:t>
            </a:r>
            <a:r>
              <a:rPr lang="en-US" sz="1600" b="1" i="0" dirty="0">
                <a:solidFill>
                  <a:schemeClr val="bg1"/>
                </a:solidFill>
                <a:effectLst/>
              </a:rPr>
              <a:t> </a:t>
            </a:r>
            <a:r>
              <a:rPr lang="en-US" sz="1600" b="1" i="0" dirty="0" err="1">
                <a:solidFill>
                  <a:schemeClr val="bg1"/>
                </a:solidFill>
                <a:effectLst/>
              </a:rPr>
              <a:t>τεκμηριωμένη</a:t>
            </a:r>
            <a:r>
              <a:rPr lang="en-US" sz="1600" b="1" i="0" dirty="0">
                <a:solidFill>
                  <a:schemeClr val="bg1"/>
                </a:solidFill>
                <a:effectLst/>
              </a:rPr>
              <a:t> π</a:t>
            </a:r>
            <a:r>
              <a:rPr lang="en-US" sz="1600" b="1" i="0" dirty="0" err="1">
                <a:solidFill>
                  <a:schemeClr val="bg1"/>
                </a:solidFill>
                <a:effectLst/>
              </a:rPr>
              <a:t>ληθυσμι</a:t>
            </a:r>
            <a:r>
              <a:rPr lang="en-US" sz="1600" b="1" i="0" dirty="0">
                <a:solidFill>
                  <a:schemeClr val="bg1"/>
                </a:solidFill>
                <a:effectLst/>
              </a:rPr>
              <a:t>ακή κίνηση ήταν η κατάκτηση της περιοχής από τη </a:t>
            </a:r>
            <a:r>
              <a:rPr lang="en-US" sz="1600" b="1" i="0" u="none" strike="noStrike" dirty="0">
                <a:solidFill>
                  <a:schemeClr val="bg1"/>
                </a:solidFill>
                <a:effectLst/>
              </a:rPr>
              <a:t>Ρωμαϊκή</a:t>
            </a:r>
            <a:r>
              <a:rPr lang="en-US" sz="1600" b="1" i="0" u="none" strike="noStrike" dirty="0">
                <a:solidFill>
                  <a:schemeClr val="bg1"/>
                </a:solidFill>
                <a:effectLst/>
                <a:hlinkClick r:id="rId2" tooltip="Ρωμαϊκή Δημοκρατία"/>
              </a:rPr>
              <a:t> </a:t>
            </a:r>
            <a:r>
              <a:rPr lang="en-US" sz="1600" b="1" i="0" u="none" strike="noStrike" dirty="0">
                <a:solidFill>
                  <a:schemeClr val="bg1"/>
                </a:solidFill>
                <a:effectLst/>
              </a:rPr>
              <a:t>Δημοκρατία</a:t>
            </a:r>
            <a:r>
              <a:rPr lang="en-US" sz="1600" b="1" i="0" dirty="0">
                <a:solidFill>
                  <a:schemeClr val="bg1"/>
                </a:solidFill>
                <a:effectLst/>
              </a:rPr>
              <a:t> τον 1ο αιώνα π.Χ., ακολουθούμενη τον 5ο αιώνα από το γερμανικό φύλο των Φράγκων. </a:t>
            </a:r>
            <a:r>
              <a:rPr lang="en-US" sz="1600" b="1" i="0" dirty="0" err="1">
                <a:solidFill>
                  <a:schemeClr val="bg1"/>
                </a:solidFill>
                <a:effectLst/>
              </a:rPr>
              <a:t>Οι</a:t>
            </a:r>
            <a:r>
              <a:rPr lang="en-US" sz="1600" b="1" i="0" dirty="0">
                <a:solidFill>
                  <a:schemeClr val="bg1"/>
                </a:solidFill>
                <a:effectLst/>
              </a:rPr>
              <a:t> </a:t>
            </a:r>
            <a:r>
              <a:rPr lang="en-US" sz="1600" b="1" i="0" u="none" strike="noStrike" dirty="0" err="1">
                <a:solidFill>
                  <a:schemeClr val="bg1"/>
                </a:solidFill>
                <a:effectLst/>
              </a:rPr>
              <a:t>Φράγκοι</a:t>
            </a:r>
            <a:r>
              <a:rPr lang="en-US" sz="1600" b="1" i="0" dirty="0">
                <a:solidFill>
                  <a:schemeClr val="bg1"/>
                </a:solidFill>
                <a:effectLst/>
              </a:rPr>
              <a:t> </a:t>
            </a:r>
            <a:r>
              <a:rPr lang="en-US" sz="1600" b="1" i="0" dirty="0" err="1">
                <a:solidFill>
                  <a:schemeClr val="bg1"/>
                </a:solidFill>
                <a:effectLst/>
              </a:rPr>
              <a:t>εγκ</a:t>
            </a:r>
            <a:r>
              <a:rPr lang="en-US" sz="1600" b="1" i="0" dirty="0">
                <a:solidFill>
                  <a:schemeClr val="bg1"/>
                </a:solidFill>
                <a:effectLst/>
              </a:rPr>
              <a:t>ατέστησαν το Μεροβίγγειο βασίλειο, από το οποίο προήλθε η </a:t>
            </a:r>
            <a:r>
              <a:rPr lang="en-US" sz="1600" b="1" i="0" u="none" strike="noStrike" dirty="0">
                <a:solidFill>
                  <a:schemeClr val="bg1"/>
                </a:solidFill>
                <a:effectLst/>
              </a:rPr>
              <a:t>Καρολίγγειος Αυτοκρατορία</a:t>
            </a:r>
            <a:r>
              <a:rPr lang="en-US" sz="1600" b="1" i="0" dirty="0">
                <a:solidFill>
                  <a:schemeClr val="bg1"/>
                </a:solidFill>
                <a:effectLst/>
              </a:rPr>
              <a:t> τον 8ο αιώνα. Κα</a:t>
            </a:r>
            <a:r>
              <a:rPr lang="en-US" sz="1600" b="1" i="0" dirty="0" err="1">
                <a:solidFill>
                  <a:schemeClr val="bg1"/>
                </a:solidFill>
                <a:effectLst/>
              </a:rPr>
              <a:t>τά</a:t>
            </a:r>
            <a:r>
              <a:rPr lang="en-US" sz="1600" b="1" i="0" dirty="0">
                <a:solidFill>
                  <a:schemeClr val="bg1"/>
                </a:solidFill>
                <a:effectLst/>
              </a:rPr>
              <a:t> </a:t>
            </a:r>
            <a:r>
              <a:rPr lang="en-US" sz="1600" b="1" i="0" dirty="0" err="1">
                <a:solidFill>
                  <a:schemeClr val="bg1"/>
                </a:solidFill>
                <a:effectLst/>
              </a:rPr>
              <a:t>τον</a:t>
            </a:r>
            <a:r>
              <a:rPr lang="en-US" sz="1600" b="1" i="0" dirty="0">
                <a:solidFill>
                  <a:schemeClr val="bg1"/>
                </a:solidFill>
                <a:effectLst/>
              </a:rPr>
              <a:t> </a:t>
            </a:r>
            <a:r>
              <a:rPr lang="en-US" sz="1600" b="1" i="0" u="none" strike="noStrike" dirty="0" err="1">
                <a:solidFill>
                  <a:schemeClr val="bg1"/>
                </a:solidFill>
                <a:effectLst/>
              </a:rPr>
              <a:t>Μεσ</a:t>
            </a:r>
            <a:r>
              <a:rPr lang="en-US" sz="1600" b="1" i="0" u="none" strike="noStrike" dirty="0">
                <a:solidFill>
                  <a:schemeClr val="bg1"/>
                </a:solidFill>
                <a:effectLst/>
              </a:rPr>
              <a:t>αίωνα</a:t>
            </a:r>
            <a:r>
              <a:rPr lang="en-US" sz="1600" b="1" i="0" dirty="0">
                <a:solidFill>
                  <a:schemeClr val="bg1"/>
                </a:solidFill>
                <a:effectLst/>
              </a:rPr>
              <a:t>, οι Κάτω Χώρες χωρίστηκαν σε πολλά μικρά φεουδαρχικά κράτη. Τα π</a:t>
            </a:r>
            <a:r>
              <a:rPr lang="en-US" sz="1600" b="1" i="0" dirty="0" err="1">
                <a:solidFill>
                  <a:schemeClr val="bg1"/>
                </a:solidFill>
                <a:effectLst/>
              </a:rPr>
              <a:t>ερισσότερ</a:t>
            </a:r>
            <a:r>
              <a:rPr lang="en-US" sz="1600" b="1" i="0" dirty="0">
                <a:solidFill>
                  <a:schemeClr val="bg1"/>
                </a:solidFill>
                <a:effectLst/>
              </a:rPr>
              <a:t>α από αυτά ενώθηκαν κατά τον 14ο και 15ο αιώνα υπό τον οίκο της </a:t>
            </a:r>
            <a:r>
              <a:rPr lang="en-US" sz="1600" b="1" i="0" u="none" strike="noStrike" dirty="0">
                <a:solidFill>
                  <a:schemeClr val="bg1"/>
                </a:solidFill>
                <a:effectLst/>
              </a:rPr>
              <a:t>Βουργουνδίας</a:t>
            </a:r>
            <a:r>
              <a:rPr lang="en-US" sz="1600" b="1" i="0" dirty="0">
                <a:solidFill>
                  <a:schemeClr val="bg1"/>
                </a:solidFill>
                <a:effectLst/>
              </a:rPr>
              <a:t> ως οι </a:t>
            </a:r>
            <a:r>
              <a:rPr lang="en-US" sz="1600" b="1" i="0" u="none" strike="noStrike" dirty="0">
                <a:solidFill>
                  <a:schemeClr val="bg1"/>
                </a:solidFill>
                <a:effectLst/>
              </a:rPr>
              <a:t>Βουργουνδίας Κάτω Χώρες</a:t>
            </a:r>
            <a:r>
              <a:rPr lang="en-US" sz="1600" b="1" i="0" dirty="0">
                <a:solidFill>
                  <a:schemeClr val="bg1"/>
                </a:solidFill>
                <a:effectLst/>
              </a:rPr>
              <a:t>. Τα </a:t>
            </a:r>
            <a:r>
              <a:rPr lang="en-US" sz="1600" b="1" i="0" dirty="0" err="1">
                <a:solidFill>
                  <a:schemeClr val="bg1"/>
                </a:solidFill>
                <a:effectLst/>
              </a:rPr>
              <a:t>κράτη</a:t>
            </a:r>
            <a:r>
              <a:rPr lang="en-US" sz="1600" b="1" i="0" dirty="0">
                <a:solidFill>
                  <a:schemeClr val="bg1"/>
                </a:solidFill>
                <a:effectLst/>
              </a:rPr>
              <a:t> α</a:t>
            </a:r>
            <a:r>
              <a:rPr lang="en-US" sz="1600" b="1" i="0" dirty="0" err="1">
                <a:solidFill>
                  <a:schemeClr val="bg1"/>
                </a:solidFill>
                <a:effectLst/>
              </a:rPr>
              <a:t>υτά</a:t>
            </a:r>
            <a:r>
              <a:rPr lang="en-US" sz="1600" b="1" i="0" dirty="0">
                <a:solidFill>
                  <a:schemeClr val="bg1"/>
                </a:solidFill>
                <a:effectLst/>
              </a:rPr>
              <a:t> </a:t>
            </a:r>
            <a:r>
              <a:rPr lang="en-US" sz="1600" b="1" i="0" dirty="0" err="1">
                <a:solidFill>
                  <a:schemeClr val="bg1"/>
                </a:solidFill>
                <a:effectLst/>
              </a:rPr>
              <a:t>κέρδισ</a:t>
            </a:r>
            <a:r>
              <a:rPr lang="en-US" sz="1600" b="1" i="0" dirty="0">
                <a:solidFill>
                  <a:schemeClr val="bg1"/>
                </a:solidFill>
                <a:effectLst/>
              </a:rPr>
              <a:t>αν έναν βαθμό αυτονομίας τον 15ο αιώνα και έκτοτε ονομάστηκαν </a:t>
            </a:r>
            <a:r>
              <a:rPr lang="en-US" sz="1600" b="1" i="0" u="none" strike="noStrike" dirty="0">
                <a:solidFill>
                  <a:schemeClr val="bg1"/>
                </a:solidFill>
                <a:effectLst/>
              </a:rPr>
              <a:t>Δεκαεπτά Επαρχίες</a:t>
            </a:r>
            <a:r>
              <a:rPr lang="en-US" sz="1600" b="1" i="0" dirty="0">
                <a:solidFill>
                  <a:schemeClr val="bg1"/>
                </a:solidFill>
                <a:effectLst/>
              </a:rPr>
              <a:t>.</a:t>
            </a:r>
            <a:endParaRPr lang="en-US" sz="1600" b="1" dirty="0">
              <a:solidFill>
                <a:schemeClr val="bg1"/>
              </a:solidFill>
            </a:endParaRPr>
          </a:p>
        </p:txBody>
      </p:sp>
      <p:cxnSp>
        <p:nvCxnSpPr>
          <p:cNvPr id="17" name="Straight Connector 16">
            <a:extLst>
              <a:ext uri="{FF2B5EF4-FFF2-40B4-BE49-F238E27FC236}">
                <a16:creationId xmlns:a16="http://schemas.microsoft.com/office/drawing/2014/main" xmlns="" id="{F11AD06B-AB20-4097-8606-5DA00DBACE8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Εικόνα 7" descr="Εικόνα που περιέχει ορθογώνιο παραλληλόγραμμο, κίτρινο, πολυχρωμία, στιγμιότυπο οθόνης&#10;&#10;Περιγραφή που δημιουργήθηκε αυτόματα">
            <a:extLst>
              <a:ext uri="{FF2B5EF4-FFF2-40B4-BE49-F238E27FC236}">
                <a16:creationId xmlns:a16="http://schemas.microsoft.com/office/drawing/2014/main" xmlns="" id="{1E7F1841-A387-E8DF-D270-A8FC0DE7A095}"/>
              </a:ext>
            </a:extLst>
          </p:cNvPr>
          <p:cNvPicPr>
            <a:picLocks noChangeAspect="1"/>
          </p:cNvPicPr>
          <p:nvPr/>
        </p:nvPicPr>
        <p:blipFill>
          <a:blip r:embed="rId3" cstate="print">
            <a:extLst>
              <a:ext uri="{28A0092B-C50C-407E-A947-70E740481C1C}">
                <a14:useLocalDpi xmlns:a14="http://schemas.microsoft.com/office/drawing/2010/main" xmlns="" val="0"/>
              </a:ext>
              <a:ext uri="{837473B0-CC2E-450A-ABE3-18F120FF3D39}">
                <a1611:picAttrSrcUrl xmlns="" xmlns:a1611="http://schemas.microsoft.com/office/drawing/2016/11/main" r:id="rId4"/>
              </a:ext>
            </a:extLst>
          </a:blip>
          <a:stretch>
            <a:fillRect/>
          </a:stretch>
        </p:blipFill>
        <p:spPr>
          <a:xfrm>
            <a:off x="6525453" y="971135"/>
            <a:ext cx="5666547" cy="4915729"/>
          </a:xfrm>
          <a:prstGeom prst="rect">
            <a:avLst/>
          </a:prstGeom>
        </p:spPr>
      </p:pic>
    </p:spTree>
    <p:extLst>
      <p:ext uri="{BB962C8B-B14F-4D97-AF65-F5344CB8AC3E}">
        <p14:creationId xmlns:p14="http://schemas.microsoft.com/office/powerpoint/2010/main" xmlns="" val="925857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xmlns="" id="{D009D6D5-DAC2-4A8B-A17A-E206B9012D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xmlns="" id="{EF9335C5-88B8-B82D-DB73-E30F87379E63}"/>
              </a:ext>
            </a:extLst>
          </p:cNvPr>
          <p:cNvSpPr txBox="1"/>
          <p:nvPr/>
        </p:nvSpPr>
        <p:spPr>
          <a:xfrm>
            <a:off x="838200" y="1696244"/>
            <a:ext cx="5236779" cy="493578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900" b="0" i="0" dirty="0">
                <a:effectLst/>
              </a:rPr>
              <a:t>Η </a:t>
            </a:r>
            <a:r>
              <a:rPr lang="en-US" sz="1900" b="0" i="0" dirty="0" err="1">
                <a:effectLst/>
              </a:rPr>
              <a:t>Βελγική</a:t>
            </a:r>
            <a:r>
              <a:rPr lang="en-US" sz="1900" b="0" i="0" dirty="0">
                <a:effectLst/>
              </a:rPr>
              <a:t> π</a:t>
            </a:r>
            <a:r>
              <a:rPr lang="en-US" sz="1900" b="0" i="0" dirty="0" err="1">
                <a:effectLst/>
              </a:rPr>
              <a:t>ολιτιστική</a:t>
            </a:r>
            <a:r>
              <a:rPr lang="en-US" sz="1900" b="0" i="0" dirty="0">
                <a:effectLst/>
              </a:rPr>
              <a:t> </a:t>
            </a:r>
            <a:r>
              <a:rPr lang="en-US" sz="1900" b="0" i="0" dirty="0" err="1">
                <a:effectLst/>
              </a:rPr>
              <a:t>ζωή</a:t>
            </a:r>
            <a:r>
              <a:rPr lang="en-US" sz="1900" b="0" i="0" dirty="0">
                <a:effectLst/>
              </a:rPr>
              <a:t> </a:t>
            </a:r>
            <a:r>
              <a:rPr lang="en-US" sz="1900" b="0" i="0" dirty="0" err="1">
                <a:effectLst/>
              </a:rPr>
              <a:t>έχει</a:t>
            </a:r>
            <a:r>
              <a:rPr lang="en-US" sz="1900" b="0" i="0" dirty="0">
                <a:effectLst/>
              </a:rPr>
              <a:t> </a:t>
            </a:r>
            <a:r>
              <a:rPr lang="en-US" sz="1900" b="0" i="0" dirty="0" err="1">
                <a:effectLst/>
              </a:rPr>
              <a:t>την</a:t>
            </a:r>
            <a:r>
              <a:rPr lang="en-US" sz="1900" b="0" i="0" dirty="0">
                <a:effectLst/>
              </a:rPr>
              <a:t> </a:t>
            </a:r>
            <a:r>
              <a:rPr lang="en-US" sz="1900" b="0" i="0" dirty="0" err="1">
                <a:effectLst/>
              </a:rPr>
              <a:t>τάση</a:t>
            </a:r>
            <a:r>
              <a:rPr lang="en-US" sz="1900" b="0" i="0" dirty="0">
                <a:effectLst/>
              </a:rPr>
              <a:t> να </a:t>
            </a:r>
            <a:r>
              <a:rPr lang="en-US" sz="1900" b="0" i="0" dirty="0" err="1">
                <a:effectLst/>
              </a:rPr>
              <a:t>συγκεντρώνετ</a:t>
            </a:r>
            <a:r>
              <a:rPr lang="en-US" sz="1900" b="0" i="0" dirty="0">
                <a:effectLst/>
              </a:rPr>
              <a:t>αι εντός της κάθε κοινότητας. Το </a:t>
            </a:r>
            <a:r>
              <a:rPr lang="en-US" sz="1900" b="0" i="0" dirty="0" err="1">
                <a:effectLst/>
              </a:rPr>
              <a:t>κοινό</a:t>
            </a:r>
            <a:r>
              <a:rPr lang="en-US" sz="1900" b="0" i="0" dirty="0">
                <a:effectLst/>
              </a:rPr>
              <a:t> </a:t>
            </a:r>
            <a:r>
              <a:rPr lang="en-US" sz="1900" b="0" i="0" dirty="0" err="1">
                <a:effectLst/>
              </a:rPr>
              <a:t>στοιχείο</a:t>
            </a:r>
            <a:r>
              <a:rPr lang="en-US" sz="1900" b="0" i="0" dirty="0">
                <a:effectLst/>
              </a:rPr>
              <a:t> </a:t>
            </a:r>
            <a:r>
              <a:rPr lang="en-US" sz="1900" b="0" i="0" dirty="0" err="1">
                <a:effectLst/>
              </a:rPr>
              <a:t>είν</a:t>
            </a:r>
            <a:r>
              <a:rPr lang="en-US" sz="1900" b="0" i="0" dirty="0">
                <a:effectLst/>
              </a:rPr>
              <a:t>αι λιγότερο σημαντικό, καθώς δεν υπάρχουν δίγλωσσα πανεπιστήμια, εκτός από τη βασιλική στρατιωτική ακαδημία, κανένα κοινό μέσο ενημέρωσης και καμία κοινή, μεγάλη πολιτιστική ή επιστημονική οργάνωση όπου να εκπροσωπούνται και οι δύο βασικές κοινότητες. </a:t>
            </a:r>
            <a:r>
              <a:rPr lang="en-US" sz="1900" b="0" i="0" dirty="0" err="1">
                <a:effectLst/>
              </a:rPr>
              <a:t>Πέρ</a:t>
            </a:r>
            <a:r>
              <a:rPr lang="en-US" sz="1900" b="0" i="0" dirty="0">
                <a:effectLst/>
              </a:rPr>
              <a:t>α από τις διαφορές αυτές το Βέλγιο είναι γνωστό για τις καλές τέχνες και την αρχιτεκτονική του.</a:t>
            </a:r>
            <a:endParaRPr lang="en-US" sz="1900" dirty="0"/>
          </a:p>
        </p:txBody>
      </p:sp>
      <p:pic>
        <p:nvPicPr>
          <p:cNvPr id="12" name="Εικόνα 11" descr="Εικόνα που περιέχει σύννεφο, εξωτερικός χώρος/ύπαιθρος, ουρανός, κτίριο&#10;&#10;Περιγραφή που δημιουργήθηκε αυτόματα">
            <a:extLst>
              <a:ext uri="{FF2B5EF4-FFF2-40B4-BE49-F238E27FC236}">
                <a16:creationId xmlns:a16="http://schemas.microsoft.com/office/drawing/2014/main" xmlns="" id="{B739E837-4E54-7B64-2370-3EEA115F1CCE}"/>
              </a:ext>
            </a:extLst>
          </p:cNvPr>
          <p:cNvPicPr>
            <a:picLocks noChangeAspect="1"/>
          </p:cNvPicPr>
          <p:nvPr/>
        </p:nvPicPr>
        <p:blipFill>
          <a:blip r:embed="rId2" cstate="print">
            <a:extLst>
              <a:ext uri="{28A0092B-C50C-407E-A947-70E740481C1C}">
                <a14:useLocalDpi xmlns:a14="http://schemas.microsoft.com/office/drawing/2010/main" xmlns="" val="0"/>
              </a:ext>
              <a:ext uri="{837473B0-CC2E-450A-ABE3-18F120FF3D39}">
                <a1611:picAttrSrcUrl xmlns="" xmlns:a1611="http://schemas.microsoft.com/office/drawing/2016/11/main" r:id="rId3"/>
              </a:ext>
            </a:extLst>
          </a:blip>
          <a:srcRect l="18578" r="23384"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3" name="TextBox 12">
            <a:extLst>
              <a:ext uri="{FF2B5EF4-FFF2-40B4-BE49-F238E27FC236}">
                <a16:creationId xmlns:a16="http://schemas.microsoft.com/office/drawing/2014/main" xmlns="" id="{AF118C58-9D78-CADB-2807-E5173CBA15DF}"/>
              </a:ext>
            </a:extLst>
          </p:cNvPr>
          <p:cNvSpPr txBox="1"/>
          <p:nvPr/>
        </p:nvSpPr>
        <p:spPr>
          <a:xfrm>
            <a:off x="1458310" y="1111469"/>
            <a:ext cx="3616696" cy="584775"/>
          </a:xfrm>
          <a:prstGeom prst="rect">
            <a:avLst/>
          </a:prstGeom>
          <a:noFill/>
        </p:spPr>
        <p:txBody>
          <a:bodyPr wrap="none" rtlCol="0">
            <a:spAutoFit/>
          </a:bodyPr>
          <a:lstStyle/>
          <a:p>
            <a:r>
              <a:rPr lang="el-GR" sz="3200" dirty="0"/>
              <a:t>Πολιτισμός Βελγίου</a:t>
            </a:r>
          </a:p>
        </p:txBody>
      </p:sp>
    </p:spTree>
    <p:extLst>
      <p:ext uri="{BB962C8B-B14F-4D97-AF65-F5344CB8AC3E}">
        <p14:creationId xmlns:p14="http://schemas.microsoft.com/office/powerpoint/2010/main" xmlns="" val="4196432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228552E-C8B1-4A80-8448-0787CE0FC7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Εικόνα 5" descr="Εικόνα που περιέχει ζωγραφική, εσωτερικός χώρος, τοίχος, ρουχισμός&#10;&#10;Περιγραφή που δημιουργήθηκε αυτόματα">
            <a:extLst>
              <a:ext uri="{FF2B5EF4-FFF2-40B4-BE49-F238E27FC236}">
                <a16:creationId xmlns:a16="http://schemas.microsoft.com/office/drawing/2014/main" xmlns="" id="{3999F12E-A4B9-3113-ABB1-DD60EB60F1EE}"/>
              </a:ext>
            </a:extLst>
          </p:cNvPr>
          <p:cNvPicPr>
            <a:picLocks noChangeAspect="1"/>
          </p:cNvPicPr>
          <p:nvPr/>
        </p:nvPicPr>
        <p:blipFill>
          <a:blip r:embed="rId2" cstate="print">
            <a:alphaModFix amt="35000"/>
          </a:blip>
          <a:srcRect b="25000"/>
          <a:stretch/>
        </p:blipFill>
        <p:spPr>
          <a:xfrm>
            <a:off x="20" y="10"/>
            <a:ext cx="12191980" cy="6857990"/>
          </a:xfrm>
          <a:prstGeom prst="rect">
            <a:avLst/>
          </a:prstGeom>
        </p:spPr>
      </p:pic>
      <p:sp>
        <p:nvSpPr>
          <p:cNvPr id="4" name="Τίτλος 1">
            <a:extLst>
              <a:ext uri="{FF2B5EF4-FFF2-40B4-BE49-F238E27FC236}">
                <a16:creationId xmlns:a16="http://schemas.microsoft.com/office/drawing/2014/main" xmlns="" id="{9EC15C71-7AD8-2CEB-9147-524AB83B80C6}"/>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b="1" dirty="0">
                <a:solidFill>
                  <a:srgbClr val="FFFFFF"/>
                </a:solidFill>
              </a:rPr>
              <a:t>Κα</a:t>
            </a:r>
            <a:r>
              <a:rPr lang="en-US" b="1" dirty="0" err="1">
                <a:solidFill>
                  <a:srgbClr val="FFFFFF"/>
                </a:solidFill>
              </a:rPr>
              <a:t>λλιτέχνες</a:t>
            </a:r>
            <a:endParaRPr lang="en-US" b="1" dirty="0">
              <a:solidFill>
                <a:srgbClr val="FFFFFF"/>
              </a:solidFill>
            </a:endParaRPr>
          </a:p>
        </p:txBody>
      </p:sp>
      <p:sp>
        <p:nvSpPr>
          <p:cNvPr id="5" name="TextBox 4">
            <a:extLst>
              <a:ext uri="{FF2B5EF4-FFF2-40B4-BE49-F238E27FC236}">
                <a16:creationId xmlns:a16="http://schemas.microsoft.com/office/drawing/2014/main" xmlns="" id="{6BC1CD3D-67C0-5819-C36A-32D8E6EB1091}"/>
              </a:ext>
            </a:extLst>
          </p:cNvPr>
          <p:cNvSpPr txBox="1"/>
          <p:nvPr/>
        </p:nvSpPr>
        <p:spPr>
          <a:xfrm>
            <a:off x="838200" y="1825625"/>
            <a:ext cx="10515600" cy="435133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i="0" u="none" strike="noStrike" dirty="0" err="1">
                <a:solidFill>
                  <a:srgbClr val="FFFFFF"/>
                </a:solidFill>
                <a:effectLst/>
              </a:rPr>
              <a:t>Πίτερ</a:t>
            </a:r>
            <a:r>
              <a:rPr lang="en-US" sz="2400" b="1" i="0" u="none" strike="noStrike" dirty="0">
                <a:solidFill>
                  <a:srgbClr val="FFFFFF"/>
                </a:solidFill>
                <a:effectLst/>
              </a:rPr>
              <a:t> Μπ</a:t>
            </a:r>
            <a:r>
              <a:rPr lang="en-US" sz="2400" b="1" i="0" u="none" strike="noStrike" dirty="0" err="1">
                <a:solidFill>
                  <a:srgbClr val="FFFFFF"/>
                </a:solidFill>
                <a:effectLst/>
              </a:rPr>
              <a:t>ρίγκελ</a:t>
            </a:r>
            <a:r>
              <a:rPr lang="en-US" sz="2400" b="1" i="0" u="none" strike="noStrike" dirty="0">
                <a:solidFill>
                  <a:srgbClr val="FFFFFF"/>
                </a:solidFill>
                <a:effectLst/>
              </a:rPr>
              <a:t> ο π</a:t>
            </a:r>
            <a:r>
              <a:rPr lang="en-US" sz="2400" b="1" i="0" u="none" strike="noStrike" dirty="0" err="1">
                <a:solidFill>
                  <a:srgbClr val="FFFFFF"/>
                </a:solidFill>
                <a:effectLst/>
              </a:rPr>
              <a:t>ρεσ</a:t>
            </a:r>
            <a:r>
              <a:rPr lang="en-US" sz="2400" b="1" i="0" u="none" strike="noStrike" dirty="0">
                <a:solidFill>
                  <a:srgbClr val="FFFFFF"/>
                </a:solidFill>
                <a:effectLst/>
              </a:rPr>
              <a:t>βύτερος</a:t>
            </a:r>
            <a:r>
              <a:rPr lang="en-US" sz="2400" b="1" i="0" dirty="0">
                <a:solidFill>
                  <a:srgbClr val="FFFFFF"/>
                </a:solidFill>
                <a:effectLst/>
              </a:rPr>
              <a:t> (Pieter Bruegel) Ζωγράφος</a:t>
            </a:r>
          </a:p>
          <a:p>
            <a:pPr indent="-228600">
              <a:lnSpc>
                <a:spcPct val="90000"/>
              </a:lnSpc>
              <a:spcAft>
                <a:spcPts val="600"/>
              </a:spcAft>
              <a:buFont typeface="Arial" panose="020B0604020202020204" pitchFamily="34" charset="0"/>
              <a:buChar char="•"/>
            </a:pPr>
            <a:r>
              <a:rPr lang="en-US" sz="2400" b="1" i="0" u="none" strike="noStrike" dirty="0" err="1">
                <a:solidFill>
                  <a:srgbClr val="FFFFFF"/>
                </a:solidFill>
                <a:effectLst/>
              </a:rPr>
              <a:t>Ρενέ</a:t>
            </a:r>
            <a:r>
              <a:rPr lang="en-US" sz="2400" b="1" i="0" u="none" strike="noStrike" dirty="0">
                <a:solidFill>
                  <a:srgbClr val="FFFFFF"/>
                </a:solidFill>
                <a:effectLst/>
              </a:rPr>
              <a:t> Μα</a:t>
            </a:r>
            <a:r>
              <a:rPr lang="en-US" sz="2400" b="1" i="0" u="none" strike="noStrike" dirty="0" err="1">
                <a:solidFill>
                  <a:srgbClr val="FFFFFF"/>
                </a:solidFill>
                <a:effectLst/>
              </a:rPr>
              <a:t>γκρίτ</a:t>
            </a:r>
            <a:r>
              <a:rPr lang="en-US" sz="2400" b="1" i="0" dirty="0">
                <a:solidFill>
                  <a:srgbClr val="FFFFFF"/>
                </a:solidFill>
                <a:effectLst/>
              </a:rPr>
              <a:t> (René Magritte) </a:t>
            </a:r>
            <a:r>
              <a:rPr lang="en-US" sz="2400" b="1" i="0" dirty="0" err="1">
                <a:solidFill>
                  <a:srgbClr val="FFFFFF"/>
                </a:solidFill>
                <a:effectLst/>
              </a:rPr>
              <a:t>Ζωγράφος</a:t>
            </a:r>
            <a:endParaRPr lang="en-US" sz="2400" b="1" i="0" dirty="0">
              <a:solidFill>
                <a:srgbClr val="FFFFFF"/>
              </a:solidFill>
              <a:effectLst/>
            </a:endParaRPr>
          </a:p>
          <a:p>
            <a:pPr indent="-228600">
              <a:lnSpc>
                <a:spcPct val="90000"/>
              </a:lnSpc>
              <a:spcAft>
                <a:spcPts val="600"/>
              </a:spcAft>
              <a:buFont typeface="Arial" panose="020B0604020202020204" pitchFamily="34" charset="0"/>
              <a:buChar char="•"/>
            </a:pPr>
            <a:r>
              <a:rPr lang="en-US" sz="2400" b="1" i="0" u="none" strike="noStrike" dirty="0" err="1">
                <a:solidFill>
                  <a:srgbClr val="FFFFFF"/>
                </a:solidFill>
                <a:effectLst/>
              </a:rPr>
              <a:t>Πέτερ</a:t>
            </a:r>
            <a:r>
              <a:rPr lang="en-US" sz="2400" b="1" i="0" u="none" strike="noStrike" dirty="0">
                <a:solidFill>
                  <a:srgbClr val="FFFFFF"/>
                </a:solidFill>
                <a:effectLst/>
              </a:rPr>
              <a:t> </a:t>
            </a:r>
            <a:r>
              <a:rPr lang="en-US" sz="2400" b="1" i="0" u="none" strike="noStrike" dirty="0" err="1">
                <a:solidFill>
                  <a:srgbClr val="FFFFFF"/>
                </a:solidFill>
                <a:effectLst/>
              </a:rPr>
              <a:t>Πάουλ</a:t>
            </a:r>
            <a:r>
              <a:rPr lang="en-US" sz="2400" b="1" i="0" u="none" strike="noStrike" dirty="0">
                <a:solidFill>
                  <a:srgbClr val="FFFFFF"/>
                </a:solidFill>
                <a:effectLst/>
              </a:rPr>
              <a:t> </a:t>
            </a:r>
            <a:r>
              <a:rPr lang="en-US" sz="2400" b="1" i="0" u="none" strike="noStrike" dirty="0" err="1">
                <a:solidFill>
                  <a:srgbClr val="FFFFFF"/>
                </a:solidFill>
                <a:effectLst/>
              </a:rPr>
              <a:t>Ρούμ</a:t>
            </a:r>
            <a:r>
              <a:rPr lang="en-US" sz="2400" b="1" i="0" u="none" strike="noStrike" dirty="0">
                <a:solidFill>
                  <a:srgbClr val="FFFFFF"/>
                </a:solidFill>
                <a:effectLst/>
              </a:rPr>
              <a:t>πενς</a:t>
            </a:r>
            <a:r>
              <a:rPr lang="en-US" sz="2400" b="1" i="0" dirty="0">
                <a:solidFill>
                  <a:srgbClr val="FFFFFF"/>
                </a:solidFill>
                <a:effectLst/>
              </a:rPr>
              <a:t> (Pieter Paul Rubens) Ζωγράφος</a:t>
            </a:r>
          </a:p>
          <a:p>
            <a:pPr indent="-228600">
              <a:lnSpc>
                <a:spcPct val="90000"/>
              </a:lnSpc>
              <a:spcAft>
                <a:spcPts val="600"/>
              </a:spcAft>
              <a:buFont typeface="Arial" panose="020B0604020202020204" pitchFamily="34" charset="0"/>
              <a:buChar char="•"/>
            </a:pPr>
            <a:r>
              <a:rPr lang="en-US" sz="2400" b="1" i="0" u="none" strike="noStrike" dirty="0" err="1">
                <a:solidFill>
                  <a:srgbClr val="FFFFFF"/>
                </a:solidFill>
                <a:effectLst/>
              </a:rPr>
              <a:t>Φερνάντ</a:t>
            </a:r>
            <a:r>
              <a:rPr lang="en-US" sz="2400" b="1" i="0" u="none" strike="noStrike" dirty="0">
                <a:solidFill>
                  <a:srgbClr val="FFFFFF"/>
                </a:solidFill>
                <a:effectLst/>
              </a:rPr>
              <a:t> </a:t>
            </a:r>
            <a:r>
              <a:rPr lang="en-US" sz="2400" b="1" i="0" u="none" strike="noStrike" dirty="0" err="1">
                <a:solidFill>
                  <a:srgbClr val="FFFFFF"/>
                </a:solidFill>
                <a:effectLst/>
              </a:rPr>
              <a:t>Φερχέγκεν</a:t>
            </a:r>
            <a:r>
              <a:rPr lang="en-US" sz="2400" b="1" i="0" dirty="0">
                <a:solidFill>
                  <a:srgbClr val="FFFFFF"/>
                </a:solidFill>
                <a:effectLst/>
              </a:rPr>
              <a:t> (Fernand </a:t>
            </a:r>
            <a:r>
              <a:rPr lang="en-US" sz="2400" b="1" i="0" dirty="0" err="1">
                <a:solidFill>
                  <a:srgbClr val="FFFFFF"/>
                </a:solidFill>
                <a:effectLst/>
              </a:rPr>
              <a:t>Verhaegen</a:t>
            </a:r>
            <a:r>
              <a:rPr lang="en-US" sz="2400" b="1" i="0" dirty="0">
                <a:solidFill>
                  <a:srgbClr val="FFFFFF"/>
                </a:solidFill>
                <a:effectLst/>
              </a:rPr>
              <a:t>) </a:t>
            </a:r>
            <a:r>
              <a:rPr lang="en-US" sz="2400" b="1" i="0" dirty="0" err="1">
                <a:solidFill>
                  <a:srgbClr val="FFFFFF"/>
                </a:solidFill>
                <a:effectLst/>
              </a:rPr>
              <a:t>Ζωγράφος</a:t>
            </a:r>
            <a:endParaRPr lang="en-US" sz="2400" b="1" i="0" dirty="0">
              <a:solidFill>
                <a:srgbClr val="FFFFFF"/>
              </a:solidFill>
              <a:effectLst/>
            </a:endParaRPr>
          </a:p>
          <a:p>
            <a:pPr indent="-228600">
              <a:lnSpc>
                <a:spcPct val="90000"/>
              </a:lnSpc>
              <a:spcAft>
                <a:spcPts val="600"/>
              </a:spcAft>
              <a:buFont typeface="Arial" panose="020B0604020202020204" pitchFamily="34" charset="0"/>
              <a:buChar char="•"/>
            </a:pPr>
            <a:r>
              <a:rPr lang="en-US" sz="2400" b="1" i="0" u="none" strike="noStrike" dirty="0" err="1">
                <a:solidFill>
                  <a:srgbClr val="FFFFFF"/>
                </a:solidFill>
                <a:effectLst/>
              </a:rPr>
              <a:t>Κονστ</a:t>
            </a:r>
            <a:r>
              <a:rPr lang="en-US" sz="2400" b="1" i="0" u="none" strike="noStrike" dirty="0">
                <a:solidFill>
                  <a:srgbClr val="FFFFFF"/>
                </a:solidFill>
                <a:effectLst/>
              </a:rPr>
              <a:t>αντέν Μενιέ</a:t>
            </a:r>
            <a:r>
              <a:rPr lang="en-US" sz="2400" b="1" i="0" dirty="0">
                <a:solidFill>
                  <a:srgbClr val="FFFFFF"/>
                </a:solidFill>
                <a:effectLst/>
              </a:rPr>
              <a:t> (Constantin Meunier), Ζωγράφος και γλύπτης</a:t>
            </a:r>
          </a:p>
          <a:p>
            <a:pPr indent="-228600">
              <a:lnSpc>
                <a:spcPct val="90000"/>
              </a:lnSpc>
              <a:spcAft>
                <a:spcPts val="600"/>
              </a:spcAft>
              <a:buFont typeface="Arial" panose="020B0604020202020204" pitchFamily="34" charset="0"/>
              <a:buChar char="•"/>
            </a:pPr>
            <a:r>
              <a:rPr lang="en-US" sz="2400" b="1" i="0" u="none" strike="noStrike" dirty="0">
                <a:solidFill>
                  <a:srgbClr val="FFFFFF"/>
                </a:solidFill>
                <a:effectLst/>
              </a:rPr>
              <a:t>Ζακ Μπ</a:t>
            </a:r>
            <a:r>
              <a:rPr lang="en-US" sz="2400" b="1" i="0" u="none" strike="noStrike" dirty="0" err="1">
                <a:solidFill>
                  <a:srgbClr val="FFFFFF"/>
                </a:solidFill>
                <a:effectLst/>
              </a:rPr>
              <a:t>ρελ</a:t>
            </a:r>
            <a:r>
              <a:rPr lang="en-US" sz="2400" b="1" i="0" dirty="0">
                <a:solidFill>
                  <a:srgbClr val="FFFFFF"/>
                </a:solidFill>
                <a:effectLst/>
              </a:rPr>
              <a:t> (Jacques </a:t>
            </a:r>
            <a:r>
              <a:rPr lang="en-US" sz="2400" b="1" i="0" dirty="0" err="1">
                <a:solidFill>
                  <a:srgbClr val="FFFFFF"/>
                </a:solidFill>
                <a:effectLst/>
              </a:rPr>
              <a:t>Brel</a:t>
            </a:r>
            <a:r>
              <a:rPr lang="en-US" sz="2400" b="1" i="0" dirty="0">
                <a:solidFill>
                  <a:srgbClr val="FFFFFF"/>
                </a:solidFill>
                <a:effectLst/>
              </a:rPr>
              <a:t>) </a:t>
            </a:r>
            <a:r>
              <a:rPr lang="en-US" sz="2400" b="1" i="0" dirty="0" err="1">
                <a:solidFill>
                  <a:srgbClr val="FFFFFF"/>
                </a:solidFill>
                <a:effectLst/>
              </a:rPr>
              <a:t>Τρ</a:t>
            </a:r>
            <a:r>
              <a:rPr lang="en-US" sz="2400" b="1" i="0" dirty="0">
                <a:solidFill>
                  <a:srgbClr val="FFFFFF"/>
                </a:solidFill>
                <a:effectLst/>
              </a:rPr>
              <a:t>αγουδιστής</a:t>
            </a:r>
          </a:p>
          <a:p>
            <a:pPr indent="-228600">
              <a:lnSpc>
                <a:spcPct val="90000"/>
              </a:lnSpc>
              <a:spcAft>
                <a:spcPts val="600"/>
              </a:spcAft>
              <a:buFont typeface="Arial" panose="020B0604020202020204" pitchFamily="34" charset="0"/>
              <a:buChar char="•"/>
            </a:pPr>
            <a:r>
              <a:rPr lang="en-US" sz="2400" b="1" i="0" dirty="0" err="1">
                <a:solidFill>
                  <a:srgbClr val="FFFFFF"/>
                </a:solidFill>
                <a:effectLst/>
              </a:rPr>
              <a:t>Στρομ</a:t>
            </a:r>
            <a:r>
              <a:rPr lang="en-US" sz="2400" b="1" i="0" dirty="0">
                <a:solidFill>
                  <a:srgbClr val="FFFFFF"/>
                </a:solidFill>
                <a:effectLst/>
              </a:rPr>
              <a:t>αέ ( Stromae) Τραγουδιστής</a:t>
            </a:r>
          </a:p>
        </p:txBody>
      </p:sp>
    </p:spTree>
    <p:extLst>
      <p:ext uri="{BB962C8B-B14F-4D97-AF65-F5344CB8AC3E}">
        <p14:creationId xmlns:p14="http://schemas.microsoft.com/office/powerpoint/2010/main" xmlns="" val="255596795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20F638A-A22D-7E16-D17E-8269F6C50D87}"/>
              </a:ext>
            </a:extLst>
          </p:cNvPr>
          <p:cNvSpPr txBox="1"/>
          <p:nvPr/>
        </p:nvSpPr>
        <p:spPr>
          <a:xfrm>
            <a:off x="761840" y="441435"/>
            <a:ext cx="4651204" cy="113511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3200" b="1" dirty="0">
                <a:latin typeface="+mj-lt"/>
                <a:ea typeface="+mj-ea"/>
                <a:cs typeface="+mj-cs"/>
              </a:rPr>
              <a:t>Έργα τέχνης</a:t>
            </a:r>
          </a:p>
        </p:txBody>
      </p:sp>
      <p:cxnSp>
        <p:nvCxnSpPr>
          <p:cNvPr id="24" name="Straight Connector 11">
            <a:extLst>
              <a:ext uri="{FF2B5EF4-FFF2-40B4-BE49-F238E27FC236}">
                <a16:creationId xmlns:a16="http://schemas.microsoft.com/office/drawing/2014/main" xmlns="" id="{FC23E3B9-5ABF-58B3-E2B0-E9A5DAA9003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xmlns="" id="{889D7C86-2388-AC62-B765-69A70E74993A}"/>
              </a:ext>
            </a:extLst>
          </p:cNvPr>
          <p:cNvSpPr txBox="1"/>
          <p:nvPr/>
        </p:nvSpPr>
        <p:spPr>
          <a:xfrm>
            <a:off x="761840" y="1671146"/>
            <a:ext cx="4750827" cy="4471238"/>
          </a:xfrm>
          <a:prstGeom prst="rect">
            <a:avLst/>
          </a:prstGeom>
        </p:spPr>
        <p:txBody>
          <a:bodyPr vert="horz" lIns="91440" tIns="45720" rIns="91440" bIns="45720" rtlCol="0">
            <a:noAutofit/>
          </a:bodyPr>
          <a:lstStyle/>
          <a:p>
            <a:pPr algn="just">
              <a:lnSpc>
                <a:spcPct val="90000"/>
              </a:lnSpc>
              <a:spcAft>
                <a:spcPts val="600"/>
              </a:spcAft>
            </a:pPr>
            <a:r>
              <a:rPr lang="en-US" b="1" i="0" dirty="0">
                <a:effectLst/>
                <a:latin typeface="Arial" panose="020B0604020202020204" pitchFamily="34" charset="0"/>
                <a:cs typeface="Arial" panose="020B0604020202020204" pitchFamily="34" charset="0"/>
              </a:rPr>
              <a:t>Τα Βα</a:t>
            </a:r>
            <a:r>
              <a:rPr lang="en-US" b="1" i="0" dirty="0" err="1">
                <a:effectLst/>
                <a:latin typeface="Arial" panose="020B0604020202020204" pitchFamily="34" charset="0"/>
                <a:cs typeface="Arial" panose="020B0604020202020204" pitchFamily="34" charset="0"/>
              </a:rPr>
              <a:t>σιλικά</a:t>
            </a:r>
            <a:r>
              <a:rPr lang="en-US" b="1" i="0" dirty="0">
                <a:effectLst/>
                <a:latin typeface="Arial" panose="020B0604020202020204" pitchFamily="34" charset="0"/>
                <a:cs typeface="Arial" panose="020B0604020202020204" pitchFamily="34" charset="0"/>
              </a:rPr>
              <a:t> </a:t>
            </a:r>
            <a:r>
              <a:rPr lang="en-US" b="1" i="0" dirty="0" err="1">
                <a:effectLst/>
                <a:latin typeface="Arial" panose="020B0604020202020204" pitchFamily="34" charset="0"/>
                <a:cs typeface="Arial" panose="020B0604020202020204" pitchFamily="34" charset="0"/>
              </a:rPr>
              <a:t>Μουσεί</a:t>
            </a:r>
            <a:r>
              <a:rPr lang="en-US" b="1" i="0" dirty="0">
                <a:effectLst/>
                <a:latin typeface="Arial" panose="020B0604020202020204" pitchFamily="34" charset="0"/>
                <a:cs typeface="Arial" panose="020B0604020202020204" pitchFamily="34" charset="0"/>
              </a:rPr>
              <a:t>α Καλών Τεχνών του Βελγίου είναι ένα σύνολο έξι μουσείων που βρίσκονται στην πρωτεύουσα Βρυξέλλες. </a:t>
            </a:r>
            <a:r>
              <a:rPr lang="en-US" b="1" i="0" dirty="0" err="1">
                <a:effectLst/>
                <a:latin typeface="Arial" panose="020B0604020202020204" pitchFamily="34" charset="0"/>
                <a:cs typeface="Arial" panose="020B0604020202020204" pitchFamily="34" charset="0"/>
              </a:rPr>
              <a:t>Δύο</a:t>
            </a:r>
            <a:r>
              <a:rPr lang="en-US" b="1" i="0" dirty="0">
                <a:effectLst/>
                <a:latin typeface="Arial" panose="020B0604020202020204" pitchFamily="34" charset="0"/>
                <a:cs typeface="Arial" panose="020B0604020202020204" pitchFamily="34" charset="0"/>
              </a:rPr>
              <a:t> από τα </a:t>
            </a:r>
            <a:r>
              <a:rPr lang="en-US" b="1" i="0" dirty="0" err="1">
                <a:effectLst/>
                <a:latin typeface="Arial" panose="020B0604020202020204" pitchFamily="34" charset="0"/>
                <a:cs typeface="Arial" panose="020B0604020202020204" pitchFamily="34" charset="0"/>
              </a:rPr>
              <a:t>μουσεί</a:t>
            </a:r>
            <a:r>
              <a:rPr lang="en-US" b="1" i="0" dirty="0">
                <a:effectLst/>
                <a:latin typeface="Arial" panose="020B0604020202020204" pitchFamily="34" charset="0"/>
                <a:cs typeface="Arial" panose="020B0604020202020204" pitchFamily="34" charset="0"/>
              </a:rPr>
              <a:t>α αυτά, το Βασιλικό Μουσείο Παλαιάς Τέχνης (ήδη Oldmasters Museum), και το Μουσείο Μοντέρνας Τέχνης στεγάζονται στο κεντρικό κτίριο των Βασιλικών Μουσείων, στο κέντρο των Βρυξελλών. Το </a:t>
            </a:r>
            <a:r>
              <a:rPr lang="en-US" b="1" i="0" dirty="0" err="1">
                <a:effectLst/>
                <a:latin typeface="Arial" panose="020B0604020202020204" pitchFamily="34" charset="0"/>
                <a:cs typeface="Arial" panose="020B0604020202020204" pitchFamily="34" charset="0"/>
              </a:rPr>
              <a:t>Μουσείο</a:t>
            </a:r>
            <a:r>
              <a:rPr lang="en-US" b="1" i="0" dirty="0">
                <a:effectLst/>
                <a:latin typeface="Arial" panose="020B0604020202020204" pitchFamily="34" charset="0"/>
                <a:cs typeface="Arial" panose="020B0604020202020204" pitchFamily="34" charset="0"/>
              </a:rPr>
              <a:t> Μα</a:t>
            </a:r>
            <a:r>
              <a:rPr lang="en-US" b="1" i="0" dirty="0" err="1">
                <a:effectLst/>
                <a:latin typeface="Arial" panose="020B0604020202020204" pitchFamily="34" charset="0"/>
                <a:cs typeface="Arial" panose="020B0604020202020204" pitchFamily="34" charset="0"/>
              </a:rPr>
              <a:t>γκρίτ</a:t>
            </a:r>
            <a:r>
              <a:rPr lang="en-US" b="1" i="0" dirty="0">
                <a:effectLst/>
                <a:latin typeface="Arial" panose="020B0604020202020204" pitchFamily="34" charset="0"/>
                <a:cs typeface="Arial" panose="020B0604020202020204" pitchFamily="34" charset="0"/>
              </a:rPr>
              <a:t> (</a:t>
            </a:r>
            <a:r>
              <a:rPr lang="en-US" b="1" i="0" dirty="0" err="1">
                <a:effectLst/>
                <a:latin typeface="Arial" panose="020B0604020202020204" pitchFamily="34" charset="0"/>
                <a:cs typeface="Arial" panose="020B0604020202020204" pitchFamily="34" charset="0"/>
              </a:rPr>
              <a:t>Musée</a:t>
            </a:r>
            <a:r>
              <a:rPr lang="en-US" b="1" i="0" dirty="0">
                <a:effectLst/>
                <a:latin typeface="Arial" panose="020B0604020202020204" pitchFamily="34" charset="0"/>
                <a:cs typeface="Arial" panose="020B0604020202020204" pitchFamily="34" charset="0"/>
              </a:rPr>
              <a:t> Magritte) και </a:t>
            </a:r>
            <a:r>
              <a:rPr lang="en-US" b="1" i="0" dirty="0" err="1">
                <a:effectLst/>
                <a:latin typeface="Arial" panose="020B0604020202020204" pitchFamily="34" charset="0"/>
                <a:cs typeface="Arial" panose="020B0604020202020204" pitchFamily="34" charset="0"/>
              </a:rPr>
              <a:t>το</a:t>
            </a:r>
            <a:r>
              <a:rPr lang="en-US" b="1" i="0" dirty="0">
                <a:effectLst/>
                <a:latin typeface="Arial" panose="020B0604020202020204" pitchFamily="34" charset="0"/>
                <a:cs typeface="Arial" panose="020B0604020202020204" pitchFamily="34" charset="0"/>
              </a:rPr>
              <a:t> </a:t>
            </a:r>
            <a:r>
              <a:rPr lang="en-US" b="1" i="0" dirty="0" err="1">
                <a:effectLst/>
                <a:latin typeface="Arial" panose="020B0604020202020204" pitchFamily="34" charset="0"/>
                <a:cs typeface="Arial" panose="020B0604020202020204" pitchFamily="34" charset="0"/>
              </a:rPr>
              <a:t>Musée</a:t>
            </a:r>
            <a:r>
              <a:rPr lang="en-US" b="1" i="0" dirty="0">
                <a:effectLst/>
                <a:latin typeface="Arial" panose="020B0604020202020204" pitchFamily="34" charset="0"/>
                <a:cs typeface="Arial" panose="020B0604020202020204" pitchFamily="34" charset="0"/>
              </a:rPr>
              <a:t> Fin-de-Siècle β</a:t>
            </a:r>
            <a:r>
              <a:rPr lang="en-US" b="1" i="0" dirty="0" err="1">
                <a:effectLst/>
                <a:latin typeface="Arial" panose="020B0604020202020204" pitchFamily="34" charset="0"/>
                <a:cs typeface="Arial" panose="020B0604020202020204" pitchFamily="34" charset="0"/>
              </a:rPr>
              <a:t>ρίσκοντ</a:t>
            </a:r>
            <a:r>
              <a:rPr lang="en-US" b="1" i="0" dirty="0">
                <a:effectLst/>
                <a:latin typeface="Arial" panose="020B0604020202020204" pitchFamily="34" charset="0"/>
                <a:cs typeface="Arial" panose="020B0604020202020204" pitchFamily="34" charset="0"/>
              </a:rPr>
              <a:t>αι σε κτίρια συνδεδεμένα με το κεντρικό ενώ τα άλλα δύο μουσεία, το Μουσείο Κονσταντέν Μενιέ (Constantin Meunier) και το Μουσείο Αντουάν Βιέρτς (Antoine Wiertz), αφιερωμένα σε συγκεκριμένους Βέλγους καλλιτέχνες και αρκετά μικρότερα, βρίσκονται σε διαφορετικά σημεία στην πόλη.</a:t>
            </a:r>
          </a:p>
          <a:p>
            <a:pPr>
              <a:lnSpc>
                <a:spcPct val="90000"/>
              </a:lnSpc>
              <a:spcAft>
                <a:spcPts val="600"/>
              </a:spcAft>
            </a:pPr>
            <a:r>
              <a:rPr lang="en-US" b="1" dirty="0"/>
              <a:t/>
            </a:r>
            <a:br>
              <a:rPr lang="en-US" b="1" dirty="0"/>
            </a:br>
            <a:endParaRPr lang="en-US" b="1" dirty="0"/>
          </a:p>
        </p:txBody>
      </p:sp>
      <p:pic>
        <p:nvPicPr>
          <p:cNvPr id="7" name="Εικόνα 6">
            <a:extLst>
              <a:ext uri="{FF2B5EF4-FFF2-40B4-BE49-F238E27FC236}">
                <a16:creationId xmlns:a16="http://schemas.microsoft.com/office/drawing/2014/main" xmlns="" id="{732FD7CD-318B-9F83-1889-1958C303B1E9}"/>
              </a:ext>
            </a:extLst>
          </p:cNvPr>
          <p:cNvPicPr>
            <a:picLocks noChangeAspect="1"/>
          </p:cNvPicPr>
          <p:nvPr/>
        </p:nvPicPr>
        <p:blipFill>
          <a:blip r:embed="rId2" cstate="print"/>
          <a:srcRect l="22427" r="1582" b="-1"/>
          <a:stretch/>
        </p:blipFill>
        <p:spPr>
          <a:xfrm>
            <a:off x="6096000" y="838013"/>
            <a:ext cx="5234538" cy="5186267"/>
          </a:xfrm>
          <a:prstGeom prst="rect">
            <a:avLst/>
          </a:prstGeom>
        </p:spPr>
      </p:pic>
      <p:sp>
        <p:nvSpPr>
          <p:cNvPr id="4" name="TextBox 3">
            <a:extLst>
              <a:ext uri="{FF2B5EF4-FFF2-40B4-BE49-F238E27FC236}">
                <a16:creationId xmlns:a16="http://schemas.microsoft.com/office/drawing/2014/main" xmlns="" id="{57370D2A-6071-804E-A15B-95A6B11D51E6}"/>
              </a:ext>
            </a:extLst>
          </p:cNvPr>
          <p:cNvSpPr txBox="1"/>
          <p:nvPr/>
        </p:nvSpPr>
        <p:spPr>
          <a:xfrm>
            <a:off x="4469524" y="3586655"/>
            <a:ext cx="184731" cy="369332"/>
          </a:xfrm>
          <a:prstGeom prst="rect">
            <a:avLst/>
          </a:prstGeom>
          <a:noFill/>
        </p:spPr>
        <p:txBody>
          <a:bodyPr wrap="none" rtlCol="0">
            <a:spAutoFit/>
          </a:bodyPr>
          <a:lstStyle/>
          <a:p>
            <a:endParaRPr lang="el-GR" dirty="0"/>
          </a:p>
        </p:txBody>
      </p:sp>
    </p:spTree>
    <p:extLst>
      <p:ext uri="{BB962C8B-B14F-4D97-AF65-F5344CB8AC3E}">
        <p14:creationId xmlns:p14="http://schemas.microsoft.com/office/powerpoint/2010/main" xmlns="" val="479890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06F1E978-4F24-8CF2-A970-9F805BB9ADA9}"/>
              </a:ext>
            </a:extLst>
          </p:cNvPr>
          <p:cNvSpPr txBox="1"/>
          <p:nvPr/>
        </p:nvSpPr>
        <p:spPr>
          <a:xfrm>
            <a:off x="1235412" y="2101510"/>
            <a:ext cx="9853002" cy="3970318"/>
          </a:xfrm>
          <a:prstGeom prst="rect">
            <a:avLst/>
          </a:prstGeom>
          <a:noFill/>
        </p:spPr>
        <p:txBody>
          <a:bodyPr wrap="square" rtlCol="0">
            <a:spAutoFit/>
          </a:bodyPr>
          <a:lstStyle/>
          <a:p>
            <a:pPr marL="285750" indent="-285750">
              <a:buFont typeface="Arial" panose="020B0604020202020204" pitchFamily="34" charset="0"/>
              <a:buChar char="•"/>
            </a:pPr>
            <a:r>
              <a:rPr lang="el-GR" sz="3600" b="1" i="0" dirty="0">
                <a:solidFill>
                  <a:srgbClr val="202122"/>
                </a:solidFill>
                <a:effectLst/>
                <a:latin typeface="Arial" panose="020B0604020202020204" pitchFamily="34" charset="0"/>
              </a:rPr>
              <a:t>Η Γκραν-</a:t>
            </a:r>
            <a:r>
              <a:rPr lang="el-GR" sz="3600" b="1" i="0" dirty="0" err="1">
                <a:solidFill>
                  <a:srgbClr val="202122"/>
                </a:solidFill>
                <a:effectLst/>
                <a:latin typeface="Arial" panose="020B0604020202020204" pitchFamily="34" charset="0"/>
              </a:rPr>
              <a:t>Πλας</a:t>
            </a:r>
            <a:r>
              <a:rPr lang="el-GR" sz="3600" b="1" i="0" dirty="0">
                <a:solidFill>
                  <a:srgbClr val="202122"/>
                </a:solidFill>
                <a:effectLst/>
                <a:latin typeface="Arial" panose="020B0604020202020204" pitchFamily="34" charset="0"/>
              </a:rPr>
              <a:t> </a:t>
            </a:r>
            <a:endParaRPr lang="en-US" sz="3600" b="1" dirty="0">
              <a:solidFill>
                <a:srgbClr val="202122"/>
              </a:solidFill>
              <a:latin typeface="Arial" panose="020B0604020202020204" pitchFamily="34" charset="0"/>
            </a:endParaRPr>
          </a:p>
          <a:p>
            <a:pPr marL="285750" indent="-285750">
              <a:buFont typeface="Arial" panose="020B0604020202020204" pitchFamily="34" charset="0"/>
              <a:buChar char="•"/>
            </a:pPr>
            <a:r>
              <a:rPr lang="el-GR" sz="3600" b="1" i="0" dirty="0">
                <a:solidFill>
                  <a:srgbClr val="202122"/>
                </a:solidFill>
                <a:effectLst/>
                <a:latin typeface="Arial" panose="020B0604020202020204" pitchFamily="34" charset="0"/>
              </a:rPr>
              <a:t>Ο Καθεδρικός του </a:t>
            </a:r>
            <a:r>
              <a:rPr lang="el-GR" sz="3600" b="1" i="0" dirty="0" err="1">
                <a:solidFill>
                  <a:srgbClr val="202122"/>
                </a:solidFill>
                <a:effectLst/>
                <a:latin typeface="Arial" panose="020B0604020202020204" pitchFamily="34" charset="0"/>
              </a:rPr>
              <a:t>Τουρναί</a:t>
            </a:r>
            <a:endParaRPr lang="en-US" sz="3600" b="1" i="0" dirty="0">
              <a:solidFill>
                <a:srgbClr val="202122"/>
              </a:solidFill>
              <a:effectLst/>
              <a:latin typeface="Arial" panose="020B0604020202020204" pitchFamily="34" charset="0"/>
            </a:endParaRPr>
          </a:p>
          <a:p>
            <a:pPr marL="285750" indent="-285750">
              <a:buFont typeface="Arial" panose="020B0604020202020204" pitchFamily="34" charset="0"/>
              <a:buChar char="•"/>
            </a:pPr>
            <a:r>
              <a:rPr lang="el-GR" sz="3600" b="1" i="0" dirty="0">
                <a:solidFill>
                  <a:srgbClr val="202122"/>
                </a:solidFill>
                <a:effectLst/>
                <a:latin typeface="Arial" panose="020B0604020202020204" pitchFamily="34" charset="0"/>
              </a:rPr>
              <a:t>Η Λα </a:t>
            </a:r>
            <a:r>
              <a:rPr lang="el-GR" sz="3600" b="1" i="0" dirty="0" err="1">
                <a:solidFill>
                  <a:srgbClr val="202122"/>
                </a:solidFill>
                <a:effectLst/>
                <a:latin typeface="Arial" panose="020B0604020202020204" pitchFamily="34" charset="0"/>
              </a:rPr>
              <a:t>Λουβιέρ</a:t>
            </a:r>
            <a:endParaRPr lang="en-US" sz="3600" b="1" i="0" dirty="0">
              <a:solidFill>
                <a:srgbClr val="202122"/>
              </a:solidFill>
              <a:effectLst/>
              <a:latin typeface="Arial" panose="020B0604020202020204" pitchFamily="34" charset="0"/>
            </a:endParaRPr>
          </a:p>
          <a:p>
            <a:pPr marL="285750" indent="-285750">
              <a:buFont typeface="Arial" panose="020B0604020202020204" pitchFamily="34" charset="0"/>
              <a:buChar char="•"/>
            </a:pPr>
            <a:r>
              <a:rPr lang="el-GR" sz="3600" b="1" i="0" dirty="0">
                <a:solidFill>
                  <a:srgbClr val="202122"/>
                </a:solidFill>
                <a:effectLst/>
                <a:latin typeface="Arial" panose="020B0604020202020204" pitchFamily="34" charset="0"/>
              </a:rPr>
              <a:t>Το Μέγαρο </a:t>
            </a:r>
            <a:r>
              <a:rPr lang="el-GR" sz="3600" b="1" i="0" dirty="0" err="1">
                <a:solidFill>
                  <a:srgbClr val="202122"/>
                </a:solidFill>
                <a:effectLst/>
                <a:latin typeface="Arial" panose="020B0604020202020204" pitchFamily="34" charset="0"/>
              </a:rPr>
              <a:t>Στόκλετ</a:t>
            </a:r>
            <a:endParaRPr lang="en-US" sz="3600" b="1" i="0" dirty="0">
              <a:solidFill>
                <a:srgbClr val="202122"/>
              </a:solidFill>
              <a:effectLst/>
              <a:latin typeface="Arial" panose="020B0604020202020204" pitchFamily="34" charset="0"/>
            </a:endParaRPr>
          </a:p>
          <a:p>
            <a:pPr marL="285750" indent="-285750">
              <a:buFont typeface="Arial" panose="020B0604020202020204" pitchFamily="34" charset="0"/>
              <a:buChar char="•"/>
            </a:pPr>
            <a:r>
              <a:rPr lang="el-GR" sz="3600" b="1" i="0" dirty="0">
                <a:solidFill>
                  <a:srgbClr val="202122"/>
                </a:solidFill>
                <a:effectLst/>
                <a:latin typeface="Arial" panose="020B0604020202020204" pitchFamily="34" charset="0"/>
              </a:rPr>
              <a:t>Μπρυζ</a:t>
            </a:r>
          </a:p>
          <a:p>
            <a:pPr marL="285750" indent="-285750">
              <a:buFont typeface="Arial" panose="020B0604020202020204" pitchFamily="34" charset="0"/>
              <a:buChar char="•"/>
            </a:pPr>
            <a:r>
              <a:rPr lang="el-GR" sz="3600" b="1" i="0" dirty="0">
                <a:solidFill>
                  <a:srgbClr val="202122"/>
                </a:solidFill>
                <a:effectLst/>
                <a:latin typeface="Arial" panose="020B0604020202020204" pitchFamily="34" charset="0"/>
              </a:rPr>
              <a:t>Νεολιθικά</a:t>
            </a:r>
            <a:r>
              <a:rPr lang="en-US" sz="3600" b="1" dirty="0">
                <a:solidFill>
                  <a:srgbClr val="202122"/>
                </a:solidFill>
                <a:latin typeface="Arial" panose="020B0604020202020204" pitchFamily="34" charset="0"/>
              </a:rPr>
              <a:t> </a:t>
            </a:r>
            <a:r>
              <a:rPr lang="el-GR" sz="3600" b="1" i="0" dirty="0">
                <a:solidFill>
                  <a:srgbClr val="202122"/>
                </a:solidFill>
                <a:effectLst/>
                <a:latin typeface="Arial" panose="020B0604020202020204" pitchFamily="34" charset="0"/>
              </a:rPr>
              <a:t>ορυχεία πυριτόλιθου στο </a:t>
            </a:r>
            <a:r>
              <a:rPr lang="el-GR" sz="3600" b="1" i="0" dirty="0" err="1">
                <a:solidFill>
                  <a:srgbClr val="202122"/>
                </a:solidFill>
                <a:effectLst/>
                <a:latin typeface="Arial" panose="020B0604020202020204" pitchFamily="34" charset="0"/>
              </a:rPr>
              <a:t>Σπιέν</a:t>
            </a:r>
            <a:endParaRPr lang="el-GR" sz="3600" b="1" i="0" dirty="0">
              <a:solidFill>
                <a:srgbClr val="202122"/>
              </a:solidFill>
              <a:effectLst/>
              <a:latin typeface="Arial" panose="020B0604020202020204" pitchFamily="34" charset="0"/>
            </a:endParaRPr>
          </a:p>
          <a:p>
            <a:pPr marL="285750" indent="-285750">
              <a:buFont typeface="Arial" panose="020B0604020202020204" pitchFamily="34" charset="0"/>
              <a:buChar char="•"/>
            </a:pPr>
            <a:r>
              <a:rPr lang="el-GR" sz="3600" b="1" i="0" dirty="0">
                <a:solidFill>
                  <a:srgbClr val="202122"/>
                </a:solidFill>
                <a:effectLst/>
                <a:latin typeface="Arial" panose="020B0604020202020204" pitchFamily="34" charset="0"/>
              </a:rPr>
              <a:t>Το Σαιν-Ζιλ </a:t>
            </a:r>
            <a:endParaRPr lang="en-US" sz="3600" b="1" i="0" dirty="0">
              <a:solidFill>
                <a:srgbClr val="202122"/>
              </a:solidFill>
              <a:effectLst/>
              <a:latin typeface="Arial" panose="020B0604020202020204" pitchFamily="34" charset="0"/>
            </a:endParaRPr>
          </a:p>
        </p:txBody>
      </p:sp>
      <p:sp>
        <p:nvSpPr>
          <p:cNvPr id="3" name="TextBox 2">
            <a:extLst>
              <a:ext uri="{FF2B5EF4-FFF2-40B4-BE49-F238E27FC236}">
                <a16:creationId xmlns:a16="http://schemas.microsoft.com/office/drawing/2014/main" xmlns="" id="{21940837-774D-E182-3C54-0820158FF332}"/>
              </a:ext>
            </a:extLst>
          </p:cNvPr>
          <p:cNvSpPr txBox="1"/>
          <p:nvPr/>
        </p:nvSpPr>
        <p:spPr>
          <a:xfrm>
            <a:off x="1970690" y="654269"/>
            <a:ext cx="6243145" cy="584775"/>
          </a:xfrm>
          <a:prstGeom prst="rect">
            <a:avLst/>
          </a:prstGeom>
          <a:noFill/>
        </p:spPr>
        <p:txBody>
          <a:bodyPr wrap="square" rtlCol="0">
            <a:spAutoFit/>
          </a:bodyPr>
          <a:lstStyle/>
          <a:p>
            <a:r>
              <a:rPr lang="el-GR" sz="3200" b="1" dirty="0"/>
              <a:t>Μνημεία Βελγίου</a:t>
            </a:r>
          </a:p>
        </p:txBody>
      </p:sp>
    </p:spTree>
    <p:extLst>
      <p:ext uri="{BB962C8B-B14F-4D97-AF65-F5344CB8AC3E}">
        <p14:creationId xmlns:p14="http://schemas.microsoft.com/office/powerpoint/2010/main" xmlns="" val="384705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8F90786E-B72D-4C32-BDCE-A170B007822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xmlns="" id="{5E46F2E7-848F-4A6C-A098-4764FDEA771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5" name="Εικόνα 4" descr="Εικόνα που περιέχει κτίριο, ουρανός, εξωτερικός χώρος/ύπαιθρος, νερό&#10;&#10;Περιγραφή που δημιουργήθηκε αυτόματα">
            <a:extLst>
              <a:ext uri="{FF2B5EF4-FFF2-40B4-BE49-F238E27FC236}">
                <a16:creationId xmlns:a16="http://schemas.microsoft.com/office/drawing/2014/main" xmlns="" id="{A4A8DC12-9E26-3AAB-16BE-C5815E755463}"/>
              </a:ext>
            </a:extLst>
          </p:cNvPr>
          <p:cNvPicPr>
            <a:picLocks noChangeAspect="1"/>
          </p:cNvPicPr>
          <p:nvPr/>
        </p:nvPicPr>
        <p:blipFill>
          <a:blip r:embed="rId2" cstate="print">
            <a:alphaModFix amt="60000"/>
          </a:blip>
          <a:srcRect t="443"/>
          <a:stretch/>
        </p:blipFill>
        <p:spPr>
          <a:xfrm>
            <a:off x="-1" y="10"/>
            <a:ext cx="12192001" cy="6857990"/>
          </a:xfrm>
          <a:prstGeom prst="rect">
            <a:avLst/>
          </a:prstGeom>
        </p:spPr>
      </p:pic>
      <p:sp>
        <p:nvSpPr>
          <p:cNvPr id="3" name="TextBox 2">
            <a:extLst>
              <a:ext uri="{FF2B5EF4-FFF2-40B4-BE49-F238E27FC236}">
                <a16:creationId xmlns:a16="http://schemas.microsoft.com/office/drawing/2014/main" xmlns="" id="{C391C222-8182-3ABB-46D9-4735F22520D0}"/>
              </a:ext>
            </a:extLst>
          </p:cNvPr>
          <p:cNvSpPr txBox="1"/>
          <p:nvPr/>
        </p:nvSpPr>
        <p:spPr>
          <a:xfrm>
            <a:off x="6185986" y="1671566"/>
            <a:ext cx="5170861" cy="40720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solidFill>
                  <a:srgbClr val="FFFFFF"/>
                </a:solidFill>
              </a:rPr>
              <a:t>Γκραν-Πλας</a:t>
            </a:r>
          </a:p>
        </p:txBody>
      </p:sp>
    </p:spTree>
    <p:extLst>
      <p:ext uri="{BB962C8B-B14F-4D97-AF65-F5344CB8AC3E}">
        <p14:creationId xmlns:p14="http://schemas.microsoft.com/office/powerpoint/2010/main" xmlns="" val="3511944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6F828D28-8E09-41CC-8229-3070B5467A9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Εικόνα 3">
            <a:extLst>
              <a:ext uri="{FF2B5EF4-FFF2-40B4-BE49-F238E27FC236}">
                <a16:creationId xmlns:a16="http://schemas.microsoft.com/office/drawing/2014/main" xmlns="" id="{E5DDBF3B-94D1-8441-2CDE-29919C3AC795}"/>
              </a:ext>
            </a:extLst>
          </p:cNvPr>
          <p:cNvPicPr>
            <a:picLocks noChangeAspect="1"/>
          </p:cNvPicPr>
          <p:nvPr/>
        </p:nvPicPr>
        <p:blipFill>
          <a:blip r:embed="rId2" cstate="print"/>
          <a:srcRect r="14667"/>
          <a:stretch/>
        </p:blipFill>
        <p:spPr>
          <a:xfrm>
            <a:off x="23" y="0"/>
            <a:ext cx="12191977" cy="6858022"/>
          </a:xfrm>
          <a:prstGeom prst="rect">
            <a:avLst/>
          </a:prstGeom>
        </p:spPr>
      </p:pic>
      <p:sp>
        <p:nvSpPr>
          <p:cNvPr id="11" name="Rectangle 10">
            <a:extLst>
              <a:ext uri="{FF2B5EF4-FFF2-40B4-BE49-F238E27FC236}">
                <a16:creationId xmlns:a16="http://schemas.microsoft.com/office/drawing/2014/main" xmlns="" id="{D5B012D8-7F27-4758-9AC6-C889B154BD7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0AB12B69-7299-DFCA-6F89-CD7A24BE3001}"/>
              </a:ext>
            </a:extLst>
          </p:cNvPr>
          <p:cNvSpPr txBox="1"/>
          <p:nvPr/>
        </p:nvSpPr>
        <p:spPr>
          <a:xfrm>
            <a:off x="643466" y="643467"/>
            <a:ext cx="5452529" cy="3569242"/>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5200" b="0" i="0" dirty="0">
                <a:effectLst/>
                <a:latin typeface="+mj-lt"/>
                <a:ea typeface="+mj-ea"/>
                <a:cs typeface="+mj-cs"/>
              </a:rPr>
              <a:t>Κα</a:t>
            </a:r>
            <a:r>
              <a:rPr lang="en-US" sz="5200" b="0" i="0" dirty="0" err="1">
                <a:effectLst/>
                <a:latin typeface="+mj-lt"/>
                <a:ea typeface="+mj-ea"/>
                <a:cs typeface="+mj-cs"/>
              </a:rPr>
              <a:t>θεδρικός</a:t>
            </a:r>
            <a:r>
              <a:rPr lang="en-US" sz="5200" b="0" i="0" dirty="0">
                <a:effectLst/>
                <a:latin typeface="+mj-lt"/>
                <a:ea typeface="+mj-ea"/>
                <a:cs typeface="+mj-cs"/>
              </a:rPr>
              <a:t> Να</a:t>
            </a:r>
            <a:r>
              <a:rPr lang="en-US" sz="5200" b="0" i="0" dirty="0" err="1">
                <a:effectLst/>
                <a:latin typeface="+mj-lt"/>
                <a:ea typeface="+mj-ea"/>
                <a:cs typeface="+mj-cs"/>
              </a:rPr>
              <a:t>ός</a:t>
            </a:r>
            <a:r>
              <a:rPr lang="en-US" sz="5200" b="0" i="0" dirty="0">
                <a:effectLst/>
                <a:latin typeface="+mj-lt"/>
                <a:ea typeface="+mj-ea"/>
                <a:cs typeface="+mj-cs"/>
              </a:rPr>
              <a:t> του </a:t>
            </a:r>
            <a:r>
              <a:rPr lang="en-US" sz="5200" b="0" i="0" dirty="0" err="1">
                <a:effectLst/>
                <a:latin typeface="+mj-lt"/>
                <a:ea typeface="+mj-ea"/>
                <a:cs typeface="+mj-cs"/>
              </a:rPr>
              <a:t>Τουρν</a:t>
            </a:r>
            <a:r>
              <a:rPr lang="en-US" sz="5200" b="0" i="0" dirty="0">
                <a:effectLst/>
                <a:latin typeface="+mj-lt"/>
                <a:ea typeface="+mj-ea"/>
                <a:cs typeface="+mj-cs"/>
              </a:rPr>
              <a:t>αί</a:t>
            </a:r>
          </a:p>
        </p:txBody>
      </p:sp>
      <p:sp>
        <p:nvSpPr>
          <p:cNvPr id="13" name="Rectangle 12">
            <a:extLst>
              <a:ext uri="{FF2B5EF4-FFF2-40B4-BE49-F238E27FC236}">
                <a16:creationId xmlns:a16="http://schemas.microsoft.com/office/drawing/2014/main" xmlns="" id="{4063B759-00FC-46D1-9898-8E8625268F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1959482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164</TotalTime>
  <Words>171</Words>
  <Application>Microsoft Office PowerPoint</Application>
  <PresentationFormat>Προσαρμογή</PresentationFormat>
  <Paragraphs>37</Paragraphs>
  <Slides>15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Μια Εξερεύνηση Στο Βέλγιο </vt:lpstr>
      <vt:lpstr>Διαφάνεια 2</vt:lpstr>
      <vt:lpstr>Διαφάνεια 3</vt:lpstr>
      <vt:lpstr>Διαφάνεια 4</vt:lpstr>
      <vt:lpstr>Καλλιτέχνες</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Μια Εξερεύνηση Στο Βέλγιο </dc:title>
  <dc:creator>ΑΛΕΞΑΝΔΡΑ ΚΑΡΚΑΝΗ</dc:creator>
  <cp:lastModifiedBy>Laptop3</cp:lastModifiedBy>
  <cp:revision>4</cp:revision>
  <dcterms:created xsi:type="dcterms:W3CDTF">2024-10-13T15:18:13Z</dcterms:created>
  <dcterms:modified xsi:type="dcterms:W3CDTF">2024-10-21T08:27:34Z</dcterms:modified>
</cp:coreProperties>
</file>