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369A9F-AA0C-184B-D25A-1FBCD943E58C}" v="1009" dt="2024-10-12T19:23:32.0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5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9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16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7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4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4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8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7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ed white and blue flag&#10;&#10;Description automatically generated">
            <a:extLst>
              <a:ext uri="{FF2B5EF4-FFF2-40B4-BE49-F238E27FC236}">
                <a16:creationId xmlns:a16="http://schemas.microsoft.com/office/drawing/2014/main" id="{A007D7F3-57E1-7A52-4D54-445B8FE56AF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r="4" b="15673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0800" b="1" dirty="0"/>
              <a:t>ΟΛΛΑΝΔΙΑ</a:t>
            </a:r>
          </a:p>
        </p:txBody>
      </p:sp>
      <p:sp>
        <p:nvSpPr>
          <p:cNvPr id="5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map of europe with green countries/regions&#10;&#10;Description automatically generated">
            <a:extLst>
              <a:ext uri="{FF2B5EF4-FFF2-40B4-BE49-F238E27FC236}">
                <a16:creationId xmlns:a16="http://schemas.microsoft.com/office/drawing/2014/main" id="{96F71641-1E6E-01F0-4562-8F8179FDB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228" y="889281"/>
            <a:ext cx="5199604" cy="43906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38A12D-C9F4-A11F-4980-7EB2BD4E2041}"/>
              </a:ext>
            </a:extLst>
          </p:cNvPr>
          <p:cNvSpPr txBox="1"/>
          <p:nvPr/>
        </p:nvSpPr>
        <p:spPr>
          <a:xfrm>
            <a:off x="666521" y="1189822"/>
            <a:ext cx="3450115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Η 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Ολλ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νδί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 επ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ίσημ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 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Κάτω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Χώρες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,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είν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αι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το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ευρω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πα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ϊκό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τμήμ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του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b="1" dirty="0">
                <a:latin typeface="Arial"/>
                <a:cs typeface="Arial"/>
              </a:rPr>
              <a:t>Βα</a:t>
            </a:r>
            <a:r>
              <a:rPr lang="en-US" sz="2000" b="1" err="1">
                <a:latin typeface="Arial"/>
                <a:cs typeface="Arial"/>
              </a:rPr>
              <a:t>σιλείου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err="1">
                <a:latin typeface="Arial"/>
                <a:cs typeface="Arial"/>
              </a:rPr>
              <a:t>των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err="1">
                <a:latin typeface="Arial"/>
                <a:cs typeface="Arial"/>
              </a:rPr>
              <a:t>Κάτω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err="1">
                <a:latin typeface="Arial"/>
                <a:cs typeface="Arial"/>
              </a:rPr>
              <a:t>Χωρών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Είν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αι π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υκνοκ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τοικημένη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χώρ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 π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ου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β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ρίσκετ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αι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στη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b="1" err="1">
                <a:latin typeface="Arial"/>
                <a:cs typeface="Arial"/>
              </a:rPr>
              <a:t>Δυτική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err="1">
                <a:latin typeface="Arial"/>
                <a:cs typeface="Arial"/>
              </a:rPr>
              <a:t>Ευρώ</a:t>
            </a:r>
            <a:r>
              <a:rPr lang="en-US" sz="2000" b="1" dirty="0">
                <a:latin typeface="Arial"/>
                <a:cs typeface="Arial"/>
              </a:rPr>
              <a:t>πη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,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με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τρεις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μικρές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νησιωτικές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π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εριοχές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στην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Καραϊβ</a:t>
            </a:r>
            <a:r>
              <a:rPr lang="en-US" sz="2000" b="1" err="1">
                <a:solidFill>
                  <a:srgbClr val="000000"/>
                </a:solidFill>
                <a:latin typeface="Arial"/>
                <a:cs typeface="Arial"/>
              </a:rPr>
              <a:t>ική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Το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2024,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είχε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συνολικό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π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ληθυσμό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17.981.933 κα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τοίκους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, 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σύμφων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με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επ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ίσημη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err="1">
                <a:solidFill>
                  <a:srgbClr val="202122"/>
                </a:solidFill>
                <a:latin typeface="Arial"/>
                <a:cs typeface="Arial"/>
              </a:rPr>
              <a:t>εκτίμηση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.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32833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85282AC7-6C58-122C-52F7-775247B7F47E}"/>
              </a:ext>
            </a:extLst>
          </p:cNvPr>
          <p:cNvGrpSpPr/>
          <p:nvPr/>
        </p:nvGrpSpPr>
        <p:grpSpPr>
          <a:xfrm>
            <a:off x="-43777" y="-3930036"/>
            <a:ext cx="12283905" cy="5205209"/>
            <a:chOff x="-43777" y="-29799"/>
            <a:chExt cx="12283905" cy="5205209"/>
          </a:xfrm>
        </p:grpSpPr>
        <p:sp>
          <p:nvSpPr>
            <p:cNvPr id="2" name="Rectangle: Top Corners Rounded 1">
              <a:extLst>
                <a:ext uri="{FF2B5EF4-FFF2-40B4-BE49-F238E27FC236}">
                  <a16:creationId xmlns:a16="http://schemas.microsoft.com/office/drawing/2014/main" id="{D570B915-837C-D7BD-95BD-236635F222D4}"/>
                </a:ext>
              </a:extLst>
            </p:cNvPr>
            <p:cNvSpPr/>
            <p:nvPr/>
          </p:nvSpPr>
          <p:spPr>
            <a:xfrm rot="10800000">
              <a:off x="-2390" y="1005"/>
              <a:ext cx="1445021" cy="4500692"/>
            </a:xfrm>
            <a:prstGeom prst="round2Same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299EE77-6D18-A202-1587-21DC5FC372B2}"/>
                </a:ext>
              </a:extLst>
            </p:cNvPr>
            <p:cNvSpPr/>
            <p:nvPr/>
          </p:nvSpPr>
          <p:spPr>
            <a:xfrm>
              <a:off x="-253" y="3693038"/>
              <a:ext cx="1437854" cy="140892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Ο</a:t>
              </a:r>
            </a:p>
          </p:txBody>
        </p:sp>
        <p:sp>
          <p:nvSpPr>
            <p:cNvPr id="13" name="Rectangle: Top Corners Rounded 12">
              <a:extLst>
                <a:ext uri="{FF2B5EF4-FFF2-40B4-BE49-F238E27FC236}">
                  <a16:creationId xmlns:a16="http://schemas.microsoft.com/office/drawing/2014/main" id="{541E1B03-CBDE-9710-B15F-A1B2EE09F602}"/>
                </a:ext>
              </a:extLst>
            </p:cNvPr>
            <p:cNvSpPr/>
            <p:nvPr/>
          </p:nvSpPr>
          <p:spPr>
            <a:xfrm rot="10800000">
              <a:off x="1521610" y="1004"/>
              <a:ext cx="1445021" cy="4500692"/>
            </a:xfrm>
            <a:prstGeom prst="round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A34DA8B-C40B-7C5F-9171-53E3D050C59E}"/>
                </a:ext>
              </a:extLst>
            </p:cNvPr>
            <p:cNvSpPr/>
            <p:nvPr/>
          </p:nvSpPr>
          <p:spPr>
            <a:xfrm>
              <a:off x="1523746" y="3766483"/>
              <a:ext cx="1437854" cy="140892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Λ</a:t>
              </a:r>
            </a:p>
          </p:txBody>
        </p:sp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53A559A9-40CE-514C-043B-305CB331B4A6}"/>
                </a:ext>
              </a:extLst>
            </p:cNvPr>
            <p:cNvSpPr/>
            <p:nvPr/>
          </p:nvSpPr>
          <p:spPr>
            <a:xfrm rot="10800000">
              <a:off x="3045610" y="-26537"/>
              <a:ext cx="1445021" cy="4500692"/>
            </a:xfrm>
            <a:prstGeom prst="round2Same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88A13D-F030-FADF-BB78-1C1827E20599}"/>
                </a:ext>
              </a:extLst>
            </p:cNvPr>
            <p:cNvSpPr/>
            <p:nvPr/>
          </p:nvSpPr>
          <p:spPr>
            <a:xfrm>
              <a:off x="3047746" y="3693038"/>
              <a:ext cx="1437854" cy="1408927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Λ</a:t>
              </a: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68507E7C-6CED-8AF7-AED0-AA19B1E351DE}"/>
                </a:ext>
              </a:extLst>
            </p:cNvPr>
            <p:cNvSpPr/>
            <p:nvPr/>
          </p:nvSpPr>
          <p:spPr>
            <a:xfrm rot="10800000">
              <a:off x="4542068" y="-26538"/>
              <a:ext cx="1445021" cy="4500692"/>
            </a:xfrm>
            <a:prstGeom prst="round2Same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B80D05E-007E-E1D2-A4A1-0E8D9BD9C0C7}"/>
                </a:ext>
              </a:extLst>
            </p:cNvPr>
            <p:cNvSpPr/>
            <p:nvPr/>
          </p:nvSpPr>
          <p:spPr>
            <a:xfrm>
              <a:off x="4544204" y="3693037"/>
              <a:ext cx="1437854" cy="140892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Α</a:t>
              </a:r>
            </a:p>
          </p:txBody>
        </p:sp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1BC196A0-30DD-34BA-9D63-B188B812F67C}"/>
                </a:ext>
              </a:extLst>
            </p:cNvPr>
            <p:cNvSpPr/>
            <p:nvPr/>
          </p:nvSpPr>
          <p:spPr>
            <a:xfrm rot="10800000">
              <a:off x="6093610" y="-29799"/>
              <a:ext cx="1445021" cy="4500692"/>
            </a:xfrm>
            <a:prstGeom prst="round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20D4719-A332-734E-78D8-28F88C7B170F}"/>
                </a:ext>
              </a:extLst>
            </p:cNvPr>
            <p:cNvSpPr/>
            <p:nvPr/>
          </p:nvSpPr>
          <p:spPr>
            <a:xfrm>
              <a:off x="6095746" y="3693037"/>
              <a:ext cx="1437854" cy="140892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Ν</a:t>
              </a:r>
            </a:p>
          </p:txBody>
        </p:sp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EB3536DA-6D24-80B6-EECE-2788ABA528FB}"/>
                </a:ext>
              </a:extLst>
            </p:cNvPr>
            <p:cNvSpPr/>
            <p:nvPr/>
          </p:nvSpPr>
          <p:spPr>
            <a:xfrm rot="10800000">
              <a:off x="7663513" y="-26538"/>
              <a:ext cx="1445021" cy="4500692"/>
            </a:xfrm>
            <a:prstGeom prst="round2Same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1317786-74B2-D8CB-9191-22F967CA64ED}"/>
                </a:ext>
              </a:extLst>
            </p:cNvPr>
            <p:cNvSpPr/>
            <p:nvPr/>
          </p:nvSpPr>
          <p:spPr>
            <a:xfrm>
              <a:off x="7665649" y="3693037"/>
              <a:ext cx="1437854" cy="1408927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Δ</a:t>
              </a:r>
            </a:p>
          </p:txBody>
        </p:sp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8F4C0F2B-62A5-279E-FDF8-589DCBBA84B5}"/>
                </a:ext>
              </a:extLst>
            </p:cNvPr>
            <p:cNvSpPr/>
            <p:nvPr/>
          </p:nvSpPr>
          <p:spPr>
            <a:xfrm rot="10800000">
              <a:off x="9205876" y="-26538"/>
              <a:ext cx="1445021" cy="4500692"/>
            </a:xfrm>
            <a:prstGeom prst="round2Same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966D948-800F-F523-5DE7-82AA21E9F255}"/>
                </a:ext>
              </a:extLst>
            </p:cNvPr>
            <p:cNvSpPr/>
            <p:nvPr/>
          </p:nvSpPr>
          <p:spPr>
            <a:xfrm>
              <a:off x="9208012" y="3693038"/>
              <a:ext cx="1437854" cy="140892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Ι</a:t>
              </a:r>
            </a:p>
          </p:txBody>
        </p:sp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D2112A3B-838A-F473-4F81-A3A7C6CDECDD}"/>
                </a:ext>
              </a:extLst>
            </p:cNvPr>
            <p:cNvSpPr/>
            <p:nvPr/>
          </p:nvSpPr>
          <p:spPr>
            <a:xfrm rot="10800000">
              <a:off x="10748236" y="-26538"/>
              <a:ext cx="1445021" cy="4500692"/>
            </a:xfrm>
            <a:prstGeom prst="round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6B5C416-634D-3349-2488-430276C2AF14}"/>
                </a:ext>
              </a:extLst>
            </p:cNvPr>
            <p:cNvSpPr/>
            <p:nvPr/>
          </p:nvSpPr>
          <p:spPr>
            <a:xfrm>
              <a:off x="10750372" y="3693038"/>
              <a:ext cx="1437854" cy="140892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Α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5BAEAFB-4A1E-68BA-4617-434B0B57EDDF}"/>
                </a:ext>
              </a:extLst>
            </p:cNvPr>
            <p:cNvSpPr txBox="1"/>
            <p:nvPr/>
          </p:nvSpPr>
          <p:spPr>
            <a:xfrm>
              <a:off x="-43777" y="-29524"/>
              <a:ext cx="1526272" cy="378565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Η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α, επ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ηρεάζετ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αι από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γεγονός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ότι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 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1/4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ας β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ρίσκετ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κάτω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στάθμη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ας,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με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μόνο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50%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γης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να υπ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ερ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βα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ίνει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έν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μέτρο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άνω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την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επ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ιφάνει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ας</a:t>
              </a:r>
              <a:endParaRPr lang="en-US" sz="1500" b="1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BC1C78-7D8F-4725-2B3A-3F5C61EBBCE7}"/>
                </a:ext>
              </a:extLst>
            </p:cNvPr>
            <p:cNvSpPr txBox="1"/>
            <p:nvPr/>
          </p:nvSpPr>
          <p:spPr>
            <a:xfrm>
              <a:off x="1526006" y="2006"/>
              <a:ext cx="1519990" cy="38164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Οι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ερισσότερες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τις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εριοχές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ου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β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ρίσκοντ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κάτω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επίπ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εδο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τεχνητές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ενώ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3.000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χιλιόμετρ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φρ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γμάτων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ροστ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τεύουν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b="1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4BA19C8-5053-8F74-0F17-D95C49CC7132}"/>
                </a:ext>
              </a:extLst>
            </p:cNvPr>
            <p:cNvSpPr txBox="1"/>
            <p:nvPr/>
          </p:nvSpPr>
          <p:spPr>
            <a:xfrm>
              <a:off x="2969795" y="2004"/>
              <a:ext cx="1660359" cy="35394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Από τα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τέλη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του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16ου 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ιών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μεγάλες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εριοχές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έχουν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ανα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κτηθεί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και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τις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λίμνες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ενώ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νέρχοντ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σχεδόν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στο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17%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τρέχουσ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μάζ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γης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ας. </a:t>
              </a:r>
              <a:endParaRPr lang="en-US" sz="1600" b="1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31B6D38-74A8-6552-8ED7-B5D83DAE5B60}"/>
                </a:ext>
              </a:extLst>
            </p:cNvPr>
            <p:cNvSpPr txBox="1"/>
            <p:nvPr/>
          </p:nvSpPr>
          <p:spPr>
            <a:xfrm>
              <a:off x="4433636" y="-28075"/>
              <a:ext cx="1660359" cy="37555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600" b="1" dirty="0">
                  <a:latin typeface="Arial"/>
                  <a:cs typeface="Arial"/>
                </a:rPr>
                <a:t>π</a:t>
              </a:r>
              <a:r>
                <a:rPr lang="en-US" sz="1600" b="1" err="1">
                  <a:latin typeface="Arial"/>
                  <a:cs typeface="Arial"/>
                </a:rPr>
                <a:t>υκνότητ</a:t>
              </a:r>
              <a:r>
                <a:rPr lang="en-US" sz="1600" b="1" dirty="0">
                  <a:latin typeface="Arial"/>
                  <a:cs typeface="Arial"/>
                </a:rPr>
                <a:t>α π</a:t>
              </a:r>
              <a:r>
                <a:rPr lang="en-US" sz="1600" b="1" err="1">
                  <a:latin typeface="Arial"/>
                  <a:cs typeface="Arial"/>
                </a:rPr>
                <a:t>ληθυσμού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τους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510 κα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τοίκους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νά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τετρ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γωνικό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χιλιόμετρο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(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Ιούλιος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2016),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χωρίς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να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αμβ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άνοντ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οι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εριοχές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νερό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η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Ολλ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νδί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μι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ολύ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υκνοκ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τοικημένη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α.</a:t>
              </a:r>
              <a:endParaRPr lang="en-US" sz="1600" b="1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A0B518C-4D4D-826C-951F-20A524FE5739}"/>
                </a:ext>
              </a:extLst>
            </p:cNvPr>
            <p:cNvSpPr txBox="1"/>
            <p:nvPr/>
          </p:nvSpPr>
          <p:spPr>
            <a:xfrm>
              <a:off x="6098005" y="-28073"/>
              <a:ext cx="1429753" cy="329320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Μόνο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600" b="1" dirty="0">
                  <a:latin typeface="Arial"/>
                  <a:cs typeface="Arial"/>
                </a:rPr>
                <a:t>Μπα</a:t>
              </a:r>
              <a:r>
                <a:rPr lang="en-US" sz="1600" b="1" dirty="0" err="1">
                  <a:latin typeface="Arial"/>
                  <a:cs typeface="Arial"/>
                </a:rPr>
                <a:t>νγκλ</a:t>
              </a:r>
              <a:r>
                <a:rPr lang="en-US" sz="1600" b="1" dirty="0">
                  <a:latin typeface="Arial"/>
                  <a:cs typeface="Arial"/>
                </a:rPr>
                <a:t>α</a:t>
              </a:r>
              <a:r>
                <a:rPr lang="en-US" sz="1600" b="1" dirty="0" err="1">
                  <a:latin typeface="Arial"/>
                  <a:cs typeface="Arial"/>
                </a:rPr>
                <a:t>ντές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η </a:t>
              </a:r>
              <a:r>
                <a:rPr lang="en-US" sz="1600" b="1" dirty="0" err="1">
                  <a:latin typeface="Arial"/>
                  <a:cs typeface="Arial"/>
                </a:rPr>
                <a:t>Νότι</a:t>
              </a:r>
              <a:r>
                <a:rPr lang="en-US" sz="1600" b="1" dirty="0">
                  <a:latin typeface="Arial"/>
                  <a:cs typeface="Arial"/>
                </a:rPr>
                <a:t>α </a:t>
              </a:r>
              <a:r>
                <a:rPr lang="en-US" sz="1600" b="1" dirty="0" err="1">
                  <a:latin typeface="Arial"/>
                  <a:cs typeface="Arial"/>
                </a:rPr>
                <a:t>Κορέ</a:t>
              </a:r>
              <a:r>
                <a:rPr lang="en-US" sz="1600" b="1" dirty="0">
                  <a:latin typeface="Arial"/>
                  <a:cs typeface="Arial"/>
                </a:rPr>
                <a:t>α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και η </a:t>
              </a:r>
              <a:r>
                <a:rPr lang="en-US" sz="1600" b="1" dirty="0">
                  <a:latin typeface="Arial"/>
                  <a:cs typeface="Arial"/>
                </a:rPr>
                <a:t>Ταϊβ</a:t>
              </a:r>
              <a:r>
                <a:rPr lang="en-US" sz="1600" b="1" dirty="0" err="1">
                  <a:latin typeface="Arial"/>
                  <a:cs typeface="Arial"/>
                </a:rPr>
                <a:t>άν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έχουν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μεγ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λύτερο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ληθυσμό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και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υψηλότερη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υκνότητ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ληθυσμού</a:t>
              </a:r>
              <a:r>
                <a:rPr lang="en-US" sz="1600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sz="16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2B2EC0A-4529-8E24-63E0-F8BFF1A5C204}"/>
                </a:ext>
              </a:extLst>
            </p:cNvPr>
            <p:cNvSpPr txBox="1"/>
            <p:nvPr/>
          </p:nvSpPr>
          <p:spPr>
            <a:xfrm>
              <a:off x="7662111" y="-28073"/>
              <a:ext cx="1560095" cy="35394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Παρ'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όλ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υτά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η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Ολλ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νδί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ο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δεύτερος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μεγ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λύτερος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εξ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γωγέ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τροφίμων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και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γεωργικών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ροϊόντων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στον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κόσμο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μετά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τις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Ηνωμένες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Πολιτείες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sz="1600" b="1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8268525-55BA-2250-45BD-A71F70716445}"/>
                </a:ext>
              </a:extLst>
            </p:cNvPr>
            <p:cNvSpPr txBox="1"/>
            <p:nvPr/>
          </p:nvSpPr>
          <p:spPr>
            <a:xfrm>
              <a:off x="9206163" y="2006"/>
              <a:ext cx="1459831" cy="258532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Αυτό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οφείλετ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εν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μέρει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στη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γονιμότητ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του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εδάφους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και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στο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ήπ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ιο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κλίμ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α.</a:t>
              </a:r>
              <a:endParaRPr lang="en-US" b="1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8A32815-5D9C-BF1B-DB42-FE1E93E908A6}"/>
                </a:ext>
              </a:extLst>
            </p:cNvPr>
            <p:cNvSpPr txBox="1"/>
            <p:nvPr/>
          </p:nvSpPr>
          <p:spPr>
            <a:xfrm>
              <a:off x="10700084" y="-28075"/>
              <a:ext cx="1540044" cy="37548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Η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Ολλ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νδί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αι η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τρίτη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ρχ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ιότερη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στον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κόσμο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ου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έχει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εκλεγμένο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κοινο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β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ούλιο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ενώ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1848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κυ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β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ερνάτ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ως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400" b="1" dirty="0">
                  <a:latin typeface="Arial"/>
                  <a:cs typeface="Arial"/>
                </a:rPr>
                <a:t>Βα</a:t>
              </a:r>
              <a:r>
                <a:rPr lang="en-US" sz="1400" b="1" dirty="0" err="1">
                  <a:latin typeface="Arial"/>
                  <a:cs typeface="Arial"/>
                </a:rPr>
                <a:t>σιλευομένη</a:t>
              </a:r>
              <a:r>
                <a:rPr lang="en-US" sz="1400" b="1" dirty="0">
                  <a:latin typeface="Arial"/>
                  <a:cs typeface="Arial"/>
                </a:rPr>
                <a:t> </a:t>
              </a:r>
              <a:r>
                <a:rPr lang="en-US" sz="1400" b="1" dirty="0" err="1">
                  <a:latin typeface="Arial"/>
                  <a:cs typeface="Arial"/>
                </a:rPr>
                <a:t>Κοινο</a:t>
              </a:r>
              <a:r>
                <a:rPr lang="en-US" sz="1400" b="1" dirty="0">
                  <a:latin typeface="Arial"/>
                  <a:cs typeface="Arial"/>
                </a:rPr>
                <a:t>β</a:t>
              </a:r>
              <a:r>
                <a:rPr lang="en-US" sz="1400" b="1" dirty="0" err="1">
                  <a:latin typeface="Arial"/>
                  <a:cs typeface="Arial"/>
                </a:rPr>
                <a:t>ουλευτική</a:t>
              </a:r>
              <a:r>
                <a:rPr lang="en-US" sz="1400" b="1" dirty="0">
                  <a:latin typeface="Arial"/>
                  <a:cs typeface="Arial"/>
                </a:rPr>
                <a:t> </a:t>
              </a:r>
              <a:r>
                <a:rPr lang="en-US" sz="1400" b="1" dirty="0" err="1">
                  <a:latin typeface="Arial"/>
                  <a:cs typeface="Arial"/>
                </a:rPr>
                <a:t>Δημοκρ</a:t>
              </a:r>
              <a:r>
                <a:rPr lang="en-US" sz="1400" b="1" dirty="0">
                  <a:latin typeface="Arial"/>
                  <a:cs typeface="Arial"/>
                </a:rPr>
                <a:t>α</a:t>
              </a:r>
              <a:r>
                <a:rPr lang="en-US" sz="1400" b="1" dirty="0" err="1">
                  <a:latin typeface="Arial"/>
                  <a:cs typeface="Arial"/>
                </a:rPr>
                <a:t>τί</a:t>
              </a:r>
              <a:r>
                <a:rPr lang="en-US" sz="1400" b="1" dirty="0">
                  <a:latin typeface="Arial"/>
                  <a:cs typeface="Arial"/>
                </a:rPr>
                <a:t>α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οργ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νωμένη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ως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400" b="1" dirty="0" err="1">
                  <a:latin typeface="Arial"/>
                  <a:cs typeface="Arial"/>
                </a:rPr>
                <a:t>ενι</a:t>
              </a:r>
              <a:r>
                <a:rPr lang="en-US" sz="1400" b="1" dirty="0">
                  <a:latin typeface="Arial"/>
                  <a:cs typeface="Arial"/>
                </a:rPr>
                <a:t>α</a:t>
              </a:r>
              <a:r>
                <a:rPr lang="en-US" sz="1400" b="1" dirty="0" err="1">
                  <a:latin typeface="Arial"/>
                  <a:cs typeface="Arial"/>
                </a:rPr>
                <a:t>ίο</a:t>
              </a:r>
              <a:r>
                <a:rPr lang="en-US" sz="1400" b="1" dirty="0">
                  <a:latin typeface="Arial"/>
                  <a:cs typeface="Arial"/>
                </a:rPr>
                <a:t> </a:t>
              </a:r>
              <a:r>
                <a:rPr lang="en-US" sz="1400" b="1" dirty="0" err="1">
                  <a:latin typeface="Arial"/>
                  <a:cs typeface="Arial"/>
                </a:rPr>
                <a:t>κράτος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222990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85282AC7-6C58-122C-52F7-775247B7F47E}"/>
              </a:ext>
            </a:extLst>
          </p:cNvPr>
          <p:cNvGrpSpPr/>
          <p:nvPr/>
        </p:nvGrpSpPr>
        <p:grpSpPr>
          <a:xfrm>
            <a:off x="112296" y="-687"/>
            <a:ext cx="12283905" cy="5205209"/>
            <a:chOff x="-43777" y="-29799"/>
            <a:chExt cx="12283905" cy="5205209"/>
          </a:xfrm>
        </p:grpSpPr>
        <p:sp>
          <p:nvSpPr>
            <p:cNvPr id="2" name="Rectangle: Top Corners Rounded 1">
              <a:extLst>
                <a:ext uri="{FF2B5EF4-FFF2-40B4-BE49-F238E27FC236}">
                  <a16:creationId xmlns:a16="http://schemas.microsoft.com/office/drawing/2014/main" id="{D570B915-837C-D7BD-95BD-236635F222D4}"/>
                </a:ext>
              </a:extLst>
            </p:cNvPr>
            <p:cNvSpPr/>
            <p:nvPr/>
          </p:nvSpPr>
          <p:spPr>
            <a:xfrm rot="10800000">
              <a:off x="-2390" y="1005"/>
              <a:ext cx="1445021" cy="4500692"/>
            </a:xfrm>
            <a:prstGeom prst="round2Same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299EE77-6D18-A202-1587-21DC5FC372B2}"/>
                </a:ext>
              </a:extLst>
            </p:cNvPr>
            <p:cNvSpPr/>
            <p:nvPr/>
          </p:nvSpPr>
          <p:spPr>
            <a:xfrm>
              <a:off x="-253" y="3693038"/>
              <a:ext cx="1437854" cy="140892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Ο</a:t>
              </a:r>
            </a:p>
          </p:txBody>
        </p:sp>
        <p:sp>
          <p:nvSpPr>
            <p:cNvPr id="13" name="Rectangle: Top Corners Rounded 12">
              <a:extLst>
                <a:ext uri="{FF2B5EF4-FFF2-40B4-BE49-F238E27FC236}">
                  <a16:creationId xmlns:a16="http://schemas.microsoft.com/office/drawing/2014/main" id="{541E1B03-CBDE-9710-B15F-A1B2EE09F602}"/>
                </a:ext>
              </a:extLst>
            </p:cNvPr>
            <p:cNvSpPr/>
            <p:nvPr/>
          </p:nvSpPr>
          <p:spPr>
            <a:xfrm rot="10800000">
              <a:off x="1521610" y="1004"/>
              <a:ext cx="1445021" cy="4500692"/>
            </a:xfrm>
            <a:prstGeom prst="round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A34DA8B-C40B-7C5F-9171-53E3D050C59E}"/>
                </a:ext>
              </a:extLst>
            </p:cNvPr>
            <p:cNvSpPr/>
            <p:nvPr/>
          </p:nvSpPr>
          <p:spPr>
            <a:xfrm>
              <a:off x="1523746" y="3766483"/>
              <a:ext cx="1437854" cy="140892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Λ</a:t>
              </a:r>
            </a:p>
          </p:txBody>
        </p:sp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id="{53A559A9-40CE-514C-043B-305CB331B4A6}"/>
                </a:ext>
              </a:extLst>
            </p:cNvPr>
            <p:cNvSpPr/>
            <p:nvPr/>
          </p:nvSpPr>
          <p:spPr>
            <a:xfrm rot="10800000">
              <a:off x="3045610" y="-26537"/>
              <a:ext cx="1445021" cy="4500692"/>
            </a:xfrm>
            <a:prstGeom prst="round2Same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88A13D-F030-FADF-BB78-1C1827E20599}"/>
                </a:ext>
              </a:extLst>
            </p:cNvPr>
            <p:cNvSpPr/>
            <p:nvPr/>
          </p:nvSpPr>
          <p:spPr>
            <a:xfrm>
              <a:off x="3047746" y="3693038"/>
              <a:ext cx="1437854" cy="1408927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Λ</a:t>
              </a: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68507E7C-6CED-8AF7-AED0-AA19B1E351DE}"/>
                </a:ext>
              </a:extLst>
            </p:cNvPr>
            <p:cNvSpPr/>
            <p:nvPr/>
          </p:nvSpPr>
          <p:spPr>
            <a:xfrm rot="10800000">
              <a:off x="4542068" y="-26538"/>
              <a:ext cx="1445021" cy="4500692"/>
            </a:xfrm>
            <a:prstGeom prst="round2Same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B80D05E-007E-E1D2-A4A1-0E8D9BD9C0C7}"/>
                </a:ext>
              </a:extLst>
            </p:cNvPr>
            <p:cNvSpPr/>
            <p:nvPr/>
          </p:nvSpPr>
          <p:spPr>
            <a:xfrm>
              <a:off x="4544204" y="3693037"/>
              <a:ext cx="1437854" cy="140892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Α</a:t>
              </a:r>
            </a:p>
          </p:txBody>
        </p:sp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1BC196A0-30DD-34BA-9D63-B188B812F67C}"/>
                </a:ext>
              </a:extLst>
            </p:cNvPr>
            <p:cNvSpPr/>
            <p:nvPr/>
          </p:nvSpPr>
          <p:spPr>
            <a:xfrm rot="10800000">
              <a:off x="6093610" y="-29799"/>
              <a:ext cx="1445021" cy="4500692"/>
            </a:xfrm>
            <a:prstGeom prst="round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20D4719-A332-734E-78D8-28F88C7B170F}"/>
                </a:ext>
              </a:extLst>
            </p:cNvPr>
            <p:cNvSpPr/>
            <p:nvPr/>
          </p:nvSpPr>
          <p:spPr>
            <a:xfrm>
              <a:off x="6095746" y="3693037"/>
              <a:ext cx="1437854" cy="140892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Ν</a:t>
              </a:r>
            </a:p>
          </p:txBody>
        </p:sp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EB3536DA-6D24-80B6-EECE-2788ABA528FB}"/>
                </a:ext>
              </a:extLst>
            </p:cNvPr>
            <p:cNvSpPr/>
            <p:nvPr/>
          </p:nvSpPr>
          <p:spPr>
            <a:xfrm rot="10800000">
              <a:off x="7663513" y="-26538"/>
              <a:ext cx="1445021" cy="4500692"/>
            </a:xfrm>
            <a:prstGeom prst="round2Same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1317786-74B2-D8CB-9191-22F967CA64ED}"/>
                </a:ext>
              </a:extLst>
            </p:cNvPr>
            <p:cNvSpPr/>
            <p:nvPr/>
          </p:nvSpPr>
          <p:spPr>
            <a:xfrm>
              <a:off x="7665649" y="3693037"/>
              <a:ext cx="1437854" cy="1408927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Δ</a:t>
              </a:r>
            </a:p>
          </p:txBody>
        </p:sp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8F4C0F2B-62A5-279E-FDF8-589DCBBA84B5}"/>
                </a:ext>
              </a:extLst>
            </p:cNvPr>
            <p:cNvSpPr/>
            <p:nvPr/>
          </p:nvSpPr>
          <p:spPr>
            <a:xfrm rot="10800000">
              <a:off x="9205876" y="-26538"/>
              <a:ext cx="1445021" cy="4500692"/>
            </a:xfrm>
            <a:prstGeom prst="round2Same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966D948-800F-F523-5DE7-82AA21E9F255}"/>
                </a:ext>
              </a:extLst>
            </p:cNvPr>
            <p:cNvSpPr/>
            <p:nvPr/>
          </p:nvSpPr>
          <p:spPr>
            <a:xfrm>
              <a:off x="9208012" y="3693038"/>
              <a:ext cx="1437854" cy="140892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Ι</a:t>
              </a:r>
            </a:p>
          </p:txBody>
        </p:sp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D2112A3B-838A-F473-4F81-A3A7C6CDECDD}"/>
                </a:ext>
              </a:extLst>
            </p:cNvPr>
            <p:cNvSpPr/>
            <p:nvPr/>
          </p:nvSpPr>
          <p:spPr>
            <a:xfrm rot="10800000">
              <a:off x="10748236" y="-26538"/>
              <a:ext cx="1445021" cy="4500692"/>
            </a:xfrm>
            <a:prstGeom prst="round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6B5C416-634D-3349-2488-430276C2AF14}"/>
                </a:ext>
              </a:extLst>
            </p:cNvPr>
            <p:cNvSpPr/>
            <p:nvPr/>
          </p:nvSpPr>
          <p:spPr>
            <a:xfrm>
              <a:off x="10750372" y="3693038"/>
              <a:ext cx="1437854" cy="140892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7200" b="1" dirty="0">
                  <a:solidFill>
                    <a:schemeClr val="tx1"/>
                  </a:solidFill>
                </a:rPr>
                <a:t>Α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5BAEAFB-4A1E-68BA-4617-434B0B57EDDF}"/>
                </a:ext>
              </a:extLst>
            </p:cNvPr>
            <p:cNvSpPr txBox="1"/>
            <p:nvPr/>
          </p:nvSpPr>
          <p:spPr>
            <a:xfrm>
              <a:off x="-43777" y="-29524"/>
              <a:ext cx="1526272" cy="378565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Η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α, επ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ηρεάζετ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αι από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γεγονός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ότι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 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1/4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ας β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ρίσκετ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κάτω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στάθμη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ας,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με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μόνο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50%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γης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να υπ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ερ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βα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ίνει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έν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μέτρο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άνω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την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επ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ιφάνει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500" b="1" dirty="0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500" b="1" dirty="0">
                  <a:solidFill>
                    <a:srgbClr val="202122"/>
                  </a:solidFill>
                  <a:latin typeface="Arial"/>
                  <a:cs typeface="Arial"/>
                </a:rPr>
                <a:t>ας</a:t>
              </a:r>
              <a:endParaRPr lang="en-US" sz="1500" b="1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BC1C78-7D8F-4725-2B3A-3F5C61EBBCE7}"/>
                </a:ext>
              </a:extLst>
            </p:cNvPr>
            <p:cNvSpPr txBox="1"/>
            <p:nvPr/>
          </p:nvSpPr>
          <p:spPr>
            <a:xfrm>
              <a:off x="1526006" y="2006"/>
              <a:ext cx="1519990" cy="381642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Οι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ερισσότερες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τις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εριοχές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ου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β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ρίσκοντ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κάτω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επίπ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εδο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τεχνητές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ενώ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3.000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χιλιόμετρ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φρ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γμάτων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ροστ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τεύουν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b="1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4BA19C8-5053-8F74-0F17-D95C49CC7132}"/>
                </a:ext>
              </a:extLst>
            </p:cNvPr>
            <p:cNvSpPr txBox="1"/>
            <p:nvPr/>
          </p:nvSpPr>
          <p:spPr>
            <a:xfrm>
              <a:off x="2969795" y="2004"/>
              <a:ext cx="1660359" cy="35394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Από τα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τέλη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του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16ου 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ιών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μεγάλες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εριοχές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έχουν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ανα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κτηθεί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θάλ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σσ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και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τις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λίμνες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ενώ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νέρχοντ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σχεδόν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στο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17%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τρέχουσ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μάζ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γης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της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ας. </a:t>
              </a:r>
              <a:endParaRPr lang="en-US" sz="1600" b="1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31B6D38-74A8-6552-8ED7-B5D83DAE5B60}"/>
                </a:ext>
              </a:extLst>
            </p:cNvPr>
            <p:cNvSpPr txBox="1"/>
            <p:nvPr/>
          </p:nvSpPr>
          <p:spPr>
            <a:xfrm>
              <a:off x="4433636" y="-28075"/>
              <a:ext cx="1660359" cy="37555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600" b="1" dirty="0">
                  <a:latin typeface="Arial"/>
                  <a:cs typeface="Arial"/>
                </a:rPr>
                <a:t>π</a:t>
              </a:r>
              <a:r>
                <a:rPr lang="en-US" sz="1600" b="1" err="1">
                  <a:latin typeface="Arial"/>
                  <a:cs typeface="Arial"/>
                </a:rPr>
                <a:t>υκνότητ</a:t>
              </a:r>
              <a:r>
                <a:rPr lang="en-US" sz="1600" b="1" dirty="0">
                  <a:latin typeface="Arial"/>
                  <a:cs typeface="Arial"/>
                </a:rPr>
                <a:t>α π</a:t>
              </a:r>
              <a:r>
                <a:rPr lang="en-US" sz="1600" b="1" err="1">
                  <a:latin typeface="Arial"/>
                  <a:cs typeface="Arial"/>
                </a:rPr>
                <a:t>ληθυσμού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τους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510 κα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τοίκους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νά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τετρ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γωνικό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χιλιόμετρο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(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Ιούλιος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2016),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χωρίς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να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αμβ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άνοντ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οι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εριοχές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νερό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η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Ολλ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νδί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μι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ολύ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υκνοκ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τοικημένη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α.</a:t>
              </a:r>
              <a:endParaRPr lang="en-US" sz="1600" b="1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A0B518C-4D4D-826C-951F-20A524FE5739}"/>
                </a:ext>
              </a:extLst>
            </p:cNvPr>
            <p:cNvSpPr txBox="1"/>
            <p:nvPr/>
          </p:nvSpPr>
          <p:spPr>
            <a:xfrm>
              <a:off x="6098005" y="-28073"/>
              <a:ext cx="1429753" cy="329320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Μόνο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600" b="1" dirty="0">
                  <a:latin typeface="Arial"/>
                  <a:cs typeface="Arial"/>
                </a:rPr>
                <a:t>Μπα</a:t>
              </a:r>
              <a:r>
                <a:rPr lang="en-US" sz="1600" b="1" dirty="0" err="1">
                  <a:latin typeface="Arial"/>
                  <a:cs typeface="Arial"/>
                </a:rPr>
                <a:t>νγκλ</a:t>
              </a:r>
              <a:r>
                <a:rPr lang="en-US" sz="1600" b="1" dirty="0">
                  <a:latin typeface="Arial"/>
                  <a:cs typeface="Arial"/>
                </a:rPr>
                <a:t>α</a:t>
              </a:r>
              <a:r>
                <a:rPr lang="en-US" sz="1600" b="1" dirty="0" err="1">
                  <a:latin typeface="Arial"/>
                  <a:cs typeface="Arial"/>
                </a:rPr>
                <a:t>ντές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η </a:t>
              </a:r>
              <a:r>
                <a:rPr lang="en-US" sz="1600" b="1" dirty="0" err="1">
                  <a:latin typeface="Arial"/>
                  <a:cs typeface="Arial"/>
                </a:rPr>
                <a:t>Νότι</a:t>
              </a:r>
              <a:r>
                <a:rPr lang="en-US" sz="1600" b="1" dirty="0">
                  <a:latin typeface="Arial"/>
                  <a:cs typeface="Arial"/>
                </a:rPr>
                <a:t>α </a:t>
              </a:r>
              <a:r>
                <a:rPr lang="en-US" sz="1600" b="1" dirty="0" err="1">
                  <a:latin typeface="Arial"/>
                  <a:cs typeface="Arial"/>
                </a:rPr>
                <a:t>Κορέ</a:t>
              </a:r>
              <a:r>
                <a:rPr lang="en-US" sz="1600" b="1" dirty="0">
                  <a:latin typeface="Arial"/>
                  <a:cs typeface="Arial"/>
                </a:rPr>
                <a:t>α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και η </a:t>
              </a:r>
              <a:r>
                <a:rPr lang="en-US" sz="1600" b="1" dirty="0">
                  <a:latin typeface="Arial"/>
                  <a:cs typeface="Arial"/>
                </a:rPr>
                <a:t>Ταϊβ</a:t>
              </a:r>
              <a:r>
                <a:rPr lang="en-US" sz="1600" b="1" dirty="0" err="1">
                  <a:latin typeface="Arial"/>
                  <a:cs typeface="Arial"/>
                </a:rPr>
                <a:t>άν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έχουν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μεγ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λύτερο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ληθυσμό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και 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υψηλότερη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υκνότητ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π</a:t>
              </a:r>
              <a:r>
                <a:rPr lang="en-US" sz="1600" b="1" dirty="0" err="1">
                  <a:solidFill>
                    <a:srgbClr val="202122"/>
                  </a:solidFill>
                  <a:latin typeface="Arial"/>
                  <a:cs typeface="Arial"/>
                </a:rPr>
                <a:t>ληθυσμού</a:t>
              </a:r>
              <a:r>
                <a:rPr lang="en-US" sz="1600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sz="160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2B2EC0A-4529-8E24-63E0-F8BFF1A5C204}"/>
                </a:ext>
              </a:extLst>
            </p:cNvPr>
            <p:cNvSpPr txBox="1"/>
            <p:nvPr/>
          </p:nvSpPr>
          <p:spPr>
            <a:xfrm>
              <a:off x="7662111" y="-28073"/>
              <a:ext cx="1560095" cy="35394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Παρ'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όλ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υτά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η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Ολλ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νδί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αι ο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δεύτερος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μεγ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λύτερος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εξ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γωγέ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ας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τροφίμων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και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γεωργικών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ροϊόντων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στον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κόσμο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μετά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τις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Ηνωμένες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202122"/>
                  </a:solidFill>
                  <a:latin typeface="Arial"/>
                  <a:cs typeface="Arial"/>
                </a:rPr>
                <a:t>Πολιτείες</a:t>
              </a:r>
              <a:r>
                <a:rPr lang="en-US" sz="1600" b="1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sz="1600" b="1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8268525-55BA-2250-45BD-A71F70716445}"/>
                </a:ext>
              </a:extLst>
            </p:cNvPr>
            <p:cNvSpPr txBox="1"/>
            <p:nvPr/>
          </p:nvSpPr>
          <p:spPr>
            <a:xfrm>
              <a:off x="9206163" y="2006"/>
              <a:ext cx="1459831" cy="258532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Αυτό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οφείλετ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εν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μέρει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στη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γονιμότητ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του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εδάφους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και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στο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ήπ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ιο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b="1" err="1">
                  <a:solidFill>
                    <a:srgbClr val="202122"/>
                  </a:solidFill>
                  <a:latin typeface="Arial"/>
                  <a:cs typeface="Arial"/>
                </a:rPr>
                <a:t>κλίμ</a:t>
              </a:r>
              <a:r>
                <a:rPr lang="en-US" b="1" dirty="0">
                  <a:solidFill>
                    <a:srgbClr val="202122"/>
                  </a:solidFill>
                  <a:latin typeface="Arial"/>
                  <a:cs typeface="Arial"/>
                </a:rPr>
                <a:t>α.</a:t>
              </a:r>
              <a:endParaRPr lang="en-US" b="1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8A32815-5D9C-BF1B-DB42-FE1E93E908A6}"/>
                </a:ext>
              </a:extLst>
            </p:cNvPr>
            <p:cNvSpPr txBox="1"/>
            <p:nvPr/>
          </p:nvSpPr>
          <p:spPr>
            <a:xfrm>
              <a:off x="10700084" y="-28075"/>
              <a:ext cx="1540044" cy="37548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Η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Ολλ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νδί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είν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αι η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τρίτη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ρχ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ιότερη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χώρ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στον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κόσμο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π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ου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έχει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εκλεγμένο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κοινο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β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ούλιο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ενώ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από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το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1848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κυ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β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ερνάτ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αι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ως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400" b="1" dirty="0">
                  <a:latin typeface="Arial"/>
                  <a:cs typeface="Arial"/>
                </a:rPr>
                <a:t>Βα</a:t>
              </a:r>
              <a:r>
                <a:rPr lang="en-US" sz="1400" b="1" dirty="0" err="1">
                  <a:latin typeface="Arial"/>
                  <a:cs typeface="Arial"/>
                </a:rPr>
                <a:t>σιλευομένη</a:t>
              </a:r>
              <a:r>
                <a:rPr lang="en-US" sz="1400" b="1" dirty="0">
                  <a:latin typeface="Arial"/>
                  <a:cs typeface="Arial"/>
                </a:rPr>
                <a:t> </a:t>
              </a:r>
              <a:r>
                <a:rPr lang="en-US" sz="1400" b="1" dirty="0" err="1">
                  <a:latin typeface="Arial"/>
                  <a:cs typeface="Arial"/>
                </a:rPr>
                <a:t>Κοινο</a:t>
              </a:r>
              <a:r>
                <a:rPr lang="en-US" sz="1400" b="1" dirty="0">
                  <a:latin typeface="Arial"/>
                  <a:cs typeface="Arial"/>
                </a:rPr>
                <a:t>β</a:t>
              </a:r>
              <a:r>
                <a:rPr lang="en-US" sz="1400" b="1" dirty="0" err="1">
                  <a:latin typeface="Arial"/>
                  <a:cs typeface="Arial"/>
                </a:rPr>
                <a:t>ουλευτική</a:t>
              </a:r>
              <a:r>
                <a:rPr lang="en-US" sz="1400" b="1" dirty="0">
                  <a:latin typeface="Arial"/>
                  <a:cs typeface="Arial"/>
                </a:rPr>
                <a:t> </a:t>
              </a:r>
              <a:r>
                <a:rPr lang="en-US" sz="1400" b="1" dirty="0" err="1">
                  <a:latin typeface="Arial"/>
                  <a:cs typeface="Arial"/>
                </a:rPr>
                <a:t>Δημοκρ</a:t>
              </a:r>
              <a:r>
                <a:rPr lang="en-US" sz="1400" b="1" dirty="0">
                  <a:latin typeface="Arial"/>
                  <a:cs typeface="Arial"/>
                </a:rPr>
                <a:t>α</a:t>
              </a:r>
              <a:r>
                <a:rPr lang="en-US" sz="1400" b="1" dirty="0" err="1">
                  <a:latin typeface="Arial"/>
                  <a:cs typeface="Arial"/>
                </a:rPr>
                <a:t>τί</a:t>
              </a:r>
              <a:r>
                <a:rPr lang="en-US" sz="1400" b="1" dirty="0">
                  <a:latin typeface="Arial"/>
                  <a:cs typeface="Arial"/>
                </a:rPr>
                <a:t>α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,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οργ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α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νωμένη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 </a:t>
              </a:r>
              <a:r>
                <a:rPr lang="en-US" sz="1400" b="1" dirty="0" err="1">
                  <a:solidFill>
                    <a:srgbClr val="202122"/>
                  </a:solidFill>
                  <a:latin typeface="Arial"/>
                  <a:cs typeface="Arial"/>
                </a:rPr>
                <a:t>ως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 </a:t>
              </a:r>
              <a:r>
                <a:rPr lang="en-US" sz="1400" b="1" dirty="0" err="1">
                  <a:latin typeface="Arial"/>
                  <a:cs typeface="Arial"/>
                </a:rPr>
                <a:t>ενι</a:t>
              </a:r>
              <a:r>
                <a:rPr lang="en-US" sz="1400" b="1" dirty="0">
                  <a:latin typeface="Arial"/>
                  <a:cs typeface="Arial"/>
                </a:rPr>
                <a:t>α</a:t>
              </a:r>
              <a:r>
                <a:rPr lang="en-US" sz="1400" b="1" dirty="0" err="1">
                  <a:latin typeface="Arial"/>
                  <a:cs typeface="Arial"/>
                </a:rPr>
                <a:t>ίο</a:t>
              </a:r>
              <a:r>
                <a:rPr lang="en-US" sz="1400" b="1" dirty="0">
                  <a:latin typeface="Arial"/>
                  <a:cs typeface="Arial"/>
                </a:rPr>
                <a:t> </a:t>
              </a:r>
              <a:r>
                <a:rPr lang="en-US" sz="1400" b="1" dirty="0" err="1">
                  <a:latin typeface="Arial"/>
                  <a:cs typeface="Arial"/>
                </a:rPr>
                <a:t>κράτος</a:t>
              </a:r>
              <a:r>
                <a:rPr lang="en-US" sz="1400" b="1" dirty="0">
                  <a:solidFill>
                    <a:srgbClr val="202122"/>
                  </a:solidFill>
                  <a:latin typeface="Arial"/>
                  <a:cs typeface="Arial"/>
                </a:rPr>
                <a:t>.</a:t>
              </a:r>
              <a:endParaRPr lang="en-US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158352995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Ολλανδία: 5 πόλεις που αξίζει να επισκεφθείτε, πέρα από το Άμστερνταμ">
            <a:extLst>
              <a:ext uri="{FF2B5EF4-FFF2-40B4-BE49-F238E27FC236}">
                <a16:creationId xmlns:a16="http://schemas.microsoft.com/office/drawing/2014/main" id="{804AA756-1BD9-A31E-3041-74856A5EFC1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649"/>
          <a:stretch/>
        </p:blipFill>
        <p:spPr>
          <a:xfrm>
            <a:off x="5162052" y="3272588"/>
            <a:ext cx="6105382" cy="3585411"/>
          </a:xfrm>
          <a:prstGeom prst="rect">
            <a:avLst/>
          </a:prstGeom>
        </p:spPr>
      </p:pic>
      <p:pic>
        <p:nvPicPr>
          <p:cNvPr id="3" name="Picture 2" descr="Γιατί στην Ολλανδία οι κάτοικοι δεν έχουν κουρτίνες στα σπίτια τους -  iefimerida.gr">
            <a:extLst>
              <a:ext uri="{FF2B5EF4-FFF2-40B4-BE49-F238E27FC236}">
                <a16:creationId xmlns:a16="http://schemas.microsoft.com/office/drawing/2014/main" id="{DFF796E0-652C-7851-228F-E6005B2010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556"/>
          <a:stretch/>
        </p:blipFill>
        <p:spPr>
          <a:xfrm>
            <a:off x="20" y="9"/>
            <a:ext cx="7279893" cy="3895335"/>
          </a:xfrm>
          <a:custGeom>
            <a:avLst/>
            <a:gdLst/>
            <a:ahLst/>
            <a:cxnLst/>
            <a:rect l="l" t="t" r="r" b="b"/>
            <a:pathLst>
              <a:path w="7279913" h="3895335">
                <a:moveTo>
                  <a:pt x="0" y="0"/>
                </a:moveTo>
                <a:lnTo>
                  <a:pt x="7279913" y="0"/>
                </a:lnTo>
                <a:lnTo>
                  <a:pt x="7279913" y="3116976"/>
                </a:lnTo>
                <a:lnTo>
                  <a:pt x="5011287" y="3116976"/>
                </a:lnTo>
                <a:lnTo>
                  <a:pt x="5011287" y="3895335"/>
                </a:lnTo>
                <a:lnTo>
                  <a:pt x="0" y="3895335"/>
                </a:lnTo>
                <a:close/>
              </a:path>
            </a:pathLst>
          </a:custGeom>
        </p:spPr>
      </p:pic>
      <p:pic>
        <p:nvPicPr>
          <p:cNvPr id="5" name="Picture 4" descr="Η Ολλανδία αλλάζει από σήμερα την επίσημη ονομασία της, στην μάχη κατά του  υπερτουρισμού">
            <a:extLst>
              <a:ext uri="{FF2B5EF4-FFF2-40B4-BE49-F238E27FC236}">
                <a16:creationId xmlns:a16="http://schemas.microsoft.com/office/drawing/2014/main" id="{73CD281C-C29F-3115-A582-B6229823662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200" r="16062" b="1"/>
          <a:stretch/>
        </p:blipFill>
        <p:spPr>
          <a:xfrm>
            <a:off x="7458302" y="-22547"/>
            <a:ext cx="3809132" cy="3139531"/>
          </a:xfrm>
          <a:prstGeom prst="rect">
            <a:avLst/>
          </a:prstGeom>
        </p:spPr>
      </p:pic>
      <p:pic>
        <p:nvPicPr>
          <p:cNvPr id="4" name="Picture 3" descr="Ολλανδία: Μια μαγευτική περιήγηση - Proorismoi.gr">
            <a:extLst>
              <a:ext uri="{FF2B5EF4-FFF2-40B4-BE49-F238E27FC236}">
                <a16:creationId xmlns:a16="http://schemas.microsoft.com/office/drawing/2014/main" id="{F53C89FB-41F8-B555-D6D2-14A490FEF39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-1" b="16100"/>
          <a:stretch/>
        </p:blipFill>
        <p:spPr>
          <a:xfrm>
            <a:off x="1" y="4065775"/>
            <a:ext cx="5001186" cy="279222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5414FA1-2D4C-41DB-83DE-4F3E38C10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3904" y="0"/>
            <a:ext cx="768096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ne Frank House - Εικόνα του Το Σπίτι της Άννα Φρανκ, Άμστερνταμ -  Tripadvisor">
            <a:extLst>
              <a:ext uri="{FF2B5EF4-FFF2-40B4-BE49-F238E27FC236}">
                <a16:creationId xmlns:a16="http://schemas.microsoft.com/office/drawing/2014/main" id="{26FA9621-3467-78EB-4B9B-8E4DC33FA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791" y="237437"/>
            <a:ext cx="2558782" cy="1948837"/>
          </a:xfrm>
          <a:prstGeom prst="rect">
            <a:avLst/>
          </a:prstGeom>
        </p:spPr>
      </p:pic>
      <p:pic>
        <p:nvPicPr>
          <p:cNvPr id="3" name="Picture 2" descr="Το σπίτι της Άννας Φρανκ στο Άμστερνταμ - Travelpass.gr">
            <a:extLst>
              <a:ext uri="{FF2B5EF4-FFF2-40B4-BE49-F238E27FC236}">
                <a16:creationId xmlns:a16="http://schemas.microsoft.com/office/drawing/2014/main" id="{4CB2A0CB-4F25-7E6B-D65E-6577DBF5E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823" y="4491841"/>
            <a:ext cx="2547534" cy="1923017"/>
          </a:xfrm>
          <a:prstGeom prst="rect">
            <a:avLst/>
          </a:prstGeom>
        </p:spPr>
      </p:pic>
      <p:pic>
        <p:nvPicPr>
          <p:cNvPr id="4" name="Picture 3" descr="Ολλανδία: Το σπίτι της Άννα Φρανκ θα γίνει εκλογικό κέντρο (ΦΩΤΟ) |  Typosthes">
            <a:extLst>
              <a:ext uri="{FF2B5EF4-FFF2-40B4-BE49-F238E27FC236}">
                <a16:creationId xmlns:a16="http://schemas.microsoft.com/office/drawing/2014/main" id="{E7DB1900-D95C-EC45-8204-1D354877A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1589" y="2401390"/>
            <a:ext cx="2619375" cy="1743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1D93B4-E4BE-AB5A-2958-546098657B8E}"/>
              </a:ext>
            </a:extLst>
          </p:cNvPr>
          <p:cNvSpPr txBox="1"/>
          <p:nvPr/>
        </p:nvSpPr>
        <p:spPr>
          <a:xfrm>
            <a:off x="2970883" y="317654"/>
            <a:ext cx="420293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ΣΠΙΤΙ ΑΝΝΑΣ ΦΡΑΝΚ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787E53-3187-5E6B-5E96-2E25D0ACE065}"/>
              </a:ext>
            </a:extLst>
          </p:cNvPr>
          <p:cNvSpPr txBox="1"/>
          <p:nvPr/>
        </p:nvSpPr>
        <p:spPr>
          <a:xfrm>
            <a:off x="409461" y="1814111"/>
            <a:ext cx="8306718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b="1" dirty="0" err="1">
                <a:solidFill>
                  <a:srgbClr val="202122"/>
                </a:solidFill>
                <a:latin typeface="Arial"/>
                <a:cs typeface="Arial"/>
              </a:rPr>
              <a:t>Μουσείο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202122"/>
                </a:solidFill>
                <a:latin typeface="Arial"/>
                <a:cs typeface="Arial"/>
              </a:rPr>
              <a:t>Άνν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ας </a:t>
            </a:r>
            <a:r>
              <a:rPr lang="en-US" sz="2000" b="1" dirty="0" err="1">
                <a:solidFill>
                  <a:srgbClr val="202122"/>
                </a:solidFill>
                <a:latin typeface="Arial"/>
                <a:cs typeface="Arial"/>
              </a:rPr>
              <a:t>Φρ</a:t>
            </a:r>
            <a:r>
              <a:rPr lang="en-US" sz="2000" b="1" dirty="0">
                <a:solidFill>
                  <a:srgbClr val="202122"/>
                </a:solidFill>
                <a:latin typeface="Arial"/>
                <a:cs typeface="Arial"/>
              </a:rPr>
              <a:t>α</a:t>
            </a:r>
            <a:r>
              <a:rPr lang="en-US" sz="2000" b="1" dirty="0" err="1">
                <a:solidFill>
                  <a:srgbClr val="202122"/>
                </a:solidFill>
                <a:latin typeface="Arial"/>
                <a:cs typeface="Arial"/>
              </a:rPr>
              <a:t>νκ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β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ρίσκετ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αι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στο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υδάτινο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κα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νάλι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"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Πρίνσενχρ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χτ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" 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του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dirty="0" err="1">
                <a:latin typeface="Arial"/>
                <a:cs typeface="Arial"/>
              </a:rPr>
              <a:t>Άμστερντ</a:t>
            </a:r>
            <a:r>
              <a:rPr lang="en-US" sz="2000" dirty="0">
                <a:latin typeface="Arial"/>
                <a:cs typeface="Arial"/>
              </a:rPr>
              <a:t>αμ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. Απ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οτελεί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έν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 </a:t>
            </a:r>
            <a:r>
              <a:rPr lang="en-US" sz="2000" dirty="0">
                <a:latin typeface="Arial"/>
                <a:cs typeface="Arial"/>
              </a:rPr>
              <a:t>β</a:t>
            </a:r>
            <a:r>
              <a:rPr lang="en-US" sz="2000" dirty="0" err="1">
                <a:latin typeface="Arial"/>
                <a:cs typeface="Arial"/>
              </a:rPr>
              <a:t>ιογρ</a:t>
            </a:r>
            <a:r>
              <a:rPr lang="en-US" sz="2000" dirty="0">
                <a:latin typeface="Arial"/>
                <a:cs typeface="Arial"/>
              </a:rPr>
              <a:t>α</a:t>
            </a:r>
            <a:r>
              <a:rPr lang="en-US" sz="2000" dirty="0" err="1">
                <a:latin typeface="Arial"/>
                <a:cs typeface="Arial"/>
              </a:rPr>
              <a:t>φικό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μουσείο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, 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άνω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στη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ζωή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dirty="0" err="1">
                <a:latin typeface="Arial"/>
                <a:cs typeface="Arial"/>
              </a:rPr>
              <a:t>Άνν</a:t>
            </a:r>
            <a:r>
              <a:rPr lang="en-US" sz="2000" dirty="0">
                <a:latin typeface="Arial"/>
                <a:cs typeface="Arial"/>
              </a:rPr>
              <a:t>ας </a:t>
            </a:r>
            <a:r>
              <a:rPr lang="en-US" sz="2000" dirty="0" err="1">
                <a:latin typeface="Arial"/>
                <a:cs typeface="Arial"/>
              </a:rPr>
              <a:t>Φρ</a:t>
            </a:r>
            <a:r>
              <a:rPr lang="en-US" sz="2000" dirty="0">
                <a:latin typeface="Arial"/>
                <a:cs typeface="Arial"/>
              </a:rPr>
              <a:t>α</a:t>
            </a:r>
            <a:r>
              <a:rPr lang="en-US" sz="2000" dirty="0" err="1">
                <a:latin typeface="Arial"/>
                <a:cs typeface="Arial"/>
              </a:rPr>
              <a:t>νκ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,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ενός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μικρού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κοριτσιού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dirty="0">
                <a:latin typeface="Arial"/>
                <a:cs typeface="Arial"/>
              </a:rPr>
              <a:t>εβρα</a:t>
            </a:r>
            <a:r>
              <a:rPr lang="en-US" sz="2000" dirty="0" err="1">
                <a:latin typeface="Arial"/>
                <a:cs typeface="Arial"/>
              </a:rPr>
              <a:t>ϊκής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κατα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γωγής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, 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ου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έμεινε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γνωστή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μετά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θάν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τό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από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ημερολόγιό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, 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ου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δι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σώθηκε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με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τίτλο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i="1" dirty="0">
                <a:solidFill>
                  <a:srgbClr val="202122"/>
                </a:solidFill>
                <a:latin typeface="Arial"/>
                <a:cs typeface="Arial"/>
              </a:rPr>
              <a:t>"</a:t>
            </a:r>
            <a:r>
              <a:rPr lang="en-US" sz="2000" i="1" dirty="0" err="1">
                <a:solidFill>
                  <a:srgbClr val="202122"/>
                </a:solidFill>
                <a:latin typeface="Arial"/>
                <a:cs typeface="Arial"/>
              </a:rPr>
              <a:t>Το</a:t>
            </a:r>
            <a:r>
              <a:rPr lang="en-US" sz="2000" i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i="1" dirty="0" err="1">
                <a:solidFill>
                  <a:srgbClr val="202122"/>
                </a:solidFill>
                <a:latin typeface="Arial"/>
                <a:cs typeface="Arial"/>
              </a:rPr>
              <a:t>ημερολόγιο</a:t>
            </a:r>
            <a:r>
              <a:rPr lang="en-US" sz="2000" i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i="1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i="1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i="1" dirty="0" err="1">
                <a:solidFill>
                  <a:srgbClr val="202122"/>
                </a:solidFill>
                <a:latin typeface="Arial"/>
                <a:cs typeface="Arial"/>
              </a:rPr>
              <a:t>Άνν</a:t>
            </a:r>
            <a:r>
              <a:rPr lang="en-US" sz="2000" i="1" dirty="0">
                <a:solidFill>
                  <a:srgbClr val="202122"/>
                </a:solidFill>
                <a:latin typeface="Arial"/>
                <a:cs typeface="Arial"/>
              </a:rPr>
              <a:t>ας </a:t>
            </a:r>
            <a:r>
              <a:rPr lang="en-US" sz="2000" i="1" dirty="0" err="1">
                <a:solidFill>
                  <a:srgbClr val="202122"/>
                </a:solidFill>
                <a:latin typeface="Arial"/>
                <a:cs typeface="Arial"/>
              </a:rPr>
              <a:t>Φρ</a:t>
            </a:r>
            <a:r>
              <a:rPr lang="en-US" sz="2000" i="1" dirty="0">
                <a:solidFill>
                  <a:srgbClr val="202122"/>
                </a:solidFill>
                <a:latin typeface="Arial"/>
                <a:cs typeface="Arial"/>
              </a:rPr>
              <a:t>α</a:t>
            </a:r>
            <a:r>
              <a:rPr lang="en-US" sz="2000" i="1" dirty="0" err="1">
                <a:solidFill>
                  <a:srgbClr val="202122"/>
                </a:solidFill>
                <a:latin typeface="Arial"/>
                <a:cs typeface="Arial"/>
              </a:rPr>
              <a:t>νκ</a:t>
            </a:r>
            <a:r>
              <a:rPr lang="en-US" sz="2000" i="1" dirty="0">
                <a:solidFill>
                  <a:srgbClr val="202122"/>
                </a:solidFill>
                <a:latin typeface="Arial"/>
                <a:cs typeface="Arial"/>
              </a:rPr>
              <a:t>"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. Η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ίδι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α,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ερίοδο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dirty="0" err="1">
                <a:latin typeface="Arial"/>
                <a:cs typeface="Arial"/>
              </a:rPr>
              <a:t>γερμ</a:t>
            </a:r>
            <a:r>
              <a:rPr lang="en-US" sz="2000" dirty="0">
                <a:latin typeface="Arial"/>
                <a:cs typeface="Arial"/>
              </a:rPr>
              <a:t>α</a:t>
            </a:r>
            <a:r>
              <a:rPr lang="en-US" sz="2000" dirty="0" err="1">
                <a:latin typeface="Arial"/>
                <a:cs typeface="Arial"/>
              </a:rPr>
              <a:t>νικής</a:t>
            </a:r>
            <a:r>
              <a:rPr lang="en-US" sz="2000" dirty="0">
                <a:latin typeface="Arial"/>
                <a:cs typeface="Arial"/>
              </a:rPr>
              <a:t> κα</a:t>
            </a:r>
            <a:r>
              <a:rPr lang="en-US" sz="2000" dirty="0" err="1">
                <a:latin typeface="Arial"/>
                <a:cs typeface="Arial"/>
              </a:rPr>
              <a:t>τοχής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και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των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dirty="0">
                <a:latin typeface="Arial"/>
                <a:cs typeface="Arial"/>
              </a:rPr>
              <a:t>να</a:t>
            </a:r>
            <a:r>
              <a:rPr lang="en-US" sz="2000" dirty="0" err="1">
                <a:latin typeface="Arial"/>
                <a:cs typeface="Arial"/>
              </a:rPr>
              <a:t>ζιστικών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διώξεων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των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Εβρα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ίων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κα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τοίκων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 </a:t>
            </a:r>
            <a:r>
              <a:rPr lang="en-US" sz="2000" dirty="0" err="1">
                <a:latin typeface="Arial"/>
                <a:cs typeface="Arial"/>
              </a:rPr>
              <a:t>Ολλ</a:t>
            </a:r>
            <a:r>
              <a:rPr lang="en-US" sz="2000" dirty="0">
                <a:latin typeface="Arial"/>
                <a:cs typeface="Arial"/>
              </a:rPr>
              <a:t>α</a:t>
            </a:r>
            <a:r>
              <a:rPr lang="en-US" sz="2000" dirty="0" err="1">
                <a:latin typeface="Arial"/>
                <a:cs typeface="Arial"/>
              </a:rPr>
              <a:t>νδί</a:t>
            </a:r>
            <a:r>
              <a:rPr lang="en-US" sz="2000" dirty="0">
                <a:latin typeface="Arial"/>
                <a:cs typeface="Arial"/>
              </a:rPr>
              <a:t>ας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,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κρυ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β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ότ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αν μα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ζί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με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οικογένειά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και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άλλους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Εβρα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ίους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κα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τοίκους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σε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κρυμμένο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χώρο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οικί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ας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,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γι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 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ερί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ου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δύο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χρόνι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 και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έν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μήν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α,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μέχρι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ανα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κάλυψη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των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κατα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φευγόντων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και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την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απ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οστολή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τους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rgbClr val="202122"/>
                </a:solidFill>
                <a:latin typeface="Arial"/>
                <a:cs typeface="Arial"/>
              </a:rPr>
              <a:t>στ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α </a:t>
            </a:r>
            <a:r>
              <a:rPr lang="en-US" sz="2000" dirty="0">
                <a:latin typeface="Arial"/>
                <a:cs typeface="Arial"/>
              </a:rPr>
              <a:t>να</a:t>
            </a:r>
            <a:r>
              <a:rPr lang="en-US" sz="2000" dirty="0" err="1">
                <a:latin typeface="Arial"/>
                <a:cs typeface="Arial"/>
              </a:rPr>
              <a:t>ζιστικά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err="1">
                <a:latin typeface="Arial"/>
                <a:cs typeface="Arial"/>
              </a:rPr>
              <a:t>στρ</a:t>
            </a:r>
            <a:r>
              <a:rPr lang="en-US" sz="2000" dirty="0">
                <a:latin typeface="Arial"/>
                <a:cs typeface="Arial"/>
              </a:rPr>
              <a:t>α</a:t>
            </a:r>
            <a:r>
              <a:rPr lang="en-US" sz="2000" dirty="0" err="1">
                <a:latin typeface="Arial"/>
                <a:cs typeface="Arial"/>
              </a:rPr>
              <a:t>τό</a:t>
            </a:r>
            <a:r>
              <a:rPr lang="en-US" sz="2000" dirty="0">
                <a:latin typeface="Arial"/>
                <a:cs typeface="Arial"/>
              </a:rPr>
              <a:t>π</a:t>
            </a:r>
            <a:r>
              <a:rPr lang="en-US" sz="2000" dirty="0" err="1">
                <a:latin typeface="Arial"/>
                <a:cs typeface="Arial"/>
              </a:rPr>
              <a:t>εδ</a:t>
            </a:r>
            <a:r>
              <a:rPr lang="en-US" sz="2000" dirty="0">
                <a:latin typeface="Arial"/>
                <a:cs typeface="Arial"/>
              </a:rPr>
              <a:t>α </a:t>
            </a:r>
            <a:r>
              <a:rPr lang="en-US" sz="2000" dirty="0" err="1">
                <a:latin typeface="Arial"/>
                <a:cs typeface="Arial"/>
              </a:rPr>
              <a:t>συγκέντρωσης</a:t>
            </a:r>
            <a:r>
              <a:rPr lang="en-US" sz="2000" dirty="0">
                <a:solidFill>
                  <a:srgbClr val="202122"/>
                </a:solidFill>
                <a:latin typeface="Arial"/>
                <a:cs typeface="Arial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3006687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07765"/>
          </a:solidFill>
          <a:ln w="38100" cap="rnd">
            <a:solidFill>
              <a:srgbClr val="C0776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44F461-21FD-3EFD-4DAF-5D9CE9B4B8AC}"/>
              </a:ext>
            </a:extLst>
          </p:cNvPr>
          <p:cNvSpPr txBox="1"/>
          <p:nvPr/>
        </p:nvSpPr>
        <p:spPr>
          <a:xfrm>
            <a:off x="5297762" y="2706624"/>
            <a:ext cx="6251110" cy="348386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Ζωή Αδαμίδου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Ευαγγελία Γεμελιάρη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Σοφία Δριμάλα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Ανάνο Μπαχτάτζε</a:t>
            </a:r>
          </a:p>
        </p:txBody>
      </p:sp>
      <p:pic>
        <p:nvPicPr>
          <p:cNvPr id="7" name="Picture 6" descr="Sweden Drops Case Against Joost Klein, Disqualified Eurovision Entrant -  The New York Times">
            <a:extLst>
              <a:ext uri="{FF2B5EF4-FFF2-40B4-BE49-F238E27FC236}">
                <a16:creationId xmlns:a16="http://schemas.microsoft.com/office/drawing/2014/main" id="{5C896AAE-7271-481C-F45C-2C8365227D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419" r="8670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4C0B19-924E-2D26-2EB9-10AE1623E5D1}"/>
              </a:ext>
            </a:extLst>
          </p:cNvPr>
          <p:cNvSpPr txBox="1"/>
          <p:nvPr/>
        </p:nvSpPr>
        <p:spPr>
          <a:xfrm>
            <a:off x="5295254" y="1175288"/>
            <a:ext cx="506794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err="1">
                <a:solidFill>
                  <a:srgbClr val="0070C0"/>
                </a:solidFill>
              </a:rPr>
              <a:t>Ευχ</a:t>
            </a:r>
            <a:r>
              <a:rPr lang="en-US" sz="3200" b="1" dirty="0">
                <a:solidFill>
                  <a:srgbClr val="0070C0"/>
                </a:solidFill>
              </a:rPr>
              <a:t>α</a:t>
            </a:r>
            <a:r>
              <a:rPr lang="en-US" sz="3200" b="1" err="1">
                <a:solidFill>
                  <a:srgbClr val="0070C0"/>
                </a:solidFill>
              </a:rPr>
              <a:t>ριστούμε</a:t>
            </a:r>
            <a:r>
              <a:rPr lang="en-US" sz="3200" b="1" dirty="0">
                <a:solidFill>
                  <a:srgbClr val="0070C0"/>
                </a:solidFill>
              </a:rPr>
              <a:t> π</a:t>
            </a:r>
            <a:r>
              <a:rPr lang="en-US" sz="3200" b="1" err="1">
                <a:solidFill>
                  <a:srgbClr val="0070C0"/>
                </a:solidFill>
              </a:rPr>
              <a:t>ου</a:t>
            </a:r>
            <a:r>
              <a:rPr lang="en-US" sz="3200" b="1" dirty="0">
                <a:solidFill>
                  <a:srgbClr val="0070C0"/>
                </a:solidFill>
              </a:rPr>
              <a:t> μας παρα</a:t>
            </a:r>
            <a:r>
              <a:rPr lang="en-US" sz="3200" b="1" err="1">
                <a:solidFill>
                  <a:srgbClr val="0070C0"/>
                </a:solidFill>
              </a:rPr>
              <a:t>κολουθήσ</a:t>
            </a:r>
            <a:r>
              <a:rPr lang="en-US" sz="3200" b="1" dirty="0">
                <a:solidFill>
                  <a:srgbClr val="0070C0"/>
                </a:solidFill>
              </a:rPr>
              <a:t>α</a:t>
            </a:r>
            <a:r>
              <a:rPr lang="en-US" sz="3200" b="1" err="1">
                <a:solidFill>
                  <a:srgbClr val="0070C0"/>
                </a:solidFill>
              </a:rPr>
              <a:t>τε</a:t>
            </a:r>
            <a:endParaRPr lang="en-US" sz="32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13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Ευρεία οθόνη</PresentationFormat>
  <Paragraphs>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SketchyVTI</vt:lpstr>
      <vt:lpstr>ΟΛΛΑΝΔΙΑ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403</cp:revision>
  <dcterms:created xsi:type="dcterms:W3CDTF">2024-10-12T17:22:29Z</dcterms:created>
  <dcterms:modified xsi:type="dcterms:W3CDTF">2024-10-12T19:40:34Z</dcterms:modified>
</cp:coreProperties>
</file>