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729" r:id="rId4"/>
  </p:sldMasterIdLst>
  <p:notesMasterIdLst>
    <p:notesMasterId r:id="rId19"/>
  </p:notesMasterIdLst>
  <p:handoutMasterIdLst>
    <p:handoutMasterId r:id="rId20"/>
  </p:handoutMasterIdLst>
  <p:sldIdLst>
    <p:sldId id="258" r:id="rId5"/>
    <p:sldId id="335" r:id="rId6"/>
    <p:sldId id="336" r:id="rId7"/>
    <p:sldId id="337" r:id="rId8"/>
    <p:sldId id="338" r:id="rId9"/>
    <p:sldId id="339" r:id="rId10"/>
    <p:sldId id="340" r:id="rId11"/>
    <p:sldId id="341" r:id="rId12"/>
    <p:sldId id="342" r:id="rId13"/>
    <p:sldId id="343" r:id="rId14"/>
    <p:sldId id="344" r:id="rId15"/>
    <p:sldId id="345" r:id="rId16"/>
    <p:sldId id="346" r:id="rId17"/>
    <p:sldId id="347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893" y="3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54ACDB4-642F-4F82-9C8D-2DC384BF8F2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BB06E6-7341-4F07-8285-8B35565B99C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CC4456-0E88-4EB2-8FDA-8240F984B54A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C88C94-6E7C-4506-82BE-23DAD04DCE1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A5C082-911A-46EA-8DF6-A63F9F9E0A6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3086C9-2826-46AE-BD8E-F12CB3F9C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9103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5E9994-CBF9-4364-B2D1-761774B9F53C}" type="datetimeFigureOut">
              <a:rPr lang="en-US" smtClean="0"/>
              <a:t>10/17/2022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AD0BC5-116C-42CF-8B28-245F66D506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818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E62B5-0727-4FE1-B35D-4CC400F0421B}" type="datetime1">
              <a:rPr lang="en-US" smtClean="0"/>
              <a:t>10/17/2022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842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F3EBD-7946-447F-81B7-F8E13B1E0F65}" type="datetime1">
              <a:rPr lang="en-US" smtClean="0"/>
              <a:t>10/17/2022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383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1673-9338-481D-B5F9-C19B4D8B220D}" type="datetime1">
              <a:rPr lang="en-US" smtClean="0"/>
              <a:t>10/17/2022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719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29E9A-D780-446F-844A-BE267EEAD3AE}" type="datetime1">
              <a:rPr lang="en-US" smtClean="0"/>
              <a:t>10/17/2022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776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7C910-909F-4D24-AD23-A62C7BD67FC7}" type="datetime1">
              <a:rPr lang="en-US" smtClean="0"/>
              <a:t>10/17/2022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865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83216-DF3C-46DB-A40A-96FF3C606000}" type="datetime1">
              <a:rPr lang="en-US" smtClean="0"/>
              <a:t>10/17/2022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592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720A9-03EA-4B84-88A6-300F0BD51786}" type="datetime1">
              <a:rPr lang="en-US" smtClean="0"/>
              <a:t>10/17/2022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224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7BD0E-0FCD-4324-A628-FDB0CB3327DA}" type="datetime1">
              <a:rPr lang="en-US" smtClean="0"/>
              <a:t>10/17/2022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137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2EC9E-8B9A-41EE-9BA7-24325F3A2FA7}" type="datetime1">
              <a:rPr lang="en-US" smtClean="0"/>
              <a:t>10/17/2022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818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4F5E6-D73A-4AD2-857F-AF5620C48E9C}" type="datetime1">
              <a:rPr lang="en-US" smtClean="0"/>
              <a:t>10/17/2022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943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6E721-8DEF-49EB-A280-ECA7ED0AF9E9}" type="datetime1">
              <a:rPr lang="en-US" smtClean="0"/>
              <a:t>10/17/2022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486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50000">
              <a:schemeClr val="accent4"/>
            </a:gs>
            <a:gs pos="100000">
              <a:srgbClr val="FF0000"/>
            </a:gs>
          </a:gsLst>
          <a:lin ang="252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947E68-D1AB-47D2-8C40-7F44C00C5B87}" type="datetime1">
              <a:rPr lang="en-US" smtClean="0"/>
              <a:t>10/17/2022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71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50000">
              <a:schemeClr val="accent4"/>
            </a:gs>
            <a:gs pos="100000">
              <a:srgbClr val="FF0000"/>
            </a:gs>
          </a:gsLst>
          <a:lin ang="252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eometric abstract image">
            <a:extLst>
              <a:ext uri="{FF2B5EF4-FFF2-40B4-BE49-F238E27FC236}">
                <a16:creationId xmlns:a16="http://schemas.microsoft.com/office/drawing/2014/main" id="{1F6EA444-CCD5-43A4-848C-62DE7C63DDF9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360" r="9091" b="10360"/>
          <a:stretch/>
        </p:blipFill>
        <p:spPr>
          <a:xfrm>
            <a:off x="-3176" y="10"/>
            <a:ext cx="12192000" cy="68579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6AF5ED-FC20-4831-8454-D57E6A498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748155"/>
          </a:xfrm>
        </p:spPr>
        <p:txBody>
          <a:bodyPr>
            <a:noAutofit/>
          </a:bodyPr>
          <a:lstStyle/>
          <a:p>
            <a:pPr algn="ctr"/>
            <a:r>
              <a:rPr lang="el-GR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ΧΩΡΕΣ </a:t>
            </a: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l-GR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ΗΣ ΕΥΡΩΠΗΣ ΠΟΥ ΒΡΕΧΟΝΤΑΙ ΑΠΟ ΤΗΝ ΜΕΣΟΓΕΙΟ 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90320" y="2113280"/>
            <a:ext cx="9580880" cy="46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68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ΜΟΝΑΚΟ</a:t>
            </a:r>
            <a:endParaRPr lang="el-GR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621357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el-GR" sz="2200" dirty="0" smtClean="0"/>
              <a:t>	</a:t>
            </a:r>
            <a:r>
              <a:rPr lang="el-GR" dirty="0" smtClean="0"/>
              <a:t>Το Μονακό είναι μικρό πριγκιπάτο της Κυανής Ακτής.</a:t>
            </a:r>
          </a:p>
          <a:p>
            <a:pPr algn="just"/>
            <a:r>
              <a:rPr lang="el-GR" dirty="0" smtClean="0"/>
              <a:t>Περιβάλλεται στις τρεις πλευρές του από τη Γαλλία και στην τέταρτη βρέχεται από τη Μεσόγειο. </a:t>
            </a:r>
          </a:p>
          <a:p>
            <a:pPr algn="just"/>
            <a:r>
              <a:rPr lang="el-GR" dirty="0" smtClean="0"/>
              <a:t>Αποτελεί το πιο πυκνοκατοικημένο κράτος στον κόσμο και οι κάτοικοί του αποκαλούνται Μονεγάσκοι.</a:t>
            </a:r>
          </a:p>
          <a:p>
            <a:pPr algn="just"/>
            <a:r>
              <a:rPr lang="el-GR" dirty="0" smtClean="0"/>
              <a:t> Το Μονακό βρίσκεται στην Ευρώπη κατά μήκος της Μεσογείου, επί της Κυανής Ακτής, στα μισά της διαδρομής μεταξύ της Νίκαιας και των ιταλικών συνόρων.</a:t>
            </a:r>
          </a:p>
          <a:p>
            <a:pPr algn="just"/>
            <a:r>
              <a:rPr lang="el-GR" dirty="0" smtClean="0"/>
              <a:t>Το κλίμα του Μονακό είναι εύκρατο μεσογειακού τύπου με ήπιους και υγρούς χειμώνες και ζεστά και ξηρά καλοκαίρια με μεγάλη ηλιοφάνεια.</a:t>
            </a:r>
            <a:endParaRPr lang="el-GR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9127" y="1825624"/>
            <a:ext cx="3567545" cy="1875012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9127" y="3725333"/>
            <a:ext cx="4618182" cy="272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6900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ΜΑΛΤΑ</a:t>
            </a:r>
            <a:endParaRPr lang="el-GR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804545" y="1836102"/>
            <a:ext cx="5181600" cy="4860262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buNone/>
            </a:pPr>
            <a:r>
              <a:rPr lang="el-GR" dirty="0" smtClean="0"/>
              <a:t>	</a:t>
            </a:r>
            <a:r>
              <a:rPr lang="el-GR" sz="8800" dirty="0" smtClean="0"/>
              <a:t>Η Μάλτα, επίσημα η Δημοκρατία της Μάλτας, είναι μικρό και πυκνοκατοικημένο νησιωτικό κράτος αποτελούμενο από ένα αρχιπέλαγος επτά νησιών που βρίσκονται στο μέσο της Μεσογείου.</a:t>
            </a:r>
          </a:p>
          <a:p>
            <a:pPr algn="just"/>
            <a:r>
              <a:rPr lang="el-GR" sz="8800" dirty="0" smtClean="0"/>
              <a:t> Η Μάλτα βρίσκεται ακριβώς νότια της Σικελίας, ανατολικά της Τυνησίας και βόρεια της Λιβύης. </a:t>
            </a:r>
          </a:p>
          <a:p>
            <a:pPr algn="just"/>
            <a:r>
              <a:rPr lang="el-GR" sz="8800" dirty="0" smtClean="0"/>
              <a:t>Η πρώτη επίσημη γλώσσα είναι τα μαλτέζικα και η δεύτερη τα αγγλικά. </a:t>
            </a:r>
            <a:endParaRPr lang="el-GR" sz="8800" dirty="0" smtClean="0"/>
          </a:p>
          <a:p>
            <a:pPr algn="just"/>
            <a:r>
              <a:rPr lang="el-GR" sz="8800" dirty="0" smtClean="0"/>
              <a:t>Θρησκεία ρωμαιοκαθολισμός.</a:t>
            </a:r>
          </a:p>
          <a:p>
            <a:pPr algn="just"/>
            <a:r>
              <a:rPr lang="el-GR" sz="8800" dirty="0" smtClean="0"/>
              <a:t>Πρωτεύουσα του κρατους είναι η Βαλέτα</a:t>
            </a:r>
          </a:p>
          <a:p>
            <a:pPr algn="just"/>
            <a:r>
              <a:rPr lang="el-GR" sz="8800" dirty="0" smtClean="0"/>
              <a:t>Έκταση </a:t>
            </a:r>
            <a:r>
              <a:rPr lang="en-US" sz="8800" dirty="0" smtClean="0"/>
              <a:t>316 km2</a:t>
            </a:r>
            <a:r>
              <a:rPr lang="el-GR" sz="8800" dirty="0" smtClean="0"/>
              <a:t>.</a:t>
            </a:r>
          </a:p>
          <a:p>
            <a:pPr algn="just"/>
            <a:r>
              <a:rPr lang="el-GR" sz="8800" dirty="0" smtClean="0"/>
              <a:t>Το τοπικό κλίμα είναι μεσογειακό εύκρατο κλίμα, με ήπιους, βροχερούς χειμώνες και ξηρά καλοκαίρια. </a:t>
            </a:r>
            <a:endParaRPr lang="el-GR" sz="88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86145" y="3872201"/>
            <a:ext cx="5181600" cy="28241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6145" y="1836102"/>
            <a:ext cx="3114617" cy="1872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368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" y="50006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l-GR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ΓΑΛΛΙΑ</a:t>
            </a:r>
            <a:endParaRPr lang="el-GR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el-GR" dirty="0" smtClean="0"/>
              <a:t>	</a:t>
            </a:r>
            <a:r>
              <a:rPr lang="el-GR" sz="2400" dirty="0" smtClean="0"/>
              <a:t>Στ</a:t>
            </a:r>
            <a:r>
              <a:rPr lang="el-GR" sz="2400" dirty="0"/>
              <a:t>η</a:t>
            </a:r>
            <a:r>
              <a:rPr lang="el-GR" sz="2400" dirty="0" smtClean="0"/>
              <a:t> Γαλλία με </a:t>
            </a:r>
            <a:r>
              <a:rPr lang="el-GR" sz="2400" dirty="0" smtClean="0"/>
              <a:t>επίσημη </a:t>
            </a:r>
            <a:r>
              <a:rPr lang="el-GR" sz="2400" dirty="0" smtClean="0"/>
              <a:t>ονομασία Γαλλική Δημοκρατία, </a:t>
            </a:r>
            <a:r>
              <a:rPr lang="el-GR" sz="2400" dirty="0" smtClean="0"/>
              <a:t>το μεγαλύτερο μέρος των εδαφών και του πληθυσμού βρίσκεται στη Δυτική Ευρώπη, </a:t>
            </a:r>
            <a:r>
              <a:rPr lang="el-GR" sz="2400" dirty="0" smtClean="0"/>
              <a:t>αλλά </a:t>
            </a:r>
            <a:r>
              <a:rPr lang="el-GR" sz="2400" dirty="0" smtClean="0"/>
              <a:t>περιλαμβάνει επίσης πολλές περιοχές και εδάφη διάσπαρτα σε ολόκληρη την υφήλιο</a:t>
            </a:r>
            <a:r>
              <a:rPr lang="el-GR" sz="2400" dirty="0" smtClean="0"/>
              <a:t>.</a:t>
            </a:r>
          </a:p>
          <a:p>
            <a:pPr algn="just"/>
            <a:r>
              <a:rPr lang="el-GR" sz="2400" dirty="0" smtClean="0"/>
              <a:t>Έ</a:t>
            </a:r>
            <a:r>
              <a:rPr lang="el-GR" sz="2400" dirty="0" smtClean="0"/>
              <a:t>κταση </a:t>
            </a:r>
            <a:r>
              <a:rPr lang="el-GR" sz="2400" dirty="0" smtClean="0"/>
              <a:t>674.843 </a:t>
            </a:r>
            <a:r>
              <a:rPr lang="el-GR" sz="2400" dirty="0" smtClean="0"/>
              <a:t>τ.χλμ </a:t>
            </a:r>
          </a:p>
          <a:p>
            <a:pPr algn="just"/>
            <a:r>
              <a:rPr lang="el-GR" sz="2400" dirty="0" smtClean="0"/>
              <a:t>Π</a:t>
            </a:r>
            <a:r>
              <a:rPr lang="el-GR" sz="2400" dirty="0" smtClean="0"/>
              <a:t>ληθυσμός 67.897.000 κάτοικοι</a:t>
            </a:r>
          </a:p>
          <a:p>
            <a:pPr algn="just"/>
            <a:r>
              <a:rPr lang="el-GR" sz="2400" dirty="0" smtClean="0"/>
              <a:t>Έχει </a:t>
            </a:r>
            <a:r>
              <a:rPr lang="el-GR" sz="2400" dirty="0" smtClean="0"/>
              <a:t>πρωτεύουσα και μεγαλύτερη </a:t>
            </a:r>
            <a:r>
              <a:rPr lang="el-GR" sz="2400" dirty="0" smtClean="0"/>
              <a:t>πόλη </a:t>
            </a:r>
            <a:r>
              <a:rPr lang="el-GR" sz="2400" dirty="0" smtClean="0"/>
              <a:t>το Παρίσι</a:t>
            </a:r>
            <a:r>
              <a:rPr lang="el-GR" sz="2400" dirty="0" smtClean="0"/>
              <a:t>.</a:t>
            </a:r>
          </a:p>
          <a:p>
            <a:pPr algn="just"/>
            <a:r>
              <a:rPr lang="el-GR" sz="2400" dirty="0" smtClean="0"/>
              <a:t>Ένα από τα δημοφιλεσταρα αξιοθέατα είναι ο πύργος του Άιφελ.</a:t>
            </a:r>
          </a:p>
          <a:p>
            <a:pPr algn="just"/>
            <a:r>
              <a:rPr lang="el-GR" sz="2400" dirty="0"/>
              <a:t>Το κλίμα της μητροπολιτικής Γαλλίας είναι </a:t>
            </a:r>
            <a:r>
              <a:rPr lang="el-GR" sz="2400" dirty="0" smtClean="0"/>
              <a:t>εύκρατο </a:t>
            </a:r>
            <a:r>
              <a:rPr lang="el-GR" sz="2400" dirty="0"/>
              <a:t>επηρεαζόμενο από τον αντικυκλώνα των Αζορών </a:t>
            </a:r>
            <a:endParaRPr lang="el-GR" sz="2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19800" y="3641249"/>
            <a:ext cx="4528061" cy="25357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1825625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5038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20680" cy="1325563"/>
          </a:xfrm>
        </p:spPr>
        <p:txBody>
          <a:bodyPr>
            <a:normAutofit/>
          </a:bodyPr>
          <a:lstStyle/>
          <a:p>
            <a:pPr algn="ctr"/>
            <a:r>
              <a:rPr lang="el-GR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ΙΣΠΑΝΙΑ</a:t>
            </a:r>
            <a:endParaRPr lang="el-GR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79103" y="1582738"/>
            <a:ext cx="5299364" cy="5085917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buNone/>
            </a:pPr>
            <a:r>
              <a:rPr lang="el-GR" dirty="0" smtClean="0"/>
              <a:t>	</a:t>
            </a:r>
            <a:r>
              <a:rPr lang="el-GR" sz="8800" dirty="0" smtClean="0"/>
              <a:t>Η Ισπανία επίσημα το Βασίλειο της Ισπανίας είναι κράτος της νότιας Ευρώπης που καταλαμβάνει το μεγαλύτερο μέρος της Ιβηρικής </a:t>
            </a:r>
            <a:r>
              <a:rPr lang="el-GR" sz="8800" dirty="0" smtClean="0"/>
              <a:t>χερσονήσου.</a:t>
            </a:r>
          </a:p>
          <a:p>
            <a:pPr algn="just"/>
            <a:r>
              <a:rPr lang="el-GR" sz="8800" dirty="0" smtClean="0"/>
              <a:t>Προς </a:t>
            </a:r>
            <a:r>
              <a:rPr lang="el-GR" sz="8800" dirty="0" smtClean="0"/>
              <a:t>Βορρά ορίζεται από τον Βισκαϊκό κόλπο και τη </a:t>
            </a:r>
            <a:r>
              <a:rPr lang="el-GR" sz="8800" dirty="0" smtClean="0"/>
              <a:t>Γαλλία με την οροσειρά </a:t>
            </a:r>
            <a:r>
              <a:rPr lang="el-GR" sz="8800" dirty="0" smtClean="0"/>
              <a:t>των </a:t>
            </a:r>
            <a:r>
              <a:rPr lang="el-GR" sz="8800" dirty="0" smtClean="0"/>
              <a:t>Πυρηναίων. Βορειοανατολικά </a:t>
            </a:r>
            <a:r>
              <a:rPr lang="el-GR" sz="8800" dirty="0" smtClean="0"/>
              <a:t>συνορεύει με την </a:t>
            </a:r>
            <a:r>
              <a:rPr lang="el-GR" sz="8800" dirty="0" smtClean="0"/>
              <a:t>Ανδόρρα, </a:t>
            </a:r>
            <a:r>
              <a:rPr lang="el-GR" sz="8800" dirty="0"/>
              <a:t>α</a:t>
            </a:r>
            <a:r>
              <a:rPr lang="el-GR" sz="8800" dirty="0" smtClean="0"/>
              <a:t>νατολικά </a:t>
            </a:r>
            <a:r>
              <a:rPr lang="el-GR" sz="8800" dirty="0" smtClean="0"/>
              <a:t>και νότια βρέχεται από τη Μεσόγειο Θάλασσα και νοτιοδυτικά βρέχεται από τον Ατλαντικό ωκεανό. Δυτικά συνορεύει με την Πορτογαλία. Νότια με το Γιβραλτάρ και το </a:t>
            </a:r>
            <a:r>
              <a:rPr lang="el-GR" sz="8800" dirty="0" smtClean="0"/>
              <a:t>Μαρόκο.</a:t>
            </a:r>
          </a:p>
          <a:p>
            <a:pPr algn="just"/>
            <a:r>
              <a:rPr lang="el-GR" sz="8800" dirty="0" smtClean="0"/>
              <a:t>Έκταση </a:t>
            </a:r>
            <a:r>
              <a:rPr lang="el-GR" sz="8800" dirty="0" smtClean="0"/>
              <a:t>504.645 </a:t>
            </a:r>
            <a:r>
              <a:rPr lang="el-GR" sz="8800" dirty="0" smtClean="0"/>
              <a:t>τ.χλμ</a:t>
            </a:r>
          </a:p>
          <a:p>
            <a:pPr algn="just"/>
            <a:r>
              <a:rPr lang="el-GR" sz="8800" dirty="0" smtClean="0"/>
              <a:t>Π</a:t>
            </a:r>
            <a:r>
              <a:rPr lang="el-GR" sz="8800" dirty="0" smtClean="0"/>
              <a:t>ληθυσμός 47.450.795</a:t>
            </a:r>
          </a:p>
          <a:p>
            <a:pPr algn="just"/>
            <a:r>
              <a:rPr lang="el-GR" sz="8800" dirty="0" smtClean="0"/>
              <a:t>Πρωτεύουσα η </a:t>
            </a:r>
            <a:r>
              <a:rPr lang="el-GR" sz="8800" dirty="0" smtClean="0"/>
              <a:t>Μαδρίτη</a:t>
            </a:r>
            <a:r>
              <a:rPr lang="el-GR" sz="8800" dirty="0" smtClean="0"/>
              <a:t>.</a:t>
            </a:r>
          </a:p>
          <a:p>
            <a:pPr algn="just"/>
            <a:r>
              <a:rPr lang="el-GR" sz="8800" dirty="0"/>
              <a:t>Το κλίμα της Ισπανίας ποικίλει ανάλογα των περιοχών και του </a:t>
            </a:r>
            <a:r>
              <a:rPr lang="el-GR" sz="8800" dirty="0" smtClean="0"/>
              <a:t>ύψους και είναι εύκρατο</a:t>
            </a:r>
            <a:endParaRPr lang="el-GR" sz="88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78467" y="4027055"/>
            <a:ext cx="5592216" cy="2641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8467" y="1717965"/>
            <a:ext cx="4391194" cy="230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052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ΣΑΣ ΕΥΧΑΡΙΣΤΟΥΜΕ ΓΙΑ ΤΟΝ ΧΡΟΝΟ ΣΑΣ</a:t>
            </a:r>
            <a:endParaRPr lang="el-GR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4947920" y="5831840"/>
            <a:ext cx="7112000" cy="868680"/>
          </a:xfrm>
        </p:spPr>
        <p:txBody>
          <a:bodyPr>
            <a:normAutofit lnSpcReduction="10000"/>
          </a:bodyPr>
          <a:lstStyle/>
          <a:p>
            <a:pPr algn="r"/>
            <a:r>
              <a:rPr lang="el-GR" dirty="0" smtClean="0"/>
              <a:t>Γιάννης Σιαπέρας </a:t>
            </a:r>
          </a:p>
          <a:p>
            <a:pPr algn="r"/>
            <a:r>
              <a:rPr lang="el-GR" dirty="0" smtClean="0"/>
              <a:t>Τσαβαλιάς Μιχάλης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1354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DF349-B4ED-4B46-89D0-6CCB5684D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779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l-GR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ΕΛΛΑΔΑ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538480" y="1483360"/>
            <a:ext cx="5481320" cy="5161280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el-GR" sz="2000" dirty="0" smtClean="0"/>
              <a:t>	</a:t>
            </a:r>
            <a:r>
              <a:rPr lang="el-GR" dirty="0" smtClean="0"/>
              <a:t>Η Ελλάδα είναι χώρα της νοτιοανατολικής Ευρώπης στο νοτιότερο άκρο της Βαλκανικής χερσονήσου, με επίσημη ονομασία Ελληνική Δημοκρατία.</a:t>
            </a:r>
          </a:p>
          <a:p>
            <a:pPr algn="just"/>
            <a:r>
              <a:rPr lang="el-GR" dirty="0" smtClean="0"/>
              <a:t>Πληθυσμός 10.432.481 κατοικοι. </a:t>
            </a:r>
          </a:p>
          <a:p>
            <a:pPr algn="just"/>
            <a:r>
              <a:rPr lang="el-GR" dirty="0" smtClean="0"/>
              <a:t>Πρωτεύουσα και μεγαλύτερη πόλη η Αθήνα και δεύτερη μεγαλύτερη πόλη η Θεσσαλονίκη.</a:t>
            </a:r>
          </a:p>
          <a:p>
            <a:pPr algn="just"/>
            <a:r>
              <a:rPr lang="el-GR" dirty="0" smtClean="0"/>
              <a:t> Συνορεύει στα βορειοδυτικά με την Αλβανία, στα βόρεια με τη Βόρεια Μακεδονία και τη Βουλγαρία και στα βορειοανατολικά και ανατολικά (θαλάσσια) με την Τουρκία.  </a:t>
            </a:r>
          </a:p>
          <a:p>
            <a:pPr algn="just"/>
            <a:r>
              <a:rPr lang="el-GR" dirty="0" smtClean="0"/>
              <a:t>Επίσημη θρησκεία ορθόδοξος χριστιανισμός. </a:t>
            </a:r>
          </a:p>
          <a:p>
            <a:pPr algn="just"/>
            <a:r>
              <a:rPr lang="el-GR" dirty="0"/>
              <a:t>Κ</a:t>
            </a:r>
            <a:r>
              <a:rPr lang="el-GR" dirty="0" smtClean="0"/>
              <a:t>λίμα εύκρατο μεσογειακό, δηλαδη ήπιοι υγροί χειμώνες και ζεστά ξηρά καλοκαίρια.</a:t>
            </a:r>
          </a:p>
          <a:p>
            <a:pPr marL="0" indent="0" algn="just">
              <a:buNone/>
            </a:pPr>
            <a:endParaRPr lang="el-GR" dirty="0" smtClean="0"/>
          </a:p>
          <a:p>
            <a:pPr marL="0" indent="0" algn="just">
              <a:buNone/>
            </a:pPr>
            <a:endParaRPr lang="el-GR" sz="2400" dirty="0" smtClean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53480" y="1483359"/>
            <a:ext cx="5400040" cy="24846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480" y="4024358"/>
            <a:ext cx="5400040" cy="262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44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ΚΥΠΡΟΣ</a:t>
            </a:r>
            <a:endParaRPr lang="el-GR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619760" y="1605279"/>
            <a:ext cx="5364480" cy="536817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l-GR" sz="2200" dirty="0"/>
              <a:t>	</a:t>
            </a:r>
            <a:r>
              <a:rPr lang="el-GR" sz="2200" dirty="0" smtClean="0"/>
              <a:t>Η </a:t>
            </a:r>
            <a:r>
              <a:rPr lang="el-GR" sz="2200" dirty="0" smtClean="0"/>
              <a:t>Κύπρος, επίσημα Κυπριακή Δημοκρατία ή Δημοκρατία της Κύπρου είναι νησιωτικό κράτος της ανατολικής Μεσογείου. </a:t>
            </a:r>
          </a:p>
          <a:p>
            <a:pPr algn="just"/>
            <a:r>
              <a:rPr lang="el-GR" sz="2200" dirty="0"/>
              <a:t>Τ</a:t>
            </a:r>
            <a:r>
              <a:rPr lang="el-GR" sz="2200" dirty="0" smtClean="0"/>
              <a:t>ρίτο μεγαλύτερο σε πληθυσμό και έκταση νησί στη Μεσόγειο. </a:t>
            </a:r>
          </a:p>
          <a:p>
            <a:pPr algn="just"/>
            <a:r>
              <a:rPr lang="el-GR" sz="2200" dirty="0" smtClean="0"/>
              <a:t>Γεωγραφικά βρίσκεται νότια της Τουρκίας, δυτικά του Λιβάνου και της Συρίας, βορειοδυτικά του Ισραήλ, βόρεια της Αιγύπτου και νοτιοανατολικά της Ελλάδας. </a:t>
            </a:r>
          </a:p>
          <a:p>
            <a:pPr algn="just"/>
            <a:r>
              <a:rPr lang="el-GR" sz="2200" dirty="0" smtClean="0"/>
              <a:t>Πρωτεύουσα και μεγαλύτερη πόλη η Λευκωσία και δεύτερη μεγαλύτερη η Λεμεσός.</a:t>
            </a:r>
          </a:p>
          <a:p>
            <a:pPr algn="just"/>
            <a:r>
              <a:rPr lang="el-GR" sz="2200" dirty="0" smtClean="0"/>
              <a:t>Θρησκεία χριστιανισμός, ισλάμ.</a:t>
            </a:r>
          </a:p>
          <a:p>
            <a:pPr algn="just"/>
            <a:r>
              <a:rPr lang="el-GR" sz="2200" dirty="0" smtClean="0"/>
              <a:t>Κλίμα εύκρατο μεσογειακό,έντονες βροχές.</a:t>
            </a:r>
          </a:p>
          <a:p>
            <a:pPr algn="just"/>
            <a:endParaRPr lang="el-GR" sz="2200" dirty="0" smtClean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28690" y="1690688"/>
            <a:ext cx="3887470" cy="196058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8690" y="3781367"/>
            <a:ext cx="4944110" cy="293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7834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ΑΛΒΑΝΙΑ</a:t>
            </a:r>
            <a:endParaRPr lang="el-GR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838200" y="1690688"/>
            <a:ext cx="5181600" cy="4821872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el-GR" dirty="0" smtClean="0"/>
              <a:t>	</a:t>
            </a:r>
            <a:r>
              <a:rPr lang="el-GR" sz="2400" dirty="0" smtClean="0"/>
              <a:t>Η Αλβανία γνωστή επισήμως ως Δημοκρατία της Αλβανίας είναι βαλκανική χώρα της νοτιοανατολικής Ευρώπης.   </a:t>
            </a:r>
          </a:p>
          <a:p>
            <a:pPr algn="just"/>
            <a:r>
              <a:rPr lang="el-GR" sz="2400" dirty="0" smtClean="0"/>
              <a:t>Συνορεύει βορειοδυτικά με το Μαυροβούνιο, βορειοανατολικά με το Κοσσυφοπέδιο, ανατολικά με τη Βόρεια Μακεδονία και νότια με την Ελλάδα.</a:t>
            </a:r>
          </a:p>
          <a:p>
            <a:pPr algn="just"/>
            <a:r>
              <a:rPr lang="el-GR" sz="2400" dirty="0" smtClean="0"/>
              <a:t> Βρέχεται από την Αδριατική θάλασσα δυτικά, και το Ιόνιο πέλαγος νοτιοδυτικά.</a:t>
            </a:r>
          </a:p>
          <a:p>
            <a:pPr algn="just"/>
            <a:r>
              <a:rPr lang="el-GR" sz="2400" dirty="0" smtClean="0"/>
              <a:t>Πληθυσμός 2.793.592.</a:t>
            </a:r>
          </a:p>
          <a:p>
            <a:pPr algn="just"/>
            <a:r>
              <a:rPr lang="el-GR" sz="2400" dirty="0" smtClean="0"/>
              <a:t>Η Αλβανία έχει μεγάλο αριθμό κλιματικών περιοχών. Οι παραλιακές πεδιάδες έχουν χαρακτηριστικά Μεσογειακό κλίμα, ενώ τα υψίπεδα Μεσογειακό ηπειρωτικό. Στις πεδιάδες όσο και στην ενδοχώρα ο καιρός ποικίλει αισθητά από το βορρά στο νότο.</a:t>
            </a:r>
            <a:endParaRPr lang="el-GR" sz="24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96000" y="3860800"/>
            <a:ext cx="5057140" cy="26517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90688"/>
            <a:ext cx="3972560" cy="208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6914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ΜΑΥΡΟΒΟΥΝΙΟ</a:t>
            </a:r>
            <a:endParaRPr lang="el-GR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838200" y="1602424"/>
            <a:ext cx="5181600" cy="4798376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buNone/>
            </a:pPr>
            <a:r>
              <a:rPr lang="el-GR" dirty="0" smtClean="0"/>
              <a:t>	</a:t>
            </a:r>
            <a:r>
              <a:rPr lang="el-GR" sz="8800" dirty="0" smtClean="0"/>
              <a:t>Το Μαυροβούνιο ή Μοντενέγκρο είναι χώρα στη νοτιοανατολική Ευρώπη, όπου αποτελεί ανεξάρτητο κράτος από το 2006.</a:t>
            </a:r>
          </a:p>
          <a:p>
            <a:r>
              <a:rPr lang="el-GR" sz="8800" dirty="0" smtClean="0"/>
              <a:t>Πληθυσμός 617.683 κατοίκοι.</a:t>
            </a:r>
          </a:p>
          <a:p>
            <a:r>
              <a:rPr lang="el-GR" sz="8800" dirty="0" smtClean="0"/>
              <a:t>Έχει ακτές στην Αδριατική θάλασσα στα νοτιοδυτικά και συνορεύει με την Κροατία στα δυτικά, τη Βοσνία-Ερζεγοβίνη στα βορειοδυτικά, τη Σερβία στα ανατολικά και την Αλβανία στα νότια.</a:t>
            </a:r>
          </a:p>
          <a:p>
            <a:r>
              <a:rPr lang="el-GR" sz="8800" dirty="0" smtClean="0"/>
              <a:t>Πρωτεύουσα ειναι η Ποντγκόριτσα.</a:t>
            </a:r>
          </a:p>
          <a:p>
            <a:r>
              <a:rPr lang="el-GR" sz="8800" dirty="0" smtClean="0"/>
              <a:t>Η θέση του είναι νότια των Δειναρικών Άλπεων. Συνεπεία αυτού, το κλίμα στη χώρα είναι κυρίως ορεινό.</a:t>
            </a:r>
          </a:p>
          <a:p>
            <a:r>
              <a:rPr lang="el-GR" sz="8800" dirty="0" smtClean="0"/>
              <a:t>Σε σύγκριση με άλλα ευρωπαϊκά κράτη, το Μαυροβούνιο είναι μία αραιοκατοικημένη χώρα.</a:t>
            </a:r>
            <a:endParaRPr lang="el-GR" sz="88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96000" y="3657601"/>
            <a:ext cx="5538058" cy="274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02424"/>
            <a:ext cx="3119120" cy="207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4454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ΒΟΣΝΙΑ-ΕΡΖΕΓΟΒΙΝΗ</a:t>
            </a:r>
            <a:endParaRPr lang="el-G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838200" y="1690688"/>
            <a:ext cx="5181600" cy="4578031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el-GR" dirty="0" smtClean="0"/>
              <a:t>	Η </a:t>
            </a:r>
            <a:r>
              <a:rPr lang="el-GR" dirty="0" smtClean="0"/>
              <a:t>Ομοσπονδία της Βοσνίας - Ερζεγοβίνης είναι χώρα της Βαλκανικής χερσονήσου, πρώην ομόσπονδη δημοκρατία της Γιουγκοσλαβίας.</a:t>
            </a:r>
          </a:p>
          <a:p>
            <a:pPr algn="just"/>
            <a:r>
              <a:rPr lang="el-GR" dirty="0" smtClean="0"/>
              <a:t>Η έκταση της περιοχής είναι 51.209 τ.χλμ.  </a:t>
            </a:r>
          </a:p>
          <a:p>
            <a:pPr algn="just"/>
            <a:r>
              <a:rPr lang="el-GR" dirty="0" smtClean="0"/>
              <a:t>Πρωτεύουσα το Σαράγεβο</a:t>
            </a:r>
          </a:p>
          <a:p>
            <a:pPr algn="just"/>
            <a:r>
              <a:rPr lang="el-GR" dirty="0" smtClean="0"/>
              <a:t>Πληθυσμός 3.296.911 κατοικοι</a:t>
            </a:r>
          </a:p>
          <a:p>
            <a:pPr algn="just"/>
            <a:r>
              <a:rPr lang="el-GR" dirty="0"/>
              <a:t>Ε</a:t>
            </a:r>
            <a:r>
              <a:rPr lang="el-GR" dirty="0" smtClean="0"/>
              <a:t>ίναι μια πολύθρησκη χώρα. </a:t>
            </a:r>
          </a:p>
          <a:p>
            <a:pPr algn="just"/>
            <a:r>
              <a:rPr lang="el-GR" dirty="0" smtClean="0"/>
              <a:t>Τη χώρα διασχίζει η προέκταση των Δειναρικών Άλπεων, με ψηλότερο βουνό το όρος Μάγκλιτς. Η Βοσνία, στο βόρειο τμήμα, είναι δασώδης με κλίμα ηπειρωτικό, ενώ η Ερζεγοβίνη, στο νότιο τμήμα, έχει πιο επίπεδα μέρη γόνιμου εδάφους, αραιότερη βλάστηση και ηπιότερο κλίμα.</a:t>
            </a:r>
            <a:endParaRPr lang="el-GR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65518" y="1690688"/>
            <a:ext cx="4165602" cy="18080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5518" y="3580825"/>
            <a:ext cx="4165602" cy="272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0911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ΚΡΟΑΤΙΑ</a:t>
            </a:r>
            <a:endParaRPr lang="el-GR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686011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el-GR" dirty="0" smtClean="0"/>
              <a:t>	Η </a:t>
            </a:r>
            <a:r>
              <a:rPr lang="el-GR" dirty="0" smtClean="0"/>
              <a:t>Κροατία της οποίας η επίσημη ονομασία είναι Δημοκρατία της Κροατίας είναι χώρα στη νοτιοανατολική Ευρώπη.</a:t>
            </a:r>
          </a:p>
          <a:p>
            <a:pPr algn="just"/>
            <a:r>
              <a:rPr lang="el-GR" dirty="0"/>
              <a:t>Σ</a:t>
            </a:r>
            <a:r>
              <a:rPr lang="el-GR" dirty="0" smtClean="0"/>
              <a:t>υνορεύει </a:t>
            </a:r>
            <a:r>
              <a:rPr lang="el-GR" dirty="0" smtClean="0"/>
              <a:t>στα βόρεια με την Ουγγαρία και τη Σλοβενία, στα ανατολικά με τη Σερβία και τη Βοσνία-Ερζεγοβίνη, ενώ στη νότια άκρη της με το Μαυροβούνιο. Στο δυτικό της τμήμα βρέχεται από την Αδριατική θάλασσα η οποία αποτελεί έτσι τα φυσικά της </a:t>
            </a:r>
            <a:r>
              <a:rPr lang="el-GR" dirty="0" smtClean="0"/>
              <a:t>σύνορα.</a:t>
            </a:r>
            <a:endParaRPr lang="el-GR" dirty="0" smtClean="0"/>
          </a:p>
          <a:p>
            <a:pPr algn="just"/>
            <a:r>
              <a:rPr lang="el-GR" dirty="0" smtClean="0"/>
              <a:t>Πρωτεύουσα το </a:t>
            </a:r>
            <a:r>
              <a:rPr lang="el-GR" dirty="0" smtClean="0"/>
              <a:t>Ζάγκρετ</a:t>
            </a:r>
            <a:r>
              <a:rPr lang="el-GR" dirty="0" smtClean="0"/>
              <a:t>.</a:t>
            </a:r>
          </a:p>
          <a:p>
            <a:pPr algn="just"/>
            <a:r>
              <a:rPr lang="el-GR" dirty="0" smtClean="0"/>
              <a:t>Έ</a:t>
            </a:r>
            <a:r>
              <a:rPr lang="el-GR" dirty="0" smtClean="0"/>
              <a:t>κταση </a:t>
            </a:r>
            <a:r>
              <a:rPr lang="en-US" dirty="0" smtClean="0"/>
              <a:t>56.54</a:t>
            </a:r>
            <a:r>
              <a:rPr lang="el-GR" dirty="0" smtClean="0"/>
              <a:t>2</a:t>
            </a:r>
            <a:r>
              <a:rPr lang="en-US" dirty="0" smtClean="0"/>
              <a:t> km2</a:t>
            </a:r>
            <a:r>
              <a:rPr lang="el-GR" dirty="0" smtClean="0"/>
              <a:t>.</a:t>
            </a:r>
          </a:p>
          <a:p>
            <a:pPr algn="just"/>
            <a:r>
              <a:rPr lang="el-GR" dirty="0" smtClean="0"/>
              <a:t>Πληθυσμός 3.871.833</a:t>
            </a:r>
            <a:r>
              <a:rPr lang="el-GR" dirty="0"/>
              <a:t> </a:t>
            </a:r>
            <a:r>
              <a:rPr lang="el-GR" dirty="0" smtClean="0"/>
              <a:t>κάτοικοι.</a:t>
            </a:r>
            <a:endParaRPr lang="el-GR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64564" y="3463635"/>
            <a:ext cx="5181600" cy="304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4564" y="1825624"/>
            <a:ext cx="2790825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192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ΣΛΟΒΕΝΙΑ</a:t>
            </a:r>
            <a:endParaRPr lang="el-GR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838200" y="1554480"/>
            <a:ext cx="5181600" cy="515112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l-GR" sz="2200" dirty="0" smtClean="0"/>
              <a:t>	Η Σλοβενία, επίσημα Δημοκρατία της Σλοβενίας είναι χώρα των Βαλκανίων σε σταυροδρόμι βασικών Ευρωπαϊκών πολιτιστικών και εμπορικών δρόμων. </a:t>
            </a:r>
            <a:endParaRPr lang="el-GR" sz="2200" dirty="0" smtClean="0"/>
          </a:p>
          <a:p>
            <a:pPr algn="just"/>
            <a:r>
              <a:rPr lang="el-GR" sz="2200" dirty="0" smtClean="0"/>
              <a:t>Συνορεύει </a:t>
            </a:r>
            <a:r>
              <a:rPr lang="el-GR" sz="2200" dirty="0" smtClean="0"/>
              <a:t>με την Αυστρία στα βόρεια, την Ιταλία στα δυτικά, την Ουγγαρία στα βορειοανατολικά, και την Κροατία στα νότια και στα νοτιοανατολικά. </a:t>
            </a:r>
            <a:endParaRPr lang="el-GR" sz="2200" dirty="0" smtClean="0"/>
          </a:p>
          <a:p>
            <a:pPr algn="just"/>
            <a:r>
              <a:rPr lang="el-GR" sz="2200" dirty="0" smtClean="0"/>
              <a:t>Έκταση </a:t>
            </a:r>
            <a:r>
              <a:rPr lang="el-GR" sz="2200" dirty="0" smtClean="0"/>
              <a:t>20.273 </a:t>
            </a:r>
            <a:r>
              <a:rPr lang="el-GR" sz="2200" dirty="0" smtClean="0"/>
              <a:t>τ.χλμ </a:t>
            </a:r>
          </a:p>
          <a:p>
            <a:pPr algn="just"/>
            <a:r>
              <a:rPr lang="el-GR" sz="2200" dirty="0" smtClean="0"/>
              <a:t>Π</a:t>
            </a:r>
            <a:r>
              <a:rPr lang="el-GR" sz="2200" dirty="0" smtClean="0"/>
              <a:t>ληθυσμός </a:t>
            </a:r>
            <a:r>
              <a:rPr lang="el-GR" sz="2200" dirty="0" smtClean="0"/>
              <a:t>2.107.180 </a:t>
            </a:r>
            <a:r>
              <a:rPr lang="el-GR" sz="2200" dirty="0" smtClean="0"/>
              <a:t>κάτοικοι</a:t>
            </a:r>
          </a:p>
          <a:p>
            <a:pPr algn="just"/>
            <a:r>
              <a:rPr lang="el-GR" sz="2200" dirty="0" smtClean="0"/>
              <a:t>Η </a:t>
            </a:r>
            <a:r>
              <a:rPr lang="el-GR" sz="2200" dirty="0" smtClean="0"/>
              <a:t>γεωγραφία</a:t>
            </a:r>
            <a:r>
              <a:rPr lang="el-GR" sz="2200" dirty="0" smtClean="0"/>
              <a:t>, </a:t>
            </a:r>
            <a:r>
              <a:rPr lang="el-GR" sz="2200" dirty="0" smtClean="0"/>
              <a:t>η </a:t>
            </a:r>
            <a:r>
              <a:rPr lang="el-GR" sz="2200" dirty="0" smtClean="0"/>
              <a:t>ιστορία, </a:t>
            </a:r>
            <a:r>
              <a:rPr lang="el-GR" sz="2200" dirty="0" smtClean="0"/>
              <a:t>η </a:t>
            </a:r>
            <a:r>
              <a:rPr lang="el-GR" sz="2200" dirty="0" smtClean="0"/>
              <a:t>οικονομία, </a:t>
            </a:r>
            <a:r>
              <a:rPr lang="el-GR" sz="2200" dirty="0" smtClean="0"/>
              <a:t>ο πολιτισμός </a:t>
            </a:r>
            <a:r>
              <a:rPr lang="el-GR" sz="2200" dirty="0" smtClean="0"/>
              <a:t>και </a:t>
            </a:r>
            <a:r>
              <a:rPr lang="el-GR" sz="2200" dirty="0" smtClean="0"/>
              <a:t>η </a:t>
            </a:r>
            <a:r>
              <a:rPr lang="el-GR" sz="2200" dirty="0" smtClean="0"/>
              <a:t>γλώσσα </a:t>
            </a:r>
            <a:r>
              <a:rPr lang="el-GR" sz="2200" dirty="0" smtClean="0"/>
              <a:t>της εχούν μεγάλη </a:t>
            </a:r>
            <a:r>
              <a:rPr lang="el-GR" sz="2200" dirty="0" smtClean="0"/>
              <a:t>ποικιλία, διακρινόμενη από ένα μεταβατικό χαρακτήρα.</a:t>
            </a:r>
            <a:endParaRPr lang="el-GR" sz="22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3520289"/>
            <a:ext cx="5181600" cy="32089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1690687"/>
            <a:ext cx="3106420" cy="182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2212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ΙΤΑΛΙΑ</a:t>
            </a:r>
            <a:endParaRPr lang="el-GR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838200" y="1690688"/>
            <a:ext cx="5257800" cy="4811712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buNone/>
            </a:pPr>
            <a:r>
              <a:rPr lang="el-GR" dirty="0" smtClean="0"/>
              <a:t>	</a:t>
            </a:r>
            <a:r>
              <a:rPr lang="el-GR" sz="8800" dirty="0" smtClean="0"/>
              <a:t>Η Ιταλία επίσημα Ιταλική Δημοκρατία είναι κυρίαρχο κράτος στην Ευρώπη. </a:t>
            </a:r>
          </a:p>
          <a:p>
            <a:pPr algn="just"/>
            <a:r>
              <a:rPr lang="el-GR" sz="8800" dirty="0" smtClean="0"/>
              <a:t>Έκταση 301.340 τ.χλμ </a:t>
            </a:r>
          </a:p>
          <a:p>
            <a:pPr algn="just"/>
            <a:r>
              <a:rPr lang="el-GR" sz="8800" dirty="0" smtClean="0"/>
              <a:t>Π</a:t>
            </a:r>
            <a:r>
              <a:rPr lang="el-GR" sz="8800" dirty="0" smtClean="0"/>
              <a:t>ληθυσμός 58.983.122 κατοίκοι </a:t>
            </a:r>
          </a:p>
          <a:p>
            <a:pPr algn="just"/>
            <a:r>
              <a:rPr lang="el-GR" sz="8800" dirty="0" smtClean="0"/>
              <a:t>Πρωτεύουσα είναι η Ρώμη. </a:t>
            </a:r>
          </a:p>
          <a:p>
            <a:pPr algn="just"/>
            <a:r>
              <a:rPr lang="el-GR" sz="8800" dirty="0" smtClean="0"/>
              <a:t>Αποτελείται από μία χερσόνησο σε σχήμα μπότας και δύο μεγάλα νησιά στη Μεσόγειο θάλασσα: τη Σικελία και τη Σαρδηνία.</a:t>
            </a:r>
          </a:p>
          <a:p>
            <a:pPr algn="just"/>
            <a:r>
              <a:rPr lang="el-GR" sz="8800" dirty="0" smtClean="0"/>
              <a:t>Βόρεια συνορεύει με την Ελβετία και την Αυστρία, δυτικά με τη Γαλλία και ανατολικά με τη Σλοβενία, ενώ εξκλάβιο της Ιταλίας αποτελεί και η πόλη Καμπιόνε ντ' Ιτάλια, που βρίσκεται στο έδαφος της Ελβετίας.</a:t>
            </a:r>
          </a:p>
          <a:p>
            <a:pPr algn="just"/>
            <a:r>
              <a:rPr lang="el-GR" sz="8800" dirty="0" smtClean="0"/>
              <a:t>Θρησκεία καθολικός χριστιανισμός</a:t>
            </a:r>
            <a:endParaRPr lang="el-GR" sz="88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39854" y="3606324"/>
            <a:ext cx="3759214" cy="25706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854" y="1758156"/>
            <a:ext cx="3515360" cy="176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2111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E14B9E1-7F97-4662-8FB1-AC5A81D5A1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E0B8658-DE86-42E1-9D01-970FE6B6ABA5}">
  <ds:schemaRefs>
    <ds:schemaRef ds:uri="16c05727-aa75-4e4a-9b5f-8a80a1165891"/>
    <ds:schemaRef ds:uri="http://purl.org/dc/terms/"/>
    <ds:schemaRef ds:uri="http://schemas.microsoft.com/office/2006/documentManagement/types"/>
    <ds:schemaRef ds:uri="http://schemas.microsoft.com/office/2006/metadata/properties"/>
    <ds:schemaRef ds:uri="http://purl.org/dc/elements/1.1/"/>
    <ds:schemaRef ds:uri="71af3243-3dd4-4a8d-8c0d-dd76da1f02a5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913FBCD-4DF7-4ECF-9257-7B99D549932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32</Words>
  <Application>Microsoft Office PowerPoint</Application>
  <PresentationFormat>Widescreen</PresentationFormat>
  <Paragraphs>86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ΧΩΡΕΣ TΗΣ ΕΥΡΩΠΗΣ ΠΟΥ ΒΡΕΧΟΝΤΑΙ ΑΠΟ ΤΗΝ ΜΕΣΟΓΕΙΟ </vt:lpstr>
      <vt:lpstr>ΕΛΛΑΔΑ</vt:lpstr>
      <vt:lpstr>ΚΥΠΡΟΣ</vt:lpstr>
      <vt:lpstr>ΑΛΒΑΝΙΑ</vt:lpstr>
      <vt:lpstr>ΜΑΥΡΟΒΟΥΝΙΟ</vt:lpstr>
      <vt:lpstr> ΒΟΣΝΙΑ-ΕΡΖΕΓΟΒΙΝΗ</vt:lpstr>
      <vt:lpstr>ΚΡΟΑΤΙΑ</vt:lpstr>
      <vt:lpstr>ΣΛΟΒΕΝΙΑ</vt:lpstr>
      <vt:lpstr>ΙΤΑΛΙΑ</vt:lpstr>
      <vt:lpstr>ΜΟΝΑΚΟ</vt:lpstr>
      <vt:lpstr>ΜΑΛΤΑ</vt:lpstr>
      <vt:lpstr>ΓΑΛΛΙΑ</vt:lpstr>
      <vt:lpstr>ΙΣΠΑΝΙΑ</vt:lpstr>
      <vt:lpstr>ΣΑΣ ΕΥΧΑΡΙΣΤΟΥΜΕ ΓΙΑ ΤΟΝ ΧΡΟΝΟ ΣΑΣ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2022-10-11T18:29:36Z</dcterms:created>
  <dcterms:modified xsi:type="dcterms:W3CDTF">2022-10-16T22:01:27Z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