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3" r:id="rId5"/>
    <p:sldId id="298" r:id="rId6"/>
    <p:sldId id="285" r:id="rId7"/>
    <p:sldId id="299" r:id="rId8"/>
    <p:sldId id="300" r:id="rId9"/>
    <p:sldId id="297" r:id="rId10"/>
    <p:sldId id="301" r:id="rId11"/>
    <p:sldId id="293" r:id="rId12"/>
    <p:sldId id="302" r:id="rId13"/>
    <p:sldId id="303" r:id="rId14"/>
    <p:sldId id="289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56D03-DAC7-0284-4706-25E18A7B0060}" v="1247" dt="2024-11-27T17:29:17.900"/>
    <p1510:client id="{C0D9CF81-5D0C-DC78-979B-886B66BAE438}" v="20" dt="2024-11-27T18:29:43.640"/>
    <p1510:client id="{F35A6625-8C0D-3840-F88F-EA18BCF3D4FA}" v="441" dt="2024-11-27T18:23:35.849"/>
  </p1510:revLst>
</p1510:revInfo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/>
    <p:restoredTop sz="94879" autoAdjust="0"/>
  </p:normalViewPr>
  <p:slideViewPr>
    <p:cSldViewPr snapToGrid="0" showGuides="1">
      <p:cViewPr varScale="1">
        <p:scale>
          <a:sx n="86" d="100"/>
          <a:sy n="86" d="100"/>
        </p:scale>
        <p:origin x="786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6648-F114-4402-B049-AA57EA7F2020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15FE-BC4D-474E-9AA3-6983BC3D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20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16936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916936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58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8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4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44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32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32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3866404" y="52254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6655" y="5143104"/>
            <a:ext cx="3355345" cy="1252728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392" y="740664"/>
            <a:ext cx="5157787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417320"/>
            <a:ext cx="5157787" cy="2029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3941064"/>
            <a:ext cx="5183188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485555"/>
            <a:ext cx="5183188" cy="119786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673352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07592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452264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4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5288457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4922697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2155720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3336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4856116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3983732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130552"/>
            <a:ext cx="8165592" cy="17556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545" y="319125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782" y="4498848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4782" y="579729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36576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898648"/>
            <a:ext cx="4370832" cy="20299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56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3866404" y="92946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24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78408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53036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839320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2125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718409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5329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613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anchor="b"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483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474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474" y="1279472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483" y="1278001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3483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34474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34474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3483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07008" y="5788152"/>
            <a:ext cx="3858768" cy="53246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7008" y="5266944"/>
            <a:ext cx="3858768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erga.gr/2020/06/timelapse-vinteo-gia-to-amesterntam-pou-chriastike-dyo-chronia-na-olokliroth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sineurope.gr/%CF%87%CF%8E%CF%81%CE%B5%CF%82/%CE%BF%CE%BB%CE%BB%CE%B1%CE%BD%CE%B4%CE%AF%CE%B1/" TargetMode="External"/><Relationship Id="rId2" Type="http://schemas.openxmlformats.org/officeDocument/2006/relationships/hyperlink" Target="https://el.wikipedia.org/wiki/%CE%9F%CE%BB%CE%BB%CE%B1%CE%BD%CE%B4%CE%AF%CE%B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 descr="Εικόνα που περιέχει εξωτερικός χώρος/ύπαιθρος, κτίριο, ουρανός, δέν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48F00D1A-B1B0-00F2-CACC-8A891552F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0503" r="-1" b="21800"/>
          <a:stretch/>
        </p:blipFill>
        <p:spPr>
          <a:xfrm>
            <a:off x="1289143" y="440217"/>
            <a:ext cx="9613711" cy="232708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B1341B-74CE-99E1-8A79-DB717AB6E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93" y="4861689"/>
            <a:ext cx="6699364" cy="1198143"/>
          </a:xfrm>
        </p:spPr>
        <p:txBody>
          <a:bodyPr anchor="b">
            <a:noAutofit/>
          </a:bodyPr>
          <a:lstStyle/>
          <a:p>
            <a:r>
              <a:rPr lang="en-US" sz="8800" b="1" i="1" dirty="0">
                <a:latin typeface="Angsana New"/>
                <a:cs typeface="Angsana New"/>
              </a:rPr>
              <a:t>ΟΛΛΑΝΔΙΑ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1867331-230D-9C0A-257F-D767A3E56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ED375-B287-95FF-E630-678DC150215F}"/>
              </a:ext>
            </a:extLst>
          </p:cNvPr>
          <p:cNvSpPr txBox="1"/>
          <p:nvPr/>
        </p:nvSpPr>
        <p:spPr>
          <a:xfrm>
            <a:off x="-2630924" y="8274242"/>
            <a:ext cx="2914268" cy="24822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ThePhoto από τον PhotoAuthor έχει άδεια χρήσης του CCYYSA.</a:t>
            </a:r>
          </a:p>
        </p:txBody>
      </p:sp>
      <p:pic>
        <p:nvPicPr>
          <p:cNvPr id="2" name="Εικόνα 1" descr="Εικόνα που περιέχει σημαία, ουρανός, σύννεφο, εξωτερικός χώρος/ύπαιθρος">
            <a:extLst>
              <a:ext uri="{FF2B5EF4-FFF2-40B4-BE49-F238E27FC236}">
                <a16:creationId xmlns:a16="http://schemas.microsoft.com/office/drawing/2014/main" id="{2363D6F1-0B20-8458-2387-428672B5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31" y="3420481"/>
            <a:ext cx="3953266" cy="26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428506B-7AD8-D24D-5106-AFED5E15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err="1">
                <a:latin typeface="Avenir Next LT Pro"/>
                <a:cs typeface="Angsana New"/>
              </a:rPr>
              <a:t>Keukenhof</a:t>
            </a:r>
            <a:endParaRPr lang="el-GR" b="1" i="1" dirty="0">
              <a:latin typeface="Avenir Next LT Pro"/>
              <a:cs typeface="Angsana New"/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8CDB51-AAC8-12CA-322E-999D768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7F95B6-261C-2092-D222-7BF2DA2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10</a:t>
            </a:fld>
            <a:endParaRPr lang="en-US" dirty="0"/>
          </a:p>
        </p:txBody>
      </p:sp>
      <p:pic>
        <p:nvPicPr>
          <p:cNvPr id="22" name="Εικόνα 21" descr="Love this picture">
            <a:extLst>
              <a:ext uri="{FF2B5EF4-FFF2-40B4-BE49-F238E27FC236}">
                <a16:creationId xmlns:a16="http://schemas.microsoft.com/office/drawing/2014/main" id="{99D43D87-5EDE-E44C-0EFF-9E8E20B6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608" y="1242418"/>
            <a:ext cx="3165105" cy="2438166"/>
          </a:xfrm>
          <a:prstGeom prst="rect">
            <a:avLst/>
          </a:prstGeom>
        </p:spPr>
      </p:pic>
      <p:pic>
        <p:nvPicPr>
          <p:cNvPr id="23" name="Εικόνα 22" descr="The hyacinth fields just accross Keukenhof Gardens">
            <a:extLst>
              <a:ext uri="{FF2B5EF4-FFF2-40B4-BE49-F238E27FC236}">
                <a16:creationId xmlns:a16="http://schemas.microsoft.com/office/drawing/2014/main" id="{020DBFC6-7CBB-961C-ECE4-B1091762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737" y="1256317"/>
            <a:ext cx="3247573" cy="2434317"/>
          </a:xfrm>
          <a:prstGeom prst="rect">
            <a:avLst/>
          </a:prstGeom>
        </p:spPr>
      </p:pic>
      <p:pic>
        <p:nvPicPr>
          <p:cNvPr id="24" name="Εικόνα 23" descr="Εικόνα που περιέχει εξωτερικός χώρος/ύπαιθρος, δέντρο, ουρανός, βοτανικός κήπ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08F414E-9ACA-C535-4118-4C9B9AB2D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27" y="3933220"/>
            <a:ext cx="3126621" cy="2341941"/>
          </a:xfrm>
          <a:prstGeom prst="rect">
            <a:avLst/>
          </a:prstGeom>
        </p:spPr>
      </p:pic>
      <p:pic>
        <p:nvPicPr>
          <p:cNvPr id="25" name="Εικόνα 24" descr="Assortment of incredible colors">
            <a:extLst>
              <a:ext uri="{FF2B5EF4-FFF2-40B4-BE49-F238E27FC236}">
                <a16:creationId xmlns:a16="http://schemas.microsoft.com/office/drawing/2014/main" id="{A6DBC4E4-4B88-3F0D-B135-FB5AB921C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213" y="3933219"/>
            <a:ext cx="3126620" cy="2341942"/>
          </a:xfrm>
          <a:prstGeom prst="rect">
            <a:avLst/>
          </a:prstGeom>
        </p:spPr>
      </p:pic>
      <p:pic>
        <p:nvPicPr>
          <p:cNvPr id="26" name="Εικόνα 25" descr="Εικόνα που περιέχει εξωτερικός χώρος/ύπαιθρος, δέντρο, ουρανός, ελατή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15F48FCD-5A31-FD22-96F2-7C2449557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51" y="1685696"/>
            <a:ext cx="5213049" cy="39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EB5D-C504-369F-0181-B4054907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latin typeface="Angsana New"/>
                <a:cs typeface="Angsana New"/>
              </a:rPr>
              <a:t>ΑΝΑΚΕΦΑΛΑΙΩΣΗ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CBDF-8587-28A0-CAD5-7A42FF722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latin typeface="Calibri"/>
                <a:ea typeface="+mn-lt"/>
                <a:cs typeface="+mn-lt"/>
              </a:rPr>
              <a:t>Αν</a:t>
            </a:r>
            <a:r>
              <a:rPr lang="en-US" sz="2400" dirty="0">
                <a:latin typeface="Calibri"/>
                <a:ea typeface="+mn-lt"/>
                <a:cs typeface="+mn-lt"/>
              </a:rPr>
              <a:t> και </a:t>
            </a:r>
            <a:r>
              <a:rPr lang="en-US" sz="2400" err="1">
                <a:latin typeface="Calibri"/>
                <a:ea typeface="+mn-lt"/>
                <a:cs typeface="+mn-lt"/>
              </a:rPr>
              <a:t>μικρή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χώρ</a:t>
            </a:r>
            <a:r>
              <a:rPr lang="en-US" sz="2400" dirty="0">
                <a:latin typeface="Calibri"/>
                <a:ea typeface="+mn-lt"/>
                <a:cs typeface="+mn-lt"/>
              </a:rPr>
              <a:t>α, ο </a:t>
            </a:r>
            <a:r>
              <a:rPr lang="en-US" sz="2400" err="1">
                <a:latin typeface="Calibri"/>
                <a:ea typeface="+mn-lt"/>
                <a:cs typeface="+mn-lt"/>
              </a:rPr>
              <a:t>δυν</a:t>
            </a:r>
            <a:r>
              <a:rPr lang="en-US" sz="2400" dirty="0">
                <a:latin typeface="Calibri"/>
                <a:ea typeface="+mn-lt"/>
                <a:cs typeface="+mn-lt"/>
              </a:rPr>
              <a:t>α</a:t>
            </a:r>
            <a:r>
              <a:rPr lang="en-US" sz="2400" err="1">
                <a:latin typeface="Calibri"/>
                <a:ea typeface="+mn-lt"/>
                <a:cs typeface="+mn-lt"/>
              </a:rPr>
              <a:t>μισμός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των</a:t>
            </a:r>
            <a:r>
              <a:rPr lang="en-US" sz="2400" dirty="0">
                <a:latin typeface="Calibri"/>
                <a:ea typeface="+mn-lt"/>
                <a:cs typeface="+mn-lt"/>
              </a:rPr>
              <a:t> κα</a:t>
            </a:r>
            <a:r>
              <a:rPr lang="en-US" sz="2400" err="1">
                <a:latin typeface="Calibri"/>
                <a:ea typeface="+mn-lt"/>
                <a:cs typeface="+mn-lt"/>
              </a:rPr>
              <a:t>τοίκων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της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την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έφερε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στην</a:t>
            </a:r>
            <a:r>
              <a:rPr lang="en-US" sz="2400" dirty="0">
                <a:latin typeface="Calibri"/>
                <a:ea typeface="+mn-lt"/>
                <a:cs typeface="+mn-lt"/>
              </a:rPr>
              <a:t> π</a:t>
            </a:r>
            <a:r>
              <a:rPr lang="en-US" sz="2400" err="1">
                <a:latin typeface="Calibri"/>
                <a:ea typeface="+mn-lt"/>
                <a:cs typeface="+mn-lt"/>
              </a:rPr>
              <a:t>ρωτο</a:t>
            </a:r>
            <a:r>
              <a:rPr lang="en-US" sz="2400" dirty="0">
                <a:latin typeface="Calibri"/>
                <a:ea typeface="+mn-lt"/>
                <a:cs typeface="+mn-lt"/>
              </a:rPr>
              <a:t>π</a:t>
            </a:r>
            <a:r>
              <a:rPr lang="en-US" sz="2400" err="1">
                <a:latin typeface="Calibri"/>
                <a:ea typeface="+mn-lt"/>
                <a:cs typeface="+mn-lt"/>
              </a:rPr>
              <a:t>ορί</a:t>
            </a:r>
            <a:r>
              <a:rPr lang="en-US" sz="2400" dirty="0">
                <a:latin typeface="Calibri"/>
                <a:ea typeface="+mn-lt"/>
                <a:cs typeface="+mn-lt"/>
              </a:rPr>
              <a:t>α </a:t>
            </a:r>
            <a:r>
              <a:rPr lang="en-US" sz="2400" err="1">
                <a:latin typeface="Calibri"/>
                <a:ea typeface="+mn-lt"/>
                <a:cs typeface="+mn-lt"/>
              </a:rPr>
              <a:t>των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ευρω</a:t>
            </a:r>
            <a:r>
              <a:rPr lang="en-US" sz="2400" dirty="0">
                <a:latin typeface="Calibri"/>
                <a:ea typeface="+mn-lt"/>
                <a:cs typeface="+mn-lt"/>
              </a:rPr>
              <a:t>πα</a:t>
            </a:r>
            <a:r>
              <a:rPr lang="en-US" sz="2400" err="1">
                <a:latin typeface="Calibri"/>
                <a:ea typeface="+mn-lt"/>
                <a:cs typeface="+mn-lt"/>
              </a:rPr>
              <a:t>ϊκών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κρ</a:t>
            </a:r>
            <a:r>
              <a:rPr lang="en-US" sz="2400" dirty="0">
                <a:latin typeface="Calibri"/>
                <a:ea typeface="+mn-lt"/>
                <a:cs typeface="+mn-lt"/>
              </a:rPr>
              <a:t>α</a:t>
            </a:r>
            <a:r>
              <a:rPr lang="en-US" sz="2400" err="1">
                <a:latin typeface="Calibri"/>
                <a:ea typeface="+mn-lt"/>
                <a:cs typeface="+mn-lt"/>
              </a:rPr>
              <a:t>τών</a:t>
            </a:r>
            <a:r>
              <a:rPr lang="en-US" sz="2400" dirty="0">
                <a:latin typeface="Calibri"/>
                <a:ea typeface="+mn-lt"/>
                <a:cs typeface="+mn-lt"/>
              </a:rPr>
              <a:t> από </a:t>
            </a:r>
            <a:r>
              <a:rPr lang="en-US" sz="2400" err="1">
                <a:latin typeface="Calibri"/>
                <a:ea typeface="+mn-lt"/>
                <a:cs typeface="+mn-lt"/>
              </a:rPr>
              <a:t>την</a:t>
            </a:r>
            <a:r>
              <a:rPr lang="en-US" sz="2400" dirty="0">
                <a:latin typeface="Calibri"/>
                <a:ea typeface="+mn-lt"/>
                <a:cs typeface="+mn-lt"/>
              </a:rPr>
              <a:t> άπ</a:t>
            </a:r>
            <a:r>
              <a:rPr lang="en-US" sz="2400" err="1">
                <a:latin typeface="Calibri"/>
                <a:ea typeface="+mn-lt"/>
                <a:cs typeface="+mn-lt"/>
              </a:rPr>
              <a:t>οψη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των</a:t>
            </a:r>
            <a:r>
              <a:rPr lang="en-US" sz="2400" dirty="0">
                <a:latin typeface="Calibri"/>
                <a:ea typeface="+mn-lt"/>
                <a:cs typeface="+mn-lt"/>
              </a:rPr>
              <a:t> π</a:t>
            </a:r>
            <a:r>
              <a:rPr lang="en-US" sz="2400" err="1">
                <a:latin typeface="Calibri"/>
                <a:ea typeface="+mn-lt"/>
                <a:cs typeface="+mn-lt"/>
              </a:rPr>
              <a:t>νευμ</a:t>
            </a:r>
            <a:r>
              <a:rPr lang="en-US" sz="2400" dirty="0">
                <a:latin typeface="Calibri"/>
                <a:ea typeface="+mn-lt"/>
                <a:cs typeface="+mn-lt"/>
              </a:rPr>
              <a:t>α</a:t>
            </a:r>
            <a:r>
              <a:rPr lang="en-US" sz="2400" err="1">
                <a:latin typeface="Calibri"/>
                <a:ea typeface="+mn-lt"/>
                <a:cs typeface="+mn-lt"/>
              </a:rPr>
              <a:t>τικών</a:t>
            </a:r>
            <a:r>
              <a:rPr lang="en-US" sz="2400" dirty="0">
                <a:latin typeface="Calibri"/>
                <a:ea typeface="+mn-lt"/>
                <a:cs typeface="+mn-lt"/>
              </a:rPr>
              <a:t>, </a:t>
            </a:r>
            <a:r>
              <a:rPr lang="en-US" sz="2400" err="1">
                <a:latin typeface="Calibri"/>
                <a:ea typeface="+mn-lt"/>
                <a:cs typeface="+mn-lt"/>
              </a:rPr>
              <a:t>οικονομικών</a:t>
            </a:r>
            <a:r>
              <a:rPr lang="en-US" sz="2400" dirty="0">
                <a:latin typeface="Calibri"/>
                <a:ea typeface="+mn-lt"/>
                <a:cs typeface="+mn-lt"/>
              </a:rPr>
              <a:t> και </a:t>
            </a:r>
            <a:r>
              <a:rPr lang="en-US" sz="2400" err="1">
                <a:latin typeface="Calibri"/>
                <a:ea typeface="+mn-lt"/>
                <a:cs typeface="+mn-lt"/>
              </a:rPr>
              <a:t>κοινωνικών</a:t>
            </a:r>
            <a:r>
              <a:rPr lang="en-US" sz="2400" dirty="0">
                <a:latin typeface="Calibri"/>
                <a:ea typeface="+mn-lt"/>
                <a:cs typeface="+mn-lt"/>
              </a:rPr>
              <a:t> κατα</a:t>
            </a:r>
            <a:r>
              <a:rPr lang="en-US" sz="2400" err="1">
                <a:latin typeface="Calibri"/>
                <a:ea typeface="+mn-lt"/>
                <a:cs typeface="+mn-lt"/>
              </a:rPr>
              <a:t>κτήσεων</a:t>
            </a:r>
            <a:r>
              <a:rPr lang="en-US" sz="2400" dirty="0">
                <a:latin typeface="Calibri"/>
                <a:ea typeface="+mn-lt"/>
                <a:cs typeface="+mn-lt"/>
              </a:rPr>
              <a:t> και </a:t>
            </a:r>
            <a:r>
              <a:rPr lang="en-US" sz="2400" err="1">
                <a:latin typeface="Calibri"/>
                <a:ea typeface="+mn-lt"/>
                <a:cs typeface="+mn-lt"/>
              </a:rPr>
              <a:t>την</a:t>
            </a:r>
            <a:r>
              <a:rPr lang="en-US" sz="2400" dirty="0">
                <a:latin typeface="Calibri"/>
                <a:ea typeface="+mn-lt"/>
                <a:cs typeface="+mn-lt"/>
              </a:rPr>
              <a:t> κα</a:t>
            </a:r>
            <a:r>
              <a:rPr lang="en-US" sz="2400" err="1">
                <a:latin typeface="Calibri"/>
                <a:ea typeface="+mn-lt"/>
                <a:cs typeface="+mn-lt"/>
              </a:rPr>
              <a:t>τέστησε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έν</a:t>
            </a:r>
            <a:r>
              <a:rPr lang="en-US" sz="2400" dirty="0">
                <a:latin typeface="Calibri"/>
                <a:ea typeface="+mn-lt"/>
                <a:cs typeface="+mn-lt"/>
              </a:rPr>
              <a:t>αν από </a:t>
            </a:r>
            <a:r>
              <a:rPr lang="en-US" sz="2400" err="1">
                <a:latin typeface="Calibri"/>
                <a:ea typeface="+mn-lt"/>
                <a:cs typeface="+mn-lt"/>
              </a:rPr>
              <a:t>τους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σημ</a:t>
            </a:r>
            <a:r>
              <a:rPr lang="en-US" sz="2400" dirty="0">
                <a:latin typeface="Calibri"/>
                <a:ea typeface="+mn-lt"/>
                <a:cs typeface="+mn-lt"/>
              </a:rPr>
              <a:t>α</a:t>
            </a:r>
            <a:r>
              <a:rPr lang="en-US" sz="2400" err="1">
                <a:latin typeface="Calibri"/>
                <a:ea typeface="+mn-lt"/>
                <a:cs typeface="+mn-lt"/>
              </a:rPr>
              <a:t>ντικότερους</a:t>
            </a:r>
            <a:r>
              <a:rPr lang="en-US" sz="2400" dirty="0">
                <a:latin typeface="Calibri"/>
                <a:ea typeface="+mn-lt"/>
                <a:cs typeface="+mn-lt"/>
              </a:rPr>
              <a:t> πα</a:t>
            </a:r>
            <a:r>
              <a:rPr lang="en-US" sz="2400" err="1">
                <a:latin typeface="Calibri"/>
                <a:ea typeface="+mn-lt"/>
                <a:cs typeface="+mn-lt"/>
              </a:rPr>
              <a:t>ράγοντες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στην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ευρω</a:t>
            </a:r>
            <a:r>
              <a:rPr lang="en-US" sz="2400" dirty="0">
                <a:latin typeface="Calibri"/>
                <a:ea typeface="+mn-lt"/>
                <a:cs typeface="+mn-lt"/>
              </a:rPr>
              <a:t>πα</a:t>
            </a:r>
            <a:r>
              <a:rPr lang="en-US" sz="2400" err="1">
                <a:latin typeface="Calibri"/>
                <a:ea typeface="+mn-lt"/>
                <a:cs typeface="+mn-lt"/>
              </a:rPr>
              <a:t>ϊκή</a:t>
            </a:r>
            <a:r>
              <a:rPr lang="en-US" sz="2400" dirty="0">
                <a:latin typeface="Calibri"/>
                <a:ea typeface="+mn-lt"/>
                <a:cs typeface="+mn-lt"/>
              </a:rPr>
              <a:t> και </a:t>
            </a:r>
            <a:r>
              <a:rPr lang="en-US" sz="2400" err="1">
                <a:latin typeface="Calibri"/>
                <a:ea typeface="+mn-lt"/>
                <a:cs typeface="+mn-lt"/>
              </a:rPr>
              <a:t>διεθνή</a:t>
            </a:r>
            <a:r>
              <a:rPr lang="en-US" sz="2400" dirty="0">
                <a:latin typeface="Calibri"/>
                <a:ea typeface="+mn-lt"/>
                <a:cs typeface="+mn-lt"/>
              </a:rPr>
              <a:t> </a:t>
            </a:r>
            <a:r>
              <a:rPr lang="en-US" sz="2400" err="1">
                <a:latin typeface="Calibri"/>
                <a:ea typeface="+mn-lt"/>
                <a:cs typeface="+mn-lt"/>
              </a:rPr>
              <a:t>σκηνή</a:t>
            </a:r>
            <a:r>
              <a:rPr lang="en-US" sz="2400" dirty="0">
                <a:latin typeface="Calibri"/>
                <a:ea typeface="+mn-lt"/>
                <a:cs typeface="+mn-lt"/>
              </a:rPr>
              <a:t>.</a:t>
            </a:r>
            <a:endParaRPr lang="el-GR" sz="2400" dirty="0"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41990-F92B-71BE-C206-FC1157F6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AC2FFE-50C5-9217-F17B-6F445151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8761-2537-7A8E-AAF5-0200BA27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449" y="1408853"/>
            <a:ext cx="6581695" cy="1252825"/>
          </a:xfrm>
        </p:spPr>
        <p:txBody>
          <a:bodyPr/>
          <a:lstStyle/>
          <a:p>
            <a:r>
              <a:rPr lang="en-US" sz="3600" b="1" i="1" dirty="0" smtClean="0">
                <a:latin typeface="Angsana New"/>
                <a:cs typeface="Angsana New"/>
              </a:rPr>
              <a:t>Ευχαριστ</a:t>
            </a:r>
            <a:r>
              <a:rPr lang="el-GR" sz="3600" b="1" i="1" dirty="0" smtClean="0">
                <a:latin typeface="Angsana New"/>
                <a:cs typeface="Angsana New"/>
              </a:rPr>
              <a:t>ούμε</a:t>
            </a:r>
            <a:r>
              <a:rPr lang="en-US" sz="3600" b="1" i="1" dirty="0" smtClean="0">
                <a:latin typeface="Angsana New"/>
                <a:cs typeface="Angsana New"/>
              </a:rPr>
              <a:t> </a:t>
            </a:r>
            <a:r>
              <a:rPr lang="en-US" sz="3600" b="1" i="1" dirty="0">
                <a:latin typeface="Angsana New"/>
                <a:cs typeface="Angsana New"/>
              </a:rPr>
              <a:t>για τον χρόνο σας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6928F1-4E3C-0C3A-F853-910AF3D19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2976" y="3427113"/>
            <a:ext cx="2796647" cy="1281853"/>
          </a:xfrm>
        </p:spPr>
        <p:txBody>
          <a:bodyPr/>
          <a:lstStyle/>
          <a:p>
            <a:r>
              <a:rPr lang="en-US" dirty="0"/>
              <a:t>Χριστίνα Λιόλιου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7C030C-4EF2-A28B-3096-012353B7BA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2210" y="5599515"/>
            <a:ext cx="6769934" cy="925043"/>
          </a:xfrm>
        </p:spPr>
        <p:txBody>
          <a:bodyPr/>
          <a:lstStyle/>
          <a:p>
            <a:r>
              <a:rPr lang="en-US" dirty="0"/>
              <a:t>Πηγές: </a:t>
            </a:r>
            <a:r>
              <a:rPr lang="en-US" sz="1100" dirty="0">
                <a:ea typeface="+mj-lt"/>
                <a:cs typeface="+mj-lt"/>
                <a:hlinkClick r:id="rId2"/>
              </a:rPr>
              <a:t>https://el.wikipedia.org/wiki/%CE%9F%CE%BB%CE%BB%CE%B1%CE%BD%CE%B4%CE%AF%CE%B1</a:t>
            </a:r>
          </a:p>
          <a:p>
            <a:r>
              <a:rPr lang="en-US" sz="1100" dirty="0">
                <a:ea typeface="+mj-lt"/>
                <a:cs typeface="+mj-lt"/>
                <a:hlinkClick r:id="rId3"/>
              </a:rPr>
              <a:t>https://studiesineurope.gr/%CF%87%CF%8E%CF%81%CE%B5%CF%82/%CE%BF%CE%BB%CE%BB%CE%B1%CE%BD%CE%B4%CE%AF%CE%B1/</a:t>
            </a:r>
            <a:endParaRPr lang="en-US" dirty="0"/>
          </a:p>
        </p:txBody>
      </p:sp>
      <p:pic>
        <p:nvPicPr>
          <p:cNvPr id="24" name="Εικόνα 23" descr="Εικόνα που περιέχει εξωτερικός χώρος/ύπαιθρος, δέντρο, κανάλι, όχ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6CFA0B9-9E94-98DB-EB3C-92BBF886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" y="1531560"/>
            <a:ext cx="4975320" cy="45271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00B87-3ED4-56E8-B65A-2590457DD906}"/>
              </a:ext>
            </a:extLst>
          </p:cNvPr>
          <p:cNvSpPr txBox="1"/>
          <p:nvPr/>
        </p:nvSpPr>
        <p:spPr>
          <a:xfrm>
            <a:off x="5425085" y="4710449"/>
            <a:ext cx="30013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400" dirty="0"/>
              <a:t>Αργυρώ Λαμπρινού</a:t>
            </a:r>
          </a:p>
        </p:txBody>
      </p:sp>
    </p:spTree>
    <p:extLst>
      <p:ext uri="{BB962C8B-B14F-4D97-AF65-F5344CB8AC3E}">
        <p14:creationId xmlns:p14="http://schemas.microsoft.com/office/powerpoint/2010/main" val="1625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BD9FBF-BDEA-E2A9-5AC0-F365EF1C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352" y="0"/>
            <a:ext cx="7320958" cy="2208540"/>
          </a:xfrm>
        </p:spPr>
        <p:txBody>
          <a:bodyPr/>
          <a:lstStyle/>
          <a:p>
            <a:r>
              <a:rPr lang="en-US" sz="6600" b="1" i="1" dirty="0">
                <a:latin typeface="Angsana New"/>
                <a:cs typeface="Angsana New"/>
              </a:rPr>
              <a:t>ΠΕΡΙΕΧΟΜΕΝΑ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B69E8E6-9D16-D9E3-B5C1-6F6E6588B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116414"/>
              </p:ext>
            </p:extLst>
          </p:nvPr>
        </p:nvGraphicFramePr>
        <p:xfrm>
          <a:off x="4856163" y="2212975"/>
          <a:ext cx="7335836" cy="4645025"/>
        </p:xfrm>
        <a:graphic>
          <a:graphicData uri="http://schemas.openxmlformats.org/drawingml/2006/table">
            <a:tbl>
              <a:tblPr firstRow="1" bandRow="1"/>
              <a:tblGrid>
                <a:gridCol w="797877">
                  <a:extLst>
                    <a:ext uri="{9D8B030D-6E8A-4147-A177-3AD203B41FA5}">
                      <a16:colId xmlns:a16="http://schemas.microsoft.com/office/drawing/2014/main" val="1680321436"/>
                    </a:ext>
                  </a:extLst>
                </a:gridCol>
                <a:gridCol w="6537959">
                  <a:extLst>
                    <a:ext uri="{9D8B030D-6E8A-4147-A177-3AD203B41FA5}">
                      <a16:colId xmlns:a16="http://schemas.microsoft.com/office/drawing/2014/main" val="1621479666"/>
                    </a:ext>
                  </a:extLst>
                </a:gridCol>
              </a:tblGrid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elix Titling"/>
                          <a:cs typeface="Felix Titling" panose="020F0502020204030204" pitchFamily="34" charset="0"/>
                        </a:rPr>
                        <a:t>ΕΙΣΑΓΩΓΗ</a:t>
                      </a:r>
                    </a:p>
                  </a:txBody>
                  <a:tcPr marL="4114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8244635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dirty="0">
                          <a:latin typeface="Felix Titling"/>
                          <a:cs typeface="Felix Titling" panose="020F0502020204030204" pitchFamily="34" charset="0"/>
                        </a:rPr>
                        <a:t>ΚΟΥΛΤΟΥΡΑ ΟΛΛΑΝΔΙΑΣ</a:t>
                      </a:r>
                    </a:p>
                  </a:txBody>
                  <a:tcPr marL="4114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913436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dirty="0">
                          <a:latin typeface="Felix Titling"/>
                          <a:cs typeface="Felix Titling" panose="020F0502020204030204" pitchFamily="34" charset="0"/>
                        </a:rPr>
                        <a:t>ΑΞΙΟΘΕΑΤΑ / ΜΟΥΣΕΙΑ</a:t>
                      </a:r>
                      <a:endParaRPr lang="en-US" sz="2400" dirty="0">
                        <a:latin typeface="Felix Titling" panose="020F0502020204030204" pitchFamily="34" charset="0"/>
                        <a:cs typeface="Felix Titling" panose="020F0502020204030204" pitchFamily="34" charset="0"/>
                      </a:endParaRPr>
                    </a:p>
                  </a:txBody>
                  <a:tcPr marL="4114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392374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11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elix Titling"/>
                          <a:cs typeface="Felix Titling" panose="020F0502020204030204" pitchFamily="34" charset="0"/>
                        </a:rPr>
                        <a:t>ΑΝΑΚΕΦΑΛΑΙΩΣΗ</a:t>
                      </a:r>
                    </a:p>
                  </a:txBody>
                  <a:tcPr marL="4114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82632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elix Titling"/>
                          <a:cs typeface="Felix Titling" panose="020F0502020204030204" pitchFamily="34" charset="0"/>
                        </a:rPr>
                        <a:t>ΠΗΓΕΣ</a:t>
                      </a:r>
                    </a:p>
                  </a:txBody>
                  <a:tcPr marL="41148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2909531"/>
                  </a:ext>
                </a:extLst>
              </a:tr>
            </a:tbl>
          </a:graphicData>
        </a:graphic>
      </p:graphicFrame>
      <p:pic>
        <p:nvPicPr>
          <p:cNvPr id="4" name="Εικόνα 3" descr="Εικόνα που περιέχει εξωτερικός χώρος/ύπαιθρος, ουρανός, σύννεφο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F725EE96-16F2-FA91-1040-C3F96364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8" y="1415628"/>
            <a:ext cx="4754034" cy="46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025BC-7A1A-3FAF-3BC0-13AF568A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113" y="990"/>
            <a:ext cx="3823566" cy="944469"/>
          </a:xfrm>
        </p:spPr>
        <p:txBody>
          <a:bodyPr/>
          <a:lstStyle/>
          <a:p>
            <a:r>
              <a:rPr lang="en-US" sz="4400" b="1" i="1" dirty="0">
                <a:latin typeface="Angsana New"/>
                <a:cs typeface="Angsana New"/>
              </a:rPr>
              <a:t>ΕΙΣΑΓΩΓΗ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2DFB8-B7A2-DE8A-3E38-FC317061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7" y="948775"/>
            <a:ext cx="7321832" cy="5867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3210" indent="-283210" algn="just"/>
            <a:r>
              <a:rPr lang="en-US" sz="1800" dirty="0">
                <a:latin typeface="Calibri"/>
                <a:ea typeface="Open Sans"/>
                <a:cs typeface="Open Sans"/>
              </a:rPr>
              <a:t>Η </a:t>
            </a:r>
            <a:r>
              <a:rPr lang="en-US" sz="1800" err="1">
                <a:latin typeface="Calibri"/>
                <a:ea typeface="Open Sans"/>
                <a:cs typeface="Open Sans"/>
              </a:rPr>
              <a:t>Ολλ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err="1">
                <a:latin typeface="Calibri"/>
                <a:ea typeface="Open Sans"/>
                <a:cs typeface="Open Sans"/>
              </a:rPr>
              <a:t>νδί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err="1">
                <a:latin typeface="Calibri"/>
                <a:ea typeface="Open Sans"/>
                <a:cs typeface="Open Sans"/>
              </a:rPr>
              <a:t>έχει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17.000.000 κα</a:t>
            </a:r>
            <a:r>
              <a:rPr lang="en-US" sz="1800" err="1">
                <a:latin typeface="Calibri"/>
                <a:ea typeface="Open Sans"/>
                <a:cs typeface="Open Sans"/>
              </a:rPr>
              <a:t>τοίκους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με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μεγάλη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υκνότητ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 π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ληθυσμού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.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Βρίσκετ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err="1">
                <a:latin typeface="Calibri"/>
                <a:ea typeface="Open Sans"/>
                <a:cs typeface="Open Sans"/>
              </a:rPr>
              <a:t>στην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β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ορειοδυτική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Ευρώ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πη</a:t>
            </a:r>
            <a:r>
              <a:rPr lang="en-US" sz="1800" dirty="0">
                <a:latin typeface="Calibri"/>
                <a:ea typeface="Open Sans"/>
                <a:cs typeface="Open Sans"/>
              </a:rPr>
              <a:t>, π</a:t>
            </a:r>
            <a:r>
              <a:rPr lang="en-US" sz="1800" err="1">
                <a:latin typeface="Calibri"/>
                <a:ea typeface="Open Sans"/>
                <a:cs typeface="Open Sans"/>
              </a:rPr>
              <a:t>ερι</a:t>
            </a:r>
            <a:r>
              <a:rPr lang="en-US" sz="1800" dirty="0">
                <a:latin typeface="Calibri"/>
                <a:ea typeface="Open Sans"/>
                <a:cs typeface="Open Sans"/>
              </a:rPr>
              <a:t>βα</a:t>
            </a:r>
            <a:r>
              <a:rPr lang="en-US" sz="1800" err="1">
                <a:latin typeface="Calibri"/>
                <a:ea typeface="Open Sans"/>
                <a:cs typeface="Open Sans"/>
              </a:rPr>
              <a:t>λλόμενη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από </a:t>
            </a:r>
            <a:r>
              <a:rPr lang="en-US" sz="1800" err="1">
                <a:latin typeface="Calibri"/>
                <a:ea typeface="Open Sans"/>
                <a:cs typeface="Open Sans"/>
              </a:rPr>
              <a:t>τη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Βόρει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err="1">
                <a:latin typeface="Calibri"/>
                <a:ea typeface="Open Sans"/>
                <a:cs typeface="Open Sans"/>
              </a:rPr>
              <a:t>θάλ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err="1">
                <a:latin typeface="Calibri"/>
                <a:ea typeface="Open Sans"/>
                <a:cs typeface="Open Sans"/>
              </a:rPr>
              <a:t>σσ</a:t>
            </a:r>
            <a:r>
              <a:rPr lang="en-US" sz="1800" dirty="0">
                <a:latin typeface="Calibri"/>
                <a:ea typeface="Open Sans"/>
                <a:cs typeface="Open Sans"/>
              </a:rPr>
              <a:t>α, </a:t>
            </a:r>
            <a:r>
              <a:rPr lang="en-US" sz="1800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Βέλγιο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και </a:t>
            </a:r>
            <a:r>
              <a:rPr lang="en-US" sz="1800" err="1">
                <a:latin typeface="Calibri"/>
                <a:ea typeface="Open Sans"/>
                <a:cs typeface="Open Sans"/>
              </a:rPr>
              <a:t>την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Γερμ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err="1">
                <a:latin typeface="Calibri"/>
                <a:ea typeface="Open Sans"/>
                <a:cs typeface="Open Sans"/>
              </a:rPr>
              <a:t>νί</a:t>
            </a:r>
            <a:r>
              <a:rPr lang="en-US" sz="1800" dirty="0">
                <a:latin typeface="Calibri"/>
                <a:ea typeface="Open Sans"/>
                <a:cs typeface="Open Sans"/>
              </a:rPr>
              <a:t>α.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283210" indent="-283210" algn="just"/>
            <a:r>
              <a:rPr lang="en-US" sz="1800" dirty="0" err="1">
                <a:latin typeface="Calibri"/>
                <a:ea typeface="Open Sans"/>
                <a:cs typeface="Open Sans"/>
              </a:rPr>
              <a:t>Είν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πα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γκόσμι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γνωστός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ο 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γών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νδί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κα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τά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των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υδάτων</a:t>
            </a:r>
            <a:r>
              <a:rPr lang="en-US" sz="1800" dirty="0">
                <a:latin typeface="Calibri"/>
                <a:ea typeface="Open Sans"/>
                <a:cs typeface="Open Sans"/>
              </a:rPr>
              <a:t>,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με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κτογρ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μμή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των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450χλμ και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τις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ολλές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λίμνες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και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τους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μούς</a:t>
            </a:r>
            <a:r>
              <a:rPr lang="en-US" sz="1800" dirty="0">
                <a:latin typeface="Calibri"/>
                <a:ea typeface="Open Sans"/>
                <a:cs typeface="Open Sans"/>
              </a:rPr>
              <a:t>.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Με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γεωγρ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φική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ιδι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ιτερότητ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ότι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όλη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η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χώρ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είν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επίπ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εδη</a:t>
            </a:r>
            <a:r>
              <a:rPr lang="en-US" sz="1800" dirty="0">
                <a:latin typeface="Calibri"/>
                <a:ea typeface="Open Sans"/>
                <a:cs typeface="Open Sans"/>
              </a:rPr>
              <a:t>,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με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εξ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ίρεση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λοφώδεις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εριοχές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ΝΑ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.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283210" indent="-283210" algn="just"/>
            <a:r>
              <a:rPr lang="en-US" sz="1800" err="1">
                <a:latin typeface="Calibri"/>
                <a:ea typeface="Open Sans"/>
                <a:cs typeface="Open Sans"/>
              </a:rPr>
              <a:t>Σχεδόν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μισό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χώρ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β</a:t>
            </a:r>
            <a:r>
              <a:rPr lang="en-US" sz="1800" err="1">
                <a:latin typeface="Calibri"/>
                <a:ea typeface="Open Sans"/>
                <a:cs typeface="Open Sans"/>
              </a:rPr>
              <a:t>ρίσκετ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κάτω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από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επίπ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εδο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επ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ιφάνει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ας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θάλ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σσ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και π</a:t>
            </a:r>
            <a:r>
              <a:rPr lang="en-US" sz="1800" err="1">
                <a:latin typeface="Calibri"/>
                <a:ea typeface="Open Sans"/>
                <a:cs typeface="Open Sans"/>
              </a:rPr>
              <a:t>ροστ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err="1">
                <a:latin typeface="Calibri"/>
                <a:ea typeface="Open Sans"/>
                <a:cs typeface="Open Sans"/>
              </a:rPr>
              <a:t>τεύετ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err="1">
                <a:latin typeface="Calibri"/>
                <a:ea typeface="Open Sans"/>
                <a:cs typeface="Open Sans"/>
              </a:rPr>
              <a:t>τεχνητά</a:t>
            </a:r>
            <a:r>
              <a:rPr lang="en-US" sz="1800" dirty="0">
                <a:latin typeface="Calibri"/>
                <a:ea typeface="Open Sans"/>
                <a:cs typeface="Open Sans"/>
              </a:rPr>
              <a:t> από </a:t>
            </a:r>
            <a:r>
              <a:rPr lang="en-US" sz="1800" err="1">
                <a:latin typeface="Calibri"/>
                <a:ea typeface="Open Sans"/>
                <a:cs typeface="Open Sans"/>
              </a:rPr>
              <a:t>την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υψηλή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στάθμη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των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υδάτων</a:t>
            </a:r>
            <a:r>
              <a:rPr lang="en-US" sz="1800" dirty="0">
                <a:latin typeface="Calibri"/>
                <a:ea typeface="Open Sans"/>
                <a:cs typeface="Open Sans"/>
              </a:rPr>
              <a:t>. </a:t>
            </a:r>
            <a:r>
              <a:rPr lang="en-US" sz="1800" err="1">
                <a:latin typeface="Calibri"/>
                <a:ea typeface="Open Sans"/>
                <a:cs typeface="Open Sans"/>
              </a:rPr>
              <a:t>Στις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πα</a:t>
            </a:r>
            <a:r>
              <a:rPr lang="en-US" sz="1800" err="1">
                <a:latin typeface="Calibri"/>
                <a:ea typeface="Open Sans"/>
                <a:cs typeface="Open Sans"/>
              </a:rPr>
              <a:t>λιές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επ</a:t>
            </a:r>
            <a:r>
              <a:rPr lang="en-US" sz="1800" err="1">
                <a:latin typeface="Calibri"/>
                <a:ea typeface="Open Sans"/>
                <a:cs typeface="Open Sans"/>
              </a:rPr>
              <a:t>οχές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φρόντιζ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αν </a:t>
            </a:r>
            <a:r>
              <a:rPr lang="en-US" sz="1800" err="1">
                <a:latin typeface="Calibri"/>
                <a:ea typeface="Open Sans"/>
                <a:cs typeface="Open Sans"/>
              </a:rPr>
              <a:t>οι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b="1" err="1">
                <a:latin typeface="Calibri"/>
                <a:ea typeface="Open Sans"/>
                <a:cs typeface="Open Sans"/>
              </a:rPr>
              <a:t>νεμόμυλοι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να </a:t>
            </a:r>
            <a:r>
              <a:rPr lang="en-US" sz="1800" err="1">
                <a:latin typeface="Calibri"/>
                <a:ea typeface="Open Sans"/>
                <a:cs typeface="Open Sans"/>
              </a:rPr>
              <a:t>μην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err="1">
                <a:latin typeface="Calibri"/>
                <a:ea typeface="Open Sans"/>
                <a:cs typeface="Open Sans"/>
              </a:rPr>
              <a:t>λημμυρίσουν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latin typeface="Calibri"/>
                <a:ea typeface="Open Sans"/>
                <a:cs typeface="Open Sans"/>
              </a:rPr>
              <a:t>οι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κα</a:t>
            </a:r>
            <a:r>
              <a:rPr lang="en-US" sz="1800" err="1">
                <a:latin typeface="Calibri"/>
                <a:ea typeface="Open Sans"/>
                <a:cs typeface="Open Sans"/>
              </a:rPr>
              <a:t>τοικημένες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err="1">
                <a:latin typeface="Calibri"/>
                <a:ea typeface="Open Sans"/>
                <a:cs typeface="Open Sans"/>
              </a:rPr>
              <a:t>εριοχές</a:t>
            </a:r>
            <a:endParaRPr lang="en-US" sz="1800">
              <a:latin typeface="Calibri"/>
              <a:ea typeface="Open Sans"/>
              <a:cs typeface="Open Sans"/>
            </a:endParaRPr>
          </a:p>
          <a:p>
            <a:pPr marL="283210" indent="-283210" algn="just"/>
            <a:r>
              <a:rPr lang="en-US" sz="1800" dirty="0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λέον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χαρα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κτηριστικό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σύμ</a:t>
            </a:r>
            <a:r>
              <a:rPr lang="en-US" sz="1800" dirty="0">
                <a:latin typeface="Calibri"/>
                <a:ea typeface="Open Sans"/>
                <a:cs typeface="Open Sans"/>
              </a:rPr>
              <a:t>β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του</a:t>
            </a:r>
            <a:r>
              <a:rPr lang="en-US" sz="1800" dirty="0">
                <a:latin typeface="Calibri"/>
                <a:ea typeface="Open Sans"/>
                <a:cs typeface="Open Sans"/>
              </a:rPr>
              <a:t> 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γών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κα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τά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θάλ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σσ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είν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έργο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latin typeface="Calibri"/>
                <a:ea typeface="Open Sans"/>
                <a:cs typeface="Open Sans"/>
              </a:rPr>
              <a:t>Δέλτ</a:t>
            </a:r>
            <a:r>
              <a:rPr lang="en-US" sz="1800" b="1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>
                <a:latin typeface="Calibri"/>
                <a:ea typeface="Open Sans"/>
                <a:cs typeface="Open Sans"/>
              </a:rPr>
              <a:t>.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Πρόκειτ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αι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γι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τεράστιο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συγκρότημ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υδ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τοφρ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κτών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ου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ροστ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τεύει</a:t>
            </a:r>
            <a:r>
              <a:rPr lang="en-US" sz="1800" dirty="0">
                <a:latin typeface="Calibri"/>
                <a:ea typeface="Open Sans"/>
                <a:cs typeface="Open Sans"/>
              </a:rPr>
              <a:t> τα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νότι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μέρη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νδί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από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ενδεχόμενες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λημμύρες</a:t>
            </a:r>
            <a:r>
              <a:rPr lang="en-US" sz="1800" dirty="0">
                <a:latin typeface="Calibri"/>
                <a:ea typeface="Open Sans"/>
                <a:cs typeface="Open Sans"/>
              </a:rPr>
              <a:t>,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ευφυείς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κατα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σκευές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ου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ολοκληρώθηκ</a:t>
            </a:r>
            <a:r>
              <a:rPr lang="en-US" sz="1800" dirty="0">
                <a:latin typeface="Calibri"/>
                <a:ea typeface="Open Sans"/>
                <a:cs typeface="Open Sans"/>
              </a:rPr>
              <a:t>αν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μετά</a:t>
            </a:r>
            <a:r>
              <a:rPr lang="en-US" sz="1800" dirty="0">
                <a:latin typeface="Calibri"/>
                <a:ea typeface="Open Sans"/>
                <a:cs typeface="Open Sans"/>
              </a:rPr>
              <a:t> από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εργ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σίες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50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ετών</a:t>
            </a:r>
            <a:r>
              <a:rPr lang="en-US" sz="1800" dirty="0">
                <a:latin typeface="Calibri"/>
                <a:ea typeface="Open Sans"/>
                <a:cs typeface="Open Sans"/>
              </a:rPr>
              <a:t>.</a:t>
            </a:r>
            <a:endParaRPr lang="en-US" sz="1800">
              <a:latin typeface="Calibri"/>
              <a:ea typeface="Open Sans"/>
              <a:cs typeface="Open Sans"/>
            </a:endParaRPr>
          </a:p>
          <a:p>
            <a:pPr marL="283210" indent="-283210"/>
            <a:r>
              <a:rPr lang="en-US" sz="1800" dirty="0" err="1">
                <a:latin typeface="Calibri"/>
                <a:ea typeface="Open Sans"/>
                <a:cs typeface="Open Sans"/>
              </a:rPr>
              <a:t>Εθνικό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σύνθημ</a:t>
            </a:r>
            <a:r>
              <a:rPr lang="en-US" sz="1800" dirty="0">
                <a:latin typeface="Calibri"/>
                <a:ea typeface="Open Sans"/>
                <a:cs typeface="Open Sans"/>
              </a:rPr>
              <a:t>α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της</a:t>
            </a:r>
            <a:r>
              <a:rPr lang="en-US" sz="1800" dirty="0"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Ολλ</a:t>
            </a:r>
            <a:r>
              <a:rPr lang="en-US" sz="1800" dirty="0">
                <a:latin typeface="Calibri"/>
                <a:ea typeface="Open Sans"/>
                <a:cs typeface="Open Sans"/>
              </a:rPr>
              <a:t>α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νδί</a:t>
            </a:r>
            <a:r>
              <a:rPr lang="en-US" sz="1800" dirty="0">
                <a:latin typeface="Calibri"/>
                <a:ea typeface="Open Sans"/>
                <a:cs typeface="Open Sans"/>
              </a:rPr>
              <a:t>ας απ</a:t>
            </a:r>
            <a:r>
              <a:rPr lang="en-US" sz="1800" dirty="0" err="1">
                <a:latin typeface="Calibri"/>
                <a:ea typeface="Open Sans"/>
                <a:cs typeface="Open Sans"/>
              </a:rPr>
              <a:t>οτελεί</a:t>
            </a:r>
            <a:r>
              <a:rPr lang="en-US" sz="1800" dirty="0">
                <a:latin typeface="Calibri"/>
                <a:ea typeface="Open Sans"/>
                <a:cs typeface="Open Sans"/>
              </a:rPr>
              <a:t>:</a:t>
            </a:r>
            <a:endParaRPr lang="en-US" sz="1600" dirty="0">
              <a:latin typeface="Calibri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02122"/>
                </a:solidFill>
                <a:ea typeface="+mn-lt"/>
                <a:cs typeface="+mn-lt"/>
              </a:rPr>
              <a:t>"Je </a:t>
            </a:r>
            <a:r>
              <a:rPr lang="en-US" sz="1600" dirty="0" err="1">
                <a:solidFill>
                  <a:srgbClr val="202122"/>
                </a:solidFill>
                <a:ea typeface="+mn-lt"/>
                <a:cs typeface="+mn-lt"/>
              </a:rPr>
              <a:t>maintiendrai</a:t>
            </a:r>
            <a:r>
              <a:rPr lang="en-US" sz="1600" dirty="0">
                <a:solidFill>
                  <a:srgbClr val="202122"/>
                </a:solidFill>
                <a:ea typeface="+mn-lt"/>
                <a:cs typeface="+mn-lt"/>
              </a:rPr>
              <a:t>" </a:t>
            </a:r>
            <a:r>
              <a:rPr lang="en-US" sz="900" dirty="0">
                <a:solidFill>
                  <a:srgbClr val="202122"/>
                </a:solidFill>
                <a:ea typeface="+mn-lt"/>
                <a:cs typeface="+mn-lt"/>
              </a:rPr>
              <a:t>(Γα</a:t>
            </a:r>
            <a:r>
              <a:rPr lang="en-US" sz="900" dirty="0" err="1">
                <a:solidFill>
                  <a:srgbClr val="202122"/>
                </a:solidFill>
                <a:ea typeface="+mn-lt"/>
                <a:cs typeface="+mn-lt"/>
              </a:rPr>
              <a:t>λλικά</a:t>
            </a:r>
            <a:r>
              <a:rPr lang="en-US" sz="900" dirty="0">
                <a:solidFill>
                  <a:srgbClr val="202122"/>
                </a:solidFill>
                <a:ea typeface="+mn-lt"/>
                <a:cs typeface="+mn-lt"/>
              </a:rPr>
              <a:t>)</a:t>
            </a:r>
            <a:endParaRPr lang="en-US" sz="1600" dirty="0">
              <a:solidFill>
                <a:srgbClr val="202122"/>
              </a:solidFill>
              <a:latin typeface="Avenir Next LT Pro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02122"/>
                </a:solidFill>
                <a:ea typeface="+mn-lt"/>
                <a:cs typeface="+mn-lt"/>
              </a:rPr>
              <a:t>"Ik </a:t>
            </a:r>
            <a:r>
              <a:rPr lang="en-US" sz="1600" dirty="0" err="1">
                <a:solidFill>
                  <a:srgbClr val="202122"/>
                </a:solidFill>
                <a:ea typeface="+mn-lt"/>
                <a:cs typeface="+mn-lt"/>
              </a:rPr>
              <a:t>zal</a:t>
            </a:r>
            <a:r>
              <a:rPr lang="en-US" sz="1600" dirty="0">
                <a:solidFill>
                  <a:srgbClr val="202122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02122"/>
                </a:solidFill>
                <a:ea typeface="+mn-lt"/>
                <a:cs typeface="+mn-lt"/>
              </a:rPr>
              <a:t>handhaven</a:t>
            </a:r>
            <a:r>
              <a:rPr lang="en-US" sz="1600" dirty="0">
                <a:solidFill>
                  <a:srgbClr val="202122"/>
                </a:solidFill>
                <a:ea typeface="+mn-lt"/>
                <a:cs typeface="+mn-lt"/>
              </a:rPr>
              <a:t>" </a:t>
            </a:r>
            <a:r>
              <a:rPr lang="en-US" sz="900" dirty="0">
                <a:solidFill>
                  <a:srgbClr val="202122"/>
                </a:solidFill>
                <a:ea typeface="+mn-lt"/>
                <a:cs typeface="+mn-lt"/>
              </a:rPr>
              <a:t>(</a:t>
            </a:r>
            <a:r>
              <a:rPr lang="en-US" sz="900" dirty="0" err="1">
                <a:solidFill>
                  <a:srgbClr val="202122"/>
                </a:solidFill>
                <a:ea typeface="+mn-lt"/>
                <a:cs typeface="+mn-lt"/>
              </a:rPr>
              <a:t>Ολλ</a:t>
            </a:r>
            <a:r>
              <a:rPr lang="en-US" sz="900" dirty="0">
                <a:solidFill>
                  <a:srgbClr val="202122"/>
                </a:solidFill>
                <a:ea typeface="+mn-lt"/>
                <a:cs typeface="+mn-lt"/>
              </a:rPr>
              <a:t>α</a:t>
            </a:r>
            <a:r>
              <a:rPr lang="en-US" sz="900" dirty="0" err="1">
                <a:solidFill>
                  <a:srgbClr val="202122"/>
                </a:solidFill>
                <a:ea typeface="+mn-lt"/>
                <a:cs typeface="+mn-lt"/>
              </a:rPr>
              <a:t>νδικά</a:t>
            </a:r>
            <a:r>
              <a:rPr lang="en-US" sz="900" dirty="0">
                <a:solidFill>
                  <a:srgbClr val="202122"/>
                </a:solidFill>
                <a:ea typeface="+mn-lt"/>
                <a:cs typeface="+mn-lt"/>
              </a:rPr>
              <a:t>)</a:t>
            </a:r>
            <a:endParaRPr lang="en-US" sz="1600" dirty="0">
              <a:solidFill>
                <a:srgbClr val="202122"/>
              </a:solidFill>
              <a:latin typeface="Avenir Next LT Pro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(Θα </a:t>
            </a:r>
            <a:r>
              <a:rPr lang="en-US" sz="1400" dirty="0" err="1">
                <a:solidFill>
                  <a:srgbClr val="202122"/>
                </a:solidFill>
                <a:ea typeface="+mn-lt"/>
                <a:cs typeface="+mn-lt"/>
              </a:rPr>
              <a:t>μείνω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 α</a:t>
            </a:r>
            <a:r>
              <a:rPr lang="en-US" sz="1400" dirty="0" err="1">
                <a:solidFill>
                  <a:srgbClr val="202122"/>
                </a:solidFill>
                <a:ea typeface="+mn-lt"/>
                <a:cs typeface="+mn-lt"/>
              </a:rPr>
              <a:t>νυ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π</a:t>
            </a:r>
            <a:r>
              <a:rPr lang="en-US" sz="1400" dirty="0" err="1">
                <a:solidFill>
                  <a:srgbClr val="202122"/>
                </a:solidFill>
                <a:ea typeface="+mn-lt"/>
                <a:cs typeface="+mn-lt"/>
              </a:rPr>
              <a:t>οχώρητος</a:t>
            </a:r>
            <a:r>
              <a:rPr lang="en-US" sz="1400" dirty="0">
                <a:solidFill>
                  <a:srgbClr val="202122"/>
                </a:solidFill>
                <a:ea typeface="+mn-lt"/>
                <a:cs typeface="+mn-lt"/>
              </a:rPr>
              <a:t>)</a:t>
            </a:r>
            <a:endParaRPr lang="en-US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127E98-F085-5A66-9D65-E2BAC77B0E6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18275"/>
            <a:ext cx="950913" cy="273050"/>
          </a:xfrm>
        </p:spPr>
        <p:txBody>
          <a:bodyPr/>
          <a:lstStyle/>
          <a:p>
            <a:fld id="{84D792B7-0397-C047-AE12-1A03F7E3DC8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0F9375-7D60-5547-02DC-A2AF4BE09B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18275"/>
            <a:ext cx="2573338" cy="27305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AF93863-763B-590D-9D57-2E4C5A8E97A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1241088" y="6518275"/>
            <a:ext cx="950912" cy="27305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pic>
        <p:nvPicPr>
          <p:cNvPr id="7" name="Θέση εικόνας 6">
            <a:extLst>
              <a:ext uri="{FF2B5EF4-FFF2-40B4-BE49-F238E27FC236}">
                <a16:creationId xmlns:a16="http://schemas.microsoft.com/office/drawing/2014/main" id="{E7FA5678-F20E-C452-3A0E-DE788901F5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387" r="29387"/>
          <a:stretch/>
        </p:blipFill>
        <p:spPr>
          <a:xfrm>
            <a:off x="7020" y="-10799"/>
            <a:ext cx="4864058" cy="6837674"/>
          </a:xfrm>
        </p:spPr>
      </p:pic>
    </p:spTree>
    <p:extLst>
      <p:ext uri="{BB962C8B-B14F-4D97-AF65-F5344CB8AC3E}">
        <p14:creationId xmlns:p14="http://schemas.microsoft.com/office/powerpoint/2010/main" val="3168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16B571-4687-C5F7-EBDE-64A14AB3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8936" y="1840488"/>
            <a:ext cx="2443656" cy="46034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dirty="0">
                <a:latin typeface="Calibri"/>
                <a:ea typeface="Calibri"/>
                <a:cs typeface="Calibri"/>
              </a:rPr>
              <a:t>Εθνόσημο Ολλανδίας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E03BAC-1B40-A1B2-B7E8-9B93C6990E5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122448" y="1834488"/>
            <a:ext cx="3067656" cy="5923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dirty="0">
                <a:latin typeface="Calibri"/>
                <a:ea typeface="Calibri"/>
                <a:cs typeface="Calibri"/>
              </a:rPr>
              <a:t>Οι ανεμόμυλοι </a:t>
            </a:r>
            <a:r>
              <a:rPr lang="el-GR" sz="2000" err="1">
                <a:latin typeface="Calibri"/>
                <a:ea typeface="Calibri"/>
                <a:cs typeface="Calibri"/>
              </a:rPr>
              <a:t>Κίντερνταϊκ</a:t>
            </a:r>
            <a:endParaRPr lang="el-GR" sz="2000">
              <a:latin typeface="Calibri"/>
              <a:ea typeface="Calibri"/>
              <a:cs typeface="Calibri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A9DF3E-D771-402E-8625-9270B904B8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213096" y="1456488"/>
            <a:ext cx="2785656" cy="754344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dirty="0">
                <a:latin typeface="Calibri"/>
                <a:ea typeface="Calibri"/>
                <a:cs typeface="Calibri"/>
              </a:rPr>
              <a:t>Οι περιοχές της Ολλανδίας που είναι πάνω από το επίπεδο της θάλασσας.</a:t>
            </a:r>
            <a:endParaRPr lang="el-GR">
              <a:latin typeface="Calibri"/>
              <a:ea typeface="Calibri"/>
              <a:cs typeface="Calibri"/>
            </a:endParaRP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2E7093C2-A644-BADB-6E0A-C8DC82135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48" y="1834488"/>
            <a:ext cx="2299656" cy="460344"/>
          </a:xfrm>
        </p:spPr>
        <p:txBody>
          <a:bodyPr/>
          <a:lstStyle/>
          <a:p>
            <a:r>
              <a:rPr lang="en-US" sz="2000" err="1">
                <a:latin typeface="Calibri"/>
                <a:ea typeface="Calibri"/>
                <a:cs typeface="Calibri"/>
              </a:rPr>
              <a:t>Χάρτης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Ολλ</a:t>
            </a:r>
            <a:r>
              <a:rPr lang="en-US" sz="2000" dirty="0">
                <a:latin typeface="Calibri"/>
                <a:ea typeface="Calibri"/>
                <a:cs typeface="Calibri"/>
              </a:rPr>
              <a:t>α</a:t>
            </a:r>
            <a:r>
              <a:rPr lang="en-US" sz="2000" err="1">
                <a:latin typeface="Calibri"/>
                <a:ea typeface="Calibri"/>
                <a:cs typeface="Calibri"/>
              </a:rPr>
              <a:t>νδί</a:t>
            </a:r>
            <a:r>
              <a:rPr lang="en-US" sz="2000" dirty="0">
                <a:latin typeface="Calibri"/>
                <a:ea typeface="Calibri"/>
                <a:cs typeface="Calibri"/>
              </a:rPr>
              <a:t>ας</a:t>
            </a:r>
          </a:p>
        </p:txBody>
      </p:sp>
      <p:pic>
        <p:nvPicPr>
          <p:cNvPr id="18" name="Θέση εικόνας 17" descr="Εικόνα που περιέχει κείμενο, χάρτης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9D5940F4-6CEC-115E-09C4-2CBD1008851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2833" r="24510" b="13"/>
          <a:stretch/>
        </p:blipFill>
        <p:spPr>
          <a:xfrm>
            <a:off x="3439548" y="2521440"/>
            <a:ext cx="2324808" cy="3369768"/>
          </a:xfrm>
          <a:noFill/>
        </p:spPr>
      </p:pic>
      <p:pic>
        <p:nvPicPr>
          <p:cNvPr id="23" name="Θέση εικόνας 22" descr="Εικόνα που περιέχει στέμμα, άγαλμα, πετράδια του στέμματ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925C495-7B72-1F00-B8D6-CB2007331BC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l="22360" r="22751" b="-6"/>
          <a:stretch/>
        </p:blipFill>
        <p:spPr>
          <a:xfrm>
            <a:off x="6564660" y="2533440"/>
            <a:ext cx="2330808" cy="3369768"/>
          </a:xfrm>
          <a:noFill/>
        </p:spPr>
      </p:pic>
      <p:pic>
        <p:nvPicPr>
          <p:cNvPr id="24" name="Εικόνα 23" descr="Εικόνα που περιέχει χάρτης, κείμενο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B358714-32EF-672F-5DE5-0E54626622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48" r="20635" b="4"/>
          <a:stretch/>
        </p:blipFill>
        <p:spPr>
          <a:xfrm>
            <a:off x="411781" y="2521440"/>
            <a:ext cx="2312808" cy="337576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</p:pic>
      <p:pic>
        <p:nvPicPr>
          <p:cNvPr id="19" name="Θέση εικόνας 18" descr="Εικόνα που περιέχει εξωτερικός χώρος/ύπαιθρος, ουρανός, χορτάρι, ανεμόμυ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78D6D824-C402-87CE-95D8-93ACD5EAC1A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/>
          <a:srcRect l="25519" r="22384" b="2"/>
          <a:stretch/>
        </p:blipFill>
        <p:spPr>
          <a:xfrm>
            <a:off x="9546336" y="2528928"/>
            <a:ext cx="2270808" cy="3363768"/>
          </a:xfrm>
          <a:noFill/>
        </p:spPr>
      </p:pic>
      <p:sp>
        <p:nvSpPr>
          <p:cNvPr id="15" name="Θέση αριθμού διαφάνειας 14">
            <a:extLst>
              <a:ext uri="{FF2B5EF4-FFF2-40B4-BE49-F238E27FC236}">
                <a16:creationId xmlns:a16="http://schemas.microsoft.com/office/drawing/2014/main" id="{44024118-632B-5096-7534-B16E6537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D792B7-0397-C047-AE12-1A03F7E3DC8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7" name="Θέση ημερομηνίας 16">
            <a:extLst>
              <a:ext uri="{FF2B5EF4-FFF2-40B4-BE49-F238E27FC236}">
                <a16:creationId xmlns:a16="http://schemas.microsoft.com/office/drawing/2014/main" id="{2178B912-7211-1515-8F1E-B610CB67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69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4E29C08-D3D6-1D7A-772C-5BDFFD85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D792B7-0397-C047-AE12-1A03F7E3DC8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AA85FC5-4A3E-7883-B0BF-95701CF3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D4E3985-4E19-9A41-C386-8B592D7837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200" y="1881188"/>
            <a:ext cx="5475300" cy="4652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285750">
              <a:buFont typeface="Arial" panose="05000000000000000000" pitchFamily="2" charset="2"/>
              <a:buChar char="•"/>
            </a:pPr>
            <a:r>
              <a:rPr lang="en-US" sz="1800" kern="1200" dirty="0">
                <a:latin typeface="Calibri"/>
                <a:ea typeface="Calibri"/>
                <a:cs typeface="Calibri"/>
              </a:rPr>
              <a:t>Η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Ολλ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νδί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κερδίσει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ντάξι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φήμη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 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ως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μοντέλο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δημοκρ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τί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ενσωμ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τώνει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ρχές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ολυφωνί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ας,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κοινωνικής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ευθύνης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,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νοχής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,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εργ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τικότητ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ας.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Πρόκειτ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αι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γι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εξ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ιρετικά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οργ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νωμένη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κοινωνί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,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τόσο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ώστε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ΜΌΝΟ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μον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δική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συμ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εριφορά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δι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μορφωθεί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γι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να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φιλοξενήσει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εντάσεις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-α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υτό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ονομάζετ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αι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gelogen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,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λέξη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δεν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μετ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φράζετ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αι και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σημ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ίνει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ικ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νότητ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να 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νεχόμ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στε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εξ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ιρέσεις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στον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κα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νόν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α.</a:t>
            </a:r>
            <a:endParaRPr lang="el-GR" sz="1800"/>
          </a:p>
          <a:p>
            <a:pPr marL="0" indent="-285750">
              <a:buFont typeface="Arial" panose="05000000000000000000" pitchFamily="2" charset="2"/>
              <a:buChar char="•"/>
            </a:pPr>
            <a:r>
              <a:rPr lang="en-US" sz="1800" kern="1200" err="1">
                <a:latin typeface="Calibri"/>
                <a:ea typeface="Calibri"/>
                <a:cs typeface="Calibri"/>
              </a:rPr>
              <a:t>Το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ιο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σημ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ντικό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είν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αι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ότι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επ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ίσης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μι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συν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ινετική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 π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ροσ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ανα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τολισμένη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kern="1200" err="1">
                <a:latin typeface="Calibri"/>
                <a:ea typeface="Calibri"/>
                <a:cs typeface="Calibri"/>
              </a:rPr>
              <a:t>κοινωνί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, όπ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ο κα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θέν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ας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λόγο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.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Όλοι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Ολλ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νδοί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γνωρίζουν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την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α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ξί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των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απ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όψεών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τους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και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δε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διστάζουν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να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τις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err="1">
                <a:latin typeface="Calibri"/>
                <a:ea typeface="Calibri"/>
                <a:cs typeface="Calibri"/>
              </a:rPr>
              <a:t>εκφράσουν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.</a:t>
            </a:r>
          </a:p>
          <a:p>
            <a:pPr marL="0" indent="-285750">
              <a:buFont typeface="Arial" panose="05000000000000000000" pitchFamily="2" charset="2"/>
              <a:buChar char="•"/>
            </a:pPr>
            <a:r>
              <a:rPr lang="en-US" sz="1800" kern="1200" dirty="0" err="1">
                <a:latin typeface="Calibri"/>
                <a:ea typeface="Calibri"/>
                <a:cs typeface="Calibri"/>
              </a:rPr>
              <a:t>Σε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γενικές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γρ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μμές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η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στάση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τους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είν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αι η </a:t>
            </a:r>
            <a:r>
              <a:rPr lang="en-US" sz="1800" b="1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b="1" kern="1200" dirty="0" err="1">
                <a:latin typeface="Calibri"/>
                <a:ea typeface="Calibri"/>
                <a:cs typeface="Calibri"/>
              </a:rPr>
              <a:t>νοχή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. Ο κα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θέν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ας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το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δικ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ίωμ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α να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έχει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τη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γνώμη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en-US" sz="1800" kern="1200" dirty="0" err="1">
                <a:latin typeface="Calibri"/>
                <a:ea typeface="Calibri"/>
                <a:cs typeface="Calibri"/>
              </a:rPr>
              <a:t>του</a:t>
            </a:r>
            <a:r>
              <a:rPr lang="en-US" sz="1800" kern="1200" dirty="0">
                <a:latin typeface="Calibri"/>
                <a:ea typeface="Calibri"/>
                <a:cs typeface="Calibri"/>
              </a:rPr>
              <a:t>.</a:t>
            </a:r>
            <a:r>
              <a:rPr lang="en-US" sz="1500" kern="1200" dirty="0"/>
              <a:t/>
            </a:r>
            <a:br>
              <a:rPr lang="en-US" sz="1500" kern="1200" dirty="0"/>
            </a:br>
            <a:endParaRPr lang="en-US" sz="1500" kern="1200"/>
          </a:p>
        </p:txBody>
      </p:sp>
      <p:pic>
        <p:nvPicPr>
          <p:cNvPr id="8" name="Θέση εικόνας 7" descr="Εικόνα που περιέχει εξωτερικός χώρος/ύπαιθρος, ουρανός, νερό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5BDBFB75-1B53-9248-F070-4078381C289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1806" r="875" b="-3"/>
          <a:stretch/>
        </p:blipFill>
        <p:spPr>
          <a:xfrm>
            <a:off x="6286500" y="1881188"/>
            <a:ext cx="5067300" cy="4352544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632BD-35DF-F0EE-3301-AF87420D4200}"/>
              </a:ext>
            </a:extLst>
          </p:cNvPr>
          <p:cNvSpPr txBox="1"/>
          <p:nvPr/>
        </p:nvSpPr>
        <p:spPr>
          <a:xfrm>
            <a:off x="2766000" y="312000"/>
            <a:ext cx="6660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4000" b="1" i="1" dirty="0">
                <a:cs typeface="Angsana New"/>
              </a:rPr>
              <a:t>ΚΟΥΛΤΟΥΡΑ ΟΛΛΑΝΔΙΑΣ</a:t>
            </a:r>
          </a:p>
        </p:txBody>
      </p:sp>
    </p:spTree>
    <p:extLst>
      <p:ext uri="{BB962C8B-B14F-4D97-AF65-F5344CB8AC3E}">
        <p14:creationId xmlns:p14="http://schemas.microsoft.com/office/powerpoint/2010/main" val="3180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row of white marble pillars">
            <a:extLst>
              <a:ext uri="{FF2B5EF4-FFF2-40B4-BE49-F238E27FC236}">
                <a16:creationId xmlns:a16="http://schemas.microsoft.com/office/drawing/2014/main" id="{515BB532-51DF-321C-7800-6827120DB4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  <a14:imgEffect>
                      <a14:brightnessContrast bright="-67000" contrast="-4100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5B87C0-1FA0-EABB-EF67-261E8940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60" y="1476720"/>
            <a:ext cx="9609432" cy="3394560"/>
          </a:xfrm>
        </p:spPr>
        <p:txBody>
          <a:bodyPr/>
          <a:lstStyle/>
          <a:p>
            <a:r>
              <a:rPr lang="en-US" sz="8800" dirty="0">
                <a:latin typeface="Gabriola"/>
              </a:rPr>
              <a:t>ΑΞΙΟΘΕΑΤΑ / ΜΟΥΣΕΙΑ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371A21-ED92-D1B5-A557-2DD777A22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EEBC66-8A88-7748-D315-C8A4BDE77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696893" y="5282777"/>
            <a:ext cx="249510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Θέση εικόνας 21" descr="A free audio guide is available in the Anne Frank House in nine languages.">
            <a:extLst>
              <a:ext uri="{FF2B5EF4-FFF2-40B4-BE49-F238E27FC236}">
                <a16:creationId xmlns:a16="http://schemas.microsoft.com/office/drawing/2014/main" id="{6369160B-A155-C60F-F7CC-EF177B1939C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0292" r="10292"/>
          <a:stretch/>
        </p:blipFill>
        <p:spPr>
          <a:xfrm>
            <a:off x="5599796" y="1343878"/>
            <a:ext cx="2996901" cy="2253085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40E5AAB4-489E-005E-64F6-360BE45F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latin typeface="Calibri"/>
                <a:ea typeface="Calibri"/>
                <a:cs typeface="Angsana New"/>
              </a:rPr>
              <a:t>Το Σπίτι της Άννα Φρανκ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82A652-2B97-11F9-0DCF-AB25BA0E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408C81E-6DE4-C7A7-C4C7-DEA1F06C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Θέση κειμένου 17">
            <a:extLst>
              <a:ext uri="{FF2B5EF4-FFF2-40B4-BE49-F238E27FC236}">
                <a16:creationId xmlns:a16="http://schemas.microsoft.com/office/drawing/2014/main" id="{2D70A34C-8C11-61DC-408F-59709A407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" name="Εικόνα 22" descr="The movable bookcase conceals the door to the Secret Annex.">
            <a:extLst>
              <a:ext uri="{FF2B5EF4-FFF2-40B4-BE49-F238E27FC236}">
                <a16:creationId xmlns:a16="http://schemas.microsoft.com/office/drawing/2014/main" id="{33E0425E-0974-2331-10B2-938C9A0B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375" y="1341937"/>
            <a:ext cx="3243000" cy="2242125"/>
          </a:xfrm>
          <a:prstGeom prst="rect">
            <a:avLst/>
          </a:prstGeom>
        </p:spPr>
      </p:pic>
      <p:pic>
        <p:nvPicPr>
          <p:cNvPr id="24" name="Εικόνα 23" descr="Εικόνα που περιέχει ασπρόμαυρο, παράθυρο, εξωτερικός χώρος/ύπαιθρος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51CD8F76-5138-EF60-815D-5E1A84067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500" y="3873825"/>
            <a:ext cx="2685000" cy="2554350"/>
          </a:xfrm>
          <a:prstGeom prst="rect">
            <a:avLst/>
          </a:prstGeom>
        </p:spPr>
      </p:pic>
      <p:pic>
        <p:nvPicPr>
          <p:cNvPr id="25" name="Εικόνα 24" descr="Original diary of Anne Frank on display at the Anne Frank House">
            <a:extLst>
              <a:ext uri="{FF2B5EF4-FFF2-40B4-BE49-F238E27FC236}">
                <a16:creationId xmlns:a16="http://schemas.microsoft.com/office/drawing/2014/main" id="{57C1F6E2-C05F-BCFA-AFEC-3CF779ACB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5500" y="3988312"/>
            <a:ext cx="3219000" cy="2205375"/>
          </a:xfrm>
          <a:prstGeom prst="rect">
            <a:avLst/>
          </a:prstGeom>
        </p:spPr>
      </p:pic>
      <p:pic>
        <p:nvPicPr>
          <p:cNvPr id="26" name="Εικόνα 25" descr="Εικόνα που περιέχει εξωτερικός χώρος/ύπαιθρος, κτίριο, ουρανός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FC983712-C432-31C7-C98D-D4BBB3CDC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00" y="1944412"/>
            <a:ext cx="5307000" cy="35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08789-8D5C-35C3-4116-40899E78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660" y="-2645"/>
            <a:ext cx="7705057" cy="1026773"/>
          </a:xfrm>
        </p:spPr>
        <p:txBody>
          <a:bodyPr/>
          <a:lstStyle/>
          <a:p>
            <a:r>
              <a:rPr lang="en-US" b="1" i="1" err="1"/>
              <a:t>Μουσείο</a:t>
            </a:r>
            <a:r>
              <a:rPr lang="en-US" b="1" i="1" dirty="0"/>
              <a:t> Βαν </a:t>
            </a:r>
            <a:r>
              <a:rPr lang="en-US" b="1" i="1" err="1"/>
              <a:t>Γκογκ</a:t>
            </a:r>
            <a:endParaRPr lang="en-US" b="1" i="1" dirty="0"/>
          </a:p>
        </p:txBody>
      </p: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E5AABDF8-B356-3937-740C-BF125AAA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8</a:t>
            </a:fld>
            <a:endParaRPr lang="en-US" dirty="0"/>
          </a:p>
        </p:txBody>
      </p:sp>
      <p:sp>
        <p:nvSpPr>
          <p:cNvPr id="54" name="Date Placeholder 53">
            <a:extLst>
              <a:ext uri="{FF2B5EF4-FFF2-40B4-BE49-F238E27FC236}">
                <a16:creationId xmlns:a16="http://schemas.microsoft.com/office/drawing/2014/main" id="{8AA90FFA-CF1B-1CB0-D5A3-80259E0C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pic>
        <p:nvPicPr>
          <p:cNvPr id="47" name="Εικόνα 46" descr="Εικόνα που περιέχει ουρανός, χορτάρι, εξωτερικός χώρος/ύπαιθρος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F85CE89D-9EA6-6F53-AC2C-9235689B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0" y="1948939"/>
            <a:ext cx="5154284" cy="3477704"/>
          </a:xfrm>
          <a:prstGeom prst="rect">
            <a:avLst/>
          </a:prstGeom>
        </p:spPr>
      </p:pic>
      <p:pic>
        <p:nvPicPr>
          <p:cNvPr id="48" name="Εικόνα 47" descr="Van Gogh Museum&#10;&#10;Foto: Jan Kees Steenman">
            <a:extLst>
              <a:ext uri="{FF2B5EF4-FFF2-40B4-BE49-F238E27FC236}">
                <a16:creationId xmlns:a16="http://schemas.microsoft.com/office/drawing/2014/main" id="{CCE82235-66B1-BDAF-C8FD-0A0E00D7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743" y="1143805"/>
            <a:ext cx="3184588" cy="2571932"/>
          </a:xfrm>
          <a:prstGeom prst="rect">
            <a:avLst/>
          </a:prstGeom>
        </p:spPr>
      </p:pic>
      <p:pic>
        <p:nvPicPr>
          <p:cNvPr id="49" name="Εικόνα 48" descr="Εικόνα που περιέχει εσωτερικός χώρος, τοίχος, οροφή, έπιπλα&#10;&#10;Περιγραφή που δημιουργήθηκε αυτόματα">
            <a:extLst>
              <a:ext uri="{FF2B5EF4-FFF2-40B4-BE49-F238E27FC236}">
                <a16:creationId xmlns:a16="http://schemas.microsoft.com/office/drawing/2014/main" id="{A5061849-4A3C-CA6B-7563-8585D2B80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688" y="1136710"/>
            <a:ext cx="3184586" cy="2557372"/>
          </a:xfrm>
          <a:prstGeom prst="rect">
            <a:avLst/>
          </a:prstGeom>
        </p:spPr>
      </p:pic>
      <p:pic>
        <p:nvPicPr>
          <p:cNvPr id="50" name="Εικόνα 49" descr="Εικόνα που περιέχει ζωγραφική, τέχνη, ρουχισμό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02C45F2-78AF-BA8C-B33F-747F39E47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479" y="3868408"/>
            <a:ext cx="3184587" cy="2557373"/>
          </a:xfrm>
          <a:prstGeom prst="rect">
            <a:avLst/>
          </a:prstGeom>
        </p:spPr>
      </p:pic>
      <p:pic>
        <p:nvPicPr>
          <p:cNvPr id="51" name="Εικόνα 50" descr="Visitors at the Van Gogh Museum">
            <a:extLst>
              <a:ext uri="{FF2B5EF4-FFF2-40B4-BE49-F238E27FC236}">
                <a16:creationId xmlns:a16="http://schemas.microsoft.com/office/drawing/2014/main" id="{B7856094-38E4-2A4E-F428-B066B08A3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483" y="3995108"/>
            <a:ext cx="3180994" cy="23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62F9FEF8-DFFE-4DF1-94A4-94A4E9D6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/>
              <a:t>Οικία του Μαυρίκιου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52CFBD-D571-E7DD-9C17-9C60A30A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CED67C1-7AB4-5F4B-58C1-291538DD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9</a:t>
            </a:fld>
            <a:endParaRPr lang="en-US" dirty="0"/>
          </a:p>
        </p:txBody>
      </p:sp>
      <p:pic>
        <p:nvPicPr>
          <p:cNvPr id="2" name="Εικόνα 1" descr="MAURITSHUIS -HOFVIJVER;DEN HAAG  APRIL 2017">
            <a:extLst>
              <a:ext uri="{FF2B5EF4-FFF2-40B4-BE49-F238E27FC236}">
                <a16:creationId xmlns:a16="http://schemas.microsoft.com/office/drawing/2014/main" id="{D946EF45-EDE6-AA00-A10D-BD463F63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8" y="1246696"/>
            <a:ext cx="5146304" cy="4953701"/>
          </a:xfrm>
          <a:prstGeom prst="rect">
            <a:avLst/>
          </a:prstGeom>
        </p:spPr>
      </p:pic>
      <p:pic>
        <p:nvPicPr>
          <p:cNvPr id="6" name="Εικόνα 5" descr="Εικόνα που περιέχει εσωτερικός χώρος, εσωτερική διακόσμηση, τοίχος, πλαφονιέρα&#10;&#10;Περιγραφή που δημιουργήθηκε αυτόματα">
            <a:extLst>
              <a:ext uri="{FF2B5EF4-FFF2-40B4-BE49-F238E27FC236}">
                <a16:creationId xmlns:a16="http://schemas.microsoft.com/office/drawing/2014/main" id="{BC998C1E-3DE3-8B5E-3935-330BC2CA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9" y="1127856"/>
            <a:ext cx="2965636" cy="2592758"/>
          </a:xfrm>
          <a:prstGeom prst="rect">
            <a:avLst/>
          </a:prstGeom>
        </p:spPr>
      </p:pic>
      <p:pic>
        <p:nvPicPr>
          <p:cNvPr id="8" name="Εικόνα 7" descr="Εικόνα που περιέχει εσωτερικός χώρος, κορνίζα, τέχνη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78CA70D-91D4-D052-36A8-10517237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981" y="3879137"/>
            <a:ext cx="3059206" cy="2438678"/>
          </a:xfrm>
          <a:prstGeom prst="rect">
            <a:avLst/>
          </a:prstGeom>
        </p:spPr>
      </p:pic>
      <p:pic>
        <p:nvPicPr>
          <p:cNvPr id="9" name="Εικόνα 8" descr="Εικόνα που περιέχει σύννεφο, εξωτερικός χώρος/ύπαιθρος, παράθυρο, κτίριο&#10;&#10;Περιγραφή που δημιουργήθηκε αυτόματα">
            <a:extLst>
              <a:ext uri="{FF2B5EF4-FFF2-40B4-BE49-F238E27FC236}">
                <a16:creationId xmlns:a16="http://schemas.microsoft.com/office/drawing/2014/main" id="{914FD8CD-3A6B-567D-4EAB-8ACEB8AAD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536" y="1136324"/>
            <a:ext cx="3188075" cy="2584353"/>
          </a:xfrm>
          <a:prstGeom prst="rect">
            <a:avLst/>
          </a:prstGeom>
        </p:spPr>
      </p:pic>
      <p:pic>
        <p:nvPicPr>
          <p:cNvPr id="10" name="Εικόνα 9" descr="Εικόνα που περιέχει τοίχος, κορνίζα, εσωτερικός χώρος, γκαλερί&#10;&#10;Περιγραφή που δημιουργήθηκε αυτόματα">
            <a:extLst>
              <a:ext uri="{FF2B5EF4-FFF2-40B4-BE49-F238E27FC236}">
                <a16:creationId xmlns:a16="http://schemas.microsoft.com/office/drawing/2014/main" id="{760FA837-C5DC-955E-67FD-5C20CC588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209" y="3891999"/>
            <a:ext cx="3143251" cy="24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-Design-Berlin-Presentation_Win32_SW_v11" id="{A1E1012F-E9F8-4F40-92C8-C50A5DD6BDB3}" vid="{84DD5023-C7E9-4B03-B2A5-92320E38E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9262BC-C013-4067-8A15-9DCD1281E34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7B04EA5-0343-4579-A177-61682A6D2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AEB05A-1290-41EF-A3CD-520462C3F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327</Words>
  <Application>Microsoft Office PowerPoint</Application>
  <PresentationFormat>Ευρεία οθόνη</PresentationFormat>
  <Paragraphs>60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2" baseType="lpstr">
      <vt:lpstr>Angsana New</vt:lpstr>
      <vt:lpstr>Arial</vt:lpstr>
      <vt:lpstr>Avenir Next LT Pro</vt:lpstr>
      <vt:lpstr>Calibri</vt:lpstr>
      <vt:lpstr>Felix Titling</vt:lpstr>
      <vt:lpstr>Gabriola</vt:lpstr>
      <vt:lpstr>Gill Sans Nova Light</vt:lpstr>
      <vt:lpstr>Open Sans</vt:lpstr>
      <vt:lpstr>Wingdings</vt:lpstr>
      <vt:lpstr>Office Theme</vt:lpstr>
      <vt:lpstr>ΟΛΛΑΝΔΙΑ</vt:lpstr>
      <vt:lpstr>ΠΕΡΙΕΧΟΜΕΝΑ</vt:lpstr>
      <vt:lpstr>ΕΙΣΑΓΩΓΗ</vt:lpstr>
      <vt:lpstr>Παρουσίαση του PowerPoint</vt:lpstr>
      <vt:lpstr>Παρουσίαση του PowerPoint</vt:lpstr>
      <vt:lpstr>ΑΞΙΟΘΕΑΤΑ / ΜΟΥΣΕΙΑ</vt:lpstr>
      <vt:lpstr>Το Σπίτι της Άννα Φρανκ</vt:lpstr>
      <vt:lpstr>Μουσείο Βαν Γκογκ</vt:lpstr>
      <vt:lpstr>Οικία του Μαυρίκιου</vt:lpstr>
      <vt:lpstr>Keukenhof</vt:lpstr>
      <vt:lpstr>ΑΝΑΚΕΦΑΛΑΙΩΣΗ</vt:lpstr>
      <vt:lpstr>Ευχαριστούμε για τον χρόνο σας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ΟΛΛΑΝΔΙΑ</dc:title>
  <dc:creator/>
  <cp:lastModifiedBy>gemanos@teemail.gr</cp:lastModifiedBy>
  <cp:revision>687</cp:revision>
  <dcterms:created xsi:type="dcterms:W3CDTF">2024-11-27T14:49:15Z</dcterms:created>
  <dcterms:modified xsi:type="dcterms:W3CDTF">2024-11-28T12:06:16Z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