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54"/>
  </p:normalViewPr>
  <p:slideViewPr>
    <p:cSldViewPr snapToGrid="0">
      <p:cViewPr varScale="1">
        <p:scale>
          <a:sx n="79" d="100"/>
          <a:sy n="79"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2/14/2025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23A1CC3-2375-41D4-9E03-427CAF2A4C1A}" type="datetimeFigureOut">
              <a:rPr lang="en-US" dirty="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FF16868-8199-4C2C-A5B1-63AEE139F88E}"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D9FF7F-6988-44CC-821B-644E70CD2F73}"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C12C299-16B2-4475-990D-751901EACC14}"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2/14/2025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4E6425-0181-43F2-84FC-787E803FD2F8}"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6E86A4C-8E40-4F87-A4F0-01A0687C5742}" type="datetimeFigureOut">
              <a:rPr lang="en-US" dirty="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E72C73-2D91-4E12-BA25-F0AA0C03599B}" type="datetimeFigureOut">
              <a:rPr lang="en-US" dirty="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2/14/2025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paithros.gr/na-ti-kanei-i-toskani/" TargetMode="External"/><Relationship Id="rId2" Type="http://schemas.openxmlformats.org/officeDocument/2006/relationships/hyperlink" Target="https://www.agronews.gr/traveling/agrotourismos/176402/ta-uperoha-horioudakia-tis-toskan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 name="Group 1030">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033"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pic>
        <p:nvPicPr>
          <p:cNvPr id="1026" name="Picture 2" descr="Ταξίδι στην Τοσκάνη | LiFO">
            <a:extLst>
              <a:ext uri="{FF2B5EF4-FFF2-40B4-BE49-F238E27FC236}">
                <a16:creationId xmlns:a16="http://schemas.microsoft.com/office/drawing/2014/main" id="{A4839D99-54FF-8FC1-FC32-9288E8E00F78}"/>
              </a:ext>
            </a:extLst>
          </p:cNvPr>
          <p:cNvPicPr>
            <a:picLocks noChangeAspect="1" noChangeArrowheads="1"/>
          </p:cNvPicPr>
          <p:nvPr/>
        </p:nvPicPr>
        <p:blipFill>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28417" r="9090" b="-1"/>
          <a:stretch/>
        </p:blipFill>
        <p:spPr bwMode="auto">
          <a:xfrm>
            <a:off x="474133" y="475488"/>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4ABC93F4-71AA-CE59-5218-177CEE118D99}"/>
              </a:ext>
            </a:extLst>
          </p:cNvPr>
          <p:cNvSpPr>
            <a:spLocks noGrp="1"/>
          </p:cNvSpPr>
          <p:nvPr>
            <p:ph type="ctrTitle"/>
          </p:nvPr>
        </p:nvSpPr>
        <p:spPr>
          <a:xfrm>
            <a:off x="719847" y="2099733"/>
            <a:ext cx="10476689" cy="2677648"/>
          </a:xfrm>
        </p:spPr>
        <p:txBody>
          <a:bodyPr>
            <a:normAutofit/>
          </a:bodyPr>
          <a:lstStyle/>
          <a:p>
            <a:pPr algn="ctr"/>
            <a:r>
              <a:rPr lang="el-GR" sz="4400" b="1" i="1" dirty="0"/>
              <a:t>ΤΟΣΚΑΝΗ: </a:t>
            </a:r>
            <a:br>
              <a:rPr lang="el-GR" sz="4400" b="1" i="1" dirty="0"/>
            </a:br>
            <a:r>
              <a:rPr lang="el-GR" sz="4400" b="1" i="1" dirty="0"/>
              <a:t>ένα θαύμα αγροτουρισμού στην μεσόγειο</a:t>
            </a:r>
          </a:p>
        </p:txBody>
      </p:sp>
      <p:sp>
        <p:nvSpPr>
          <p:cNvPr id="3" name="Υπότιτλος 2">
            <a:extLst>
              <a:ext uri="{FF2B5EF4-FFF2-40B4-BE49-F238E27FC236}">
                <a16:creationId xmlns:a16="http://schemas.microsoft.com/office/drawing/2014/main" id="{EE39D230-FF19-8521-77A9-2A2B4D59B652}"/>
              </a:ext>
            </a:extLst>
          </p:cNvPr>
          <p:cNvSpPr>
            <a:spLocks noGrp="1"/>
          </p:cNvSpPr>
          <p:nvPr>
            <p:ph type="subTitle" idx="1"/>
          </p:nvPr>
        </p:nvSpPr>
        <p:spPr>
          <a:xfrm>
            <a:off x="1154954" y="4777380"/>
            <a:ext cx="8827245" cy="861420"/>
          </a:xfrm>
        </p:spPr>
        <p:txBody>
          <a:bodyPr>
            <a:normAutofit/>
          </a:bodyPr>
          <a:lstStyle/>
          <a:p>
            <a:r>
              <a:rPr lang="el-GR" b="1" i="1"/>
              <a:t>ΧΡΙΣΤΙΝΑ ΛΙΟΛΙΟΥ Β2</a:t>
            </a:r>
          </a:p>
        </p:txBody>
      </p:sp>
      <p:sp>
        <p:nvSpPr>
          <p:cNvPr id="1035" name="Rectangle 1034">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778241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75" name="Rectangle 205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077" name="Oval 205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79" name="Oval 205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81" name="Oval 205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82" name="Oval 205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83" name="Oval 206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8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l-GR"/>
            </a:p>
          </p:txBody>
        </p:sp>
        <p:sp>
          <p:nvSpPr>
            <p:cNvPr id="208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l-GR"/>
            </a:p>
          </p:txBody>
        </p:sp>
        <p:sp>
          <p:nvSpPr>
            <p:cNvPr id="208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2066" name="Rectangle 2065">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useBgFill="1">
        <p:nvSpPr>
          <p:cNvPr id="2087" name="Rectangle 206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088" name="Freeform: Shape 2069">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l-GR"/>
          </a:p>
        </p:txBody>
      </p:sp>
      <p:sp>
        <p:nvSpPr>
          <p:cNvPr id="2089"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l-GR"/>
          </a:p>
        </p:txBody>
      </p:sp>
      <p:sp>
        <p:nvSpPr>
          <p:cNvPr id="207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Τίτλος 1">
            <a:extLst>
              <a:ext uri="{FF2B5EF4-FFF2-40B4-BE49-F238E27FC236}">
                <a16:creationId xmlns:a16="http://schemas.microsoft.com/office/drawing/2014/main" id="{9A468F36-1F6E-494B-D3DF-0B8BEC7101F5}"/>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2800" b="1" dirty="0">
                <a:solidFill>
                  <a:schemeClr val="tx1"/>
                </a:solidFill>
              </a:rPr>
              <a:t>ΠΡΑΣΙΝΟ ΟΙΚΟΝΟΜΙΚΟ ΘΑΥΜΑ</a:t>
            </a:r>
          </a:p>
        </p:txBody>
      </p:sp>
      <p:pic>
        <p:nvPicPr>
          <p:cNvPr id="2050" name="Picture 2" descr="Να τι κάνει η Τοσκάνη!">
            <a:extLst>
              <a:ext uri="{FF2B5EF4-FFF2-40B4-BE49-F238E27FC236}">
                <a16:creationId xmlns:a16="http://schemas.microsoft.com/office/drawing/2014/main" id="{551B2A06-6E30-C2F4-BBD4-6723D370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15" r="21370" b="2"/>
          <a:stretch/>
        </p:blipFill>
        <p:spPr bwMode="auto">
          <a:xfrm>
            <a:off x="7418226" y="645106"/>
            <a:ext cx="4125317" cy="5585369"/>
          </a:xfrm>
          <a:prstGeom prst="rect">
            <a:avLst/>
          </a:prstGeom>
          <a:noFill/>
          <a:extLst>
            <a:ext uri="{909E8E84-426E-40DD-AFC4-6F175D3DCCD1}">
              <a14:hiddenFill xmlns:a14="http://schemas.microsoft.com/office/drawing/2010/main">
                <a:solidFill>
                  <a:srgbClr val="FFFFFF"/>
                </a:solidFill>
              </a14:hiddenFill>
            </a:ext>
          </a:extLst>
        </p:spPr>
      </p:pic>
      <p:sp>
        <p:nvSpPr>
          <p:cNvPr id="2076" name="Rectangle 207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78" name="Oval 207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80" name="Oval 207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378C4FE0-A74D-EDEB-CFA9-F8F5ADFC9BF4}"/>
              </a:ext>
            </a:extLst>
          </p:cNvPr>
          <p:cNvSpPr>
            <a:spLocks noGrp="1"/>
          </p:cNvSpPr>
          <p:nvPr>
            <p:ph type="body" sz="half" idx="2"/>
          </p:nvPr>
        </p:nvSpPr>
        <p:spPr>
          <a:xfrm>
            <a:off x="639098" y="1984443"/>
            <a:ext cx="6226111" cy="3882958"/>
          </a:xfrm>
        </p:spPr>
        <p:txBody>
          <a:bodyPr vert="horz" lIns="91440" tIns="45720" rIns="91440" bIns="45720" rtlCol="0" anchor="ctr">
            <a:normAutofit/>
          </a:bodyPr>
          <a:lstStyle/>
          <a:p>
            <a:pPr>
              <a:buFont typeface="Wingdings 3" charset="2"/>
              <a:buChar char=""/>
            </a:pPr>
            <a:r>
              <a:rPr lang="en-US" sz="2000" b="1" u="none" strike="noStrike" dirty="0" err="1">
                <a:solidFill>
                  <a:schemeClr val="tx1"/>
                </a:solidFill>
                <a:effectLst/>
              </a:rPr>
              <a:t>Σήμερ</a:t>
            </a:r>
            <a:r>
              <a:rPr lang="en-US" sz="2000" b="1" u="none" strike="noStrike" dirty="0">
                <a:solidFill>
                  <a:schemeClr val="tx1"/>
                </a:solidFill>
                <a:effectLst/>
              </a:rPr>
              <a:t>α </a:t>
            </a:r>
            <a:r>
              <a:rPr lang="en-US" sz="2000" b="1" u="none" strike="noStrike" dirty="0" err="1">
                <a:solidFill>
                  <a:schemeClr val="tx1"/>
                </a:solidFill>
                <a:effectLst/>
              </a:rPr>
              <a:t>στην</a:t>
            </a:r>
            <a:r>
              <a:rPr lang="en-US" sz="2000" b="1" u="none" strike="noStrike" dirty="0">
                <a:solidFill>
                  <a:schemeClr val="tx1"/>
                </a:solidFill>
                <a:effectLst/>
              </a:rPr>
              <a:t> </a:t>
            </a:r>
            <a:r>
              <a:rPr lang="en-US" sz="2000" b="1" u="none" strike="noStrike" dirty="0" err="1">
                <a:solidFill>
                  <a:schemeClr val="tx1"/>
                </a:solidFill>
                <a:effectLst/>
              </a:rPr>
              <a:t>Τοσκάνη</a:t>
            </a:r>
            <a:r>
              <a:rPr lang="en-US" sz="2000" b="1" u="none" strike="noStrike" dirty="0">
                <a:solidFill>
                  <a:schemeClr val="tx1"/>
                </a:solidFill>
                <a:effectLst/>
              </a:rPr>
              <a:t> </a:t>
            </a:r>
            <a:r>
              <a:rPr lang="en-US" sz="2000" b="1" u="none" strike="noStrike" dirty="0" err="1">
                <a:solidFill>
                  <a:schemeClr val="tx1"/>
                </a:solidFill>
                <a:effectLst/>
              </a:rPr>
              <a:t>κ</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στις</a:t>
            </a:r>
            <a:r>
              <a:rPr lang="en-US" sz="2000" b="1" u="none" strike="noStrike" dirty="0">
                <a:solidFill>
                  <a:schemeClr val="tx1"/>
                </a:solidFill>
                <a:effectLst/>
              </a:rPr>
              <a:t> </a:t>
            </a:r>
            <a:r>
              <a:rPr lang="en-US" sz="2000" b="1" u="none" strike="noStrike" dirty="0" err="1">
                <a:solidFill>
                  <a:schemeClr val="tx1"/>
                </a:solidFill>
                <a:effectLst/>
              </a:rPr>
              <a:t>γύρω</a:t>
            </a:r>
            <a:r>
              <a:rPr lang="en-US" sz="2000" b="1" u="none" strike="noStrike" dirty="0">
                <a:solidFill>
                  <a:schemeClr val="tx1"/>
                </a:solidFill>
                <a:effectLst/>
              </a:rPr>
              <a:t> π</a:t>
            </a:r>
            <a:r>
              <a:rPr lang="en-US" sz="2000" b="1" u="none" strike="noStrike" dirty="0" err="1">
                <a:solidFill>
                  <a:schemeClr val="tx1"/>
                </a:solidFill>
                <a:effectLst/>
              </a:rPr>
              <a:t>εριοχές</a:t>
            </a:r>
            <a:r>
              <a:rPr lang="en-US" sz="2000" b="1" u="none" strike="noStrike" dirty="0">
                <a:solidFill>
                  <a:schemeClr val="tx1"/>
                </a:solidFill>
                <a:effectLst/>
              </a:rPr>
              <a:t> </a:t>
            </a:r>
            <a:r>
              <a:rPr lang="en-US" sz="2000" b="1" u="none" strike="noStrike" dirty="0" err="1">
                <a:solidFill>
                  <a:schemeClr val="tx1"/>
                </a:solidFill>
                <a:effectLst/>
              </a:rPr>
              <a:t>της</a:t>
            </a:r>
            <a:r>
              <a:rPr lang="en-US" sz="2000" b="1" u="none" strike="noStrike" dirty="0">
                <a:solidFill>
                  <a:schemeClr val="tx1"/>
                </a:solidFill>
                <a:effectLst/>
              </a:rPr>
              <a:t>, </a:t>
            </a:r>
            <a:r>
              <a:rPr lang="en-US" sz="2000" b="1" u="none" strike="noStrike" dirty="0" err="1">
                <a:solidFill>
                  <a:schemeClr val="tx1"/>
                </a:solidFill>
                <a:effectLst/>
              </a:rPr>
              <a:t>συντελείτ</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έν</a:t>
            </a:r>
            <a:r>
              <a:rPr lang="en-US" sz="2000" b="1" u="none" strike="noStrike" dirty="0">
                <a:solidFill>
                  <a:schemeClr val="tx1"/>
                </a:solidFill>
                <a:effectLst/>
              </a:rPr>
              <a:t>α </a:t>
            </a:r>
            <a:r>
              <a:rPr lang="en-US" sz="2000" b="1" u="none" strike="noStrike" dirty="0" err="1">
                <a:solidFill>
                  <a:schemeClr val="tx1"/>
                </a:solidFill>
                <a:effectLst/>
              </a:rPr>
              <a:t>οικονομικό</a:t>
            </a:r>
            <a:r>
              <a:rPr lang="en-US" sz="2000" b="1" u="none" strike="noStrike" dirty="0">
                <a:solidFill>
                  <a:schemeClr val="tx1"/>
                </a:solidFill>
                <a:effectLst/>
              </a:rPr>
              <a:t> </a:t>
            </a:r>
            <a:r>
              <a:rPr lang="en-US" sz="2000" b="1" u="none" strike="noStrike" dirty="0" err="1">
                <a:solidFill>
                  <a:schemeClr val="tx1"/>
                </a:solidFill>
                <a:effectLst/>
              </a:rPr>
              <a:t>θ</a:t>
            </a:r>
            <a:r>
              <a:rPr lang="en-US" sz="2000" b="1" u="none" strike="noStrike" dirty="0">
                <a:solidFill>
                  <a:schemeClr val="tx1"/>
                </a:solidFill>
                <a:effectLst/>
              </a:rPr>
              <a:t>α</a:t>
            </a:r>
            <a:r>
              <a:rPr lang="en-US" sz="2000" b="1" u="none" strike="noStrike" dirty="0" err="1">
                <a:solidFill>
                  <a:schemeClr val="tx1"/>
                </a:solidFill>
                <a:effectLst/>
              </a:rPr>
              <a:t>ύμ</a:t>
            </a:r>
            <a:r>
              <a:rPr lang="en-US" sz="2000" b="1" u="none" strike="noStrike" dirty="0">
                <a:solidFill>
                  <a:schemeClr val="tx1"/>
                </a:solidFill>
                <a:effectLst/>
              </a:rPr>
              <a:t>α. </a:t>
            </a:r>
            <a:r>
              <a:rPr lang="en-US" sz="2000" b="1" u="none" strike="noStrike" dirty="0" err="1">
                <a:solidFill>
                  <a:schemeClr val="tx1"/>
                </a:solidFill>
                <a:effectLst/>
              </a:rPr>
              <a:t>Το</a:t>
            </a:r>
            <a:r>
              <a:rPr lang="en-US" sz="2000" b="1" u="none" strike="noStrike" dirty="0">
                <a:solidFill>
                  <a:schemeClr val="tx1"/>
                </a:solidFill>
                <a:effectLst/>
              </a:rPr>
              <a:t> </a:t>
            </a:r>
            <a:r>
              <a:rPr lang="en-US" sz="2000" b="1" u="none" strike="noStrike" dirty="0" err="1">
                <a:solidFill>
                  <a:schemeClr val="tx1"/>
                </a:solidFill>
                <a:effectLst/>
              </a:rPr>
              <a:t>θ</a:t>
            </a:r>
            <a:r>
              <a:rPr lang="en-US" sz="2000" b="1" u="none" strike="noStrike" dirty="0">
                <a:solidFill>
                  <a:schemeClr val="tx1"/>
                </a:solidFill>
                <a:effectLst/>
              </a:rPr>
              <a:t>α</a:t>
            </a:r>
            <a:r>
              <a:rPr lang="en-US" sz="2000" b="1" u="none" strike="noStrike" dirty="0" err="1">
                <a:solidFill>
                  <a:schemeClr val="tx1"/>
                </a:solidFill>
                <a:effectLst/>
              </a:rPr>
              <a:t>ύμ</a:t>
            </a:r>
            <a:r>
              <a:rPr lang="en-US" sz="2000" b="1" u="none" strike="noStrike" dirty="0">
                <a:solidFill>
                  <a:schemeClr val="tx1"/>
                </a:solidFill>
                <a:effectLst/>
              </a:rPr>
              <a:t>α </a:t>
            </a:r>
            <a:r>
              <a:rPr lang="en-US" sz="2000" b="1" u="none" strike="noStrike" dirty="0" err="1">
                <a:solidFill>
                  <a:schemeClr val="tx1"/>
                </a:solidFill>
                <a:effectLst/>
              </a:rPr>
              <a:t>του</a:t>
            </a:r>
            <a:r>
              <a:rPr lang="en-US" sz="2000" b="1" u="none" strike="noStrike" dirty="0">
                <a:solidFill>
                  <a:schemeClr val="tx1"/>
                </a:solidFill>
                <a:effectLst/>
              </a:rPr>
              <a:t> α</a:t>
            </a:r>
            <a:r>
              <a:rPr lang="en-US" sz="2000" b="1" u="none" strike="noStrike" dirty="0" err="1">
                <a:solidFill>
                  <a:schemeClr val="tx1"/>
                </a:solidFill>
                <a:effectLst/>
              </a:rPr>
              <a:t>γροτουρισμού</a:t>
            </a:r>
            <a:r>
              <a:rPr lang="en-US" sz="2000" b="1" u="none" strike="noStrike" dirty="0">
                <a:solidFill>
                  <a:schemeClr val="tx1"/>
                </a:solidFill>
                <a:effectLst/>
              </a:rPr>
              <a:t>. </a:t>
            </a:r>
            <a:r>
              <a:rPr lang="en-US" sz="2000" b="1" u="none" strike="noStrike" dirty="0" err="1">
                <a:solidFill>
                  <a:schemeClr val="tx1"/>
                </a:solidFill>
                <a:effectLst/>
              </a:rPr>
              <a:t>Οι</a:t>
            </a:r>
            <a:r>
              <a:rPr lang="en-US" sz="2000" b="1" u="none" strike="noStrike" dirty="0">
                <a:solidFill>
                  <a:schemeClr val="tx1"/>
                </a:solidFill>
                <a:effectLst/>
              </a:rPr>
              <a:t> α</a:t>
            </a:r>
            <a:r>
              <a:rPr lang="en-US" sz="2000" b="1" u="none" strike="noStrike" dirty="0" err="1">
                <a:solidFill>
                  <a:schemeClr val="tx1"/>
                </a:solidFill>
                <a:effectLst/>
              </a:rPr>
              <a:t>γρότες</a:t>
            </a:r>
            <a:r>
              <a:rPr lang="en-US" sz="2000" b="1" u="none" strike="noStrike" dirty="0">
                <a:solidFill>
                  <a:schemeClr val="tx1"/>
                </a:solidFill>
                <a:effectLst/>
              </a:rPr>
              <a:t> </a:t>
            </a:r>
            <a:r>
              <a:rPr lang="en-US" sz="2000" b="1" u="none" strike="noStrike" dirty="0" err="1">
                <a:solidFill>
                  <a:schemeClr val="tx1"/>
                </a:solidFill>
                <a:effectLst/>
              </a:rPr>
              <a:t>της</a:t>
            </a:r>
            <a:r>
              <a:rPr lang="en-US" sz="2000" b="1" u="none" strike="noStrike" dirty="0">
                <a:solidFill>
                  <a:schemeClr val="tx1"/>
                </a:solidFill>
                <a:effectLst/>
              </a:rPr>
              <a:t> </a:t>
            </a:r>
            <a:r>
              <a:rPr lang="en-US" sz="2000" b="1" u="none" strike="noStrike" dirty="0" err="1">
                <a:solidFill>
                  <a:schemeClr val="tx1"/>
                </a:solidFill>
                <a:effectLst/>
              </a:rPr>
              <a:t>ε</a:t>
            </a:r>
            <a:r>
              <a:rPr lang="en-US" sz="2000" b="1" u="none" strike="noStrike" dirty="0">
                <a:solidFill>
                  <a:schemeClr val="tx1"/>
                </a:solidFill>
                <a:effectLst/>
              </a:rPr>
              <a:t>πα</a:t>
            </a:r>
            <a:r>
              <a:rPr lang="en-US" sz="2000" b="1" u="none" strike="noStrike" dirty="0" err="1">
                <a:solidFill>
                  <a:schemeClr val="tx1"/>
                </a:solidFill>
                <a:effectLst/>
              </a:rPr>
              <a:t>ρχί</a:t>
            </a:r>
            <a:r>
              <a:rPr lang="en-US" sz="2000" b="1" u="none" strike="noStrike" dirty="0">
                <a:solidFill>
                  <a:schemeClr val="tx1"/>
                </a:solidFill>
                <a:effectLst/>
              </a:rPr>
              <a:t>α</a:t>
            </a:r>
            <a:r>
              <a:rPr lang="en-US" sz="2000" b="1" u="none" strike="noStrike" dirty="0" err="1">
                <a:solidFill>
                  <a:schemeClr val="tx1"/>
                </a:solidFill>
                <a:effectLst/>
              </a:rPr>
              <a:t>ς</a:t>
            </a:r>
            <a:r>
              <a:rPr lang="en-US" sz="2000" b="1" u="none" strike="noStrike" dirty="0">
                <a:solidFill>
                  <a:schemeClr val="tx1"/>
                </a:solidFill>
                <a:effectLst/>
              </a:rPr>
              <a:t> πα</a:t>
            </a:r>
            <a:r>
              <a:rPr lang="en-US" sz="2000" b="1" u="none" strike="noStrike" dirty="0" err="1">
                <a:solidFill>
                  <a:schemeClr val="tx1"/>
                </a:solidFill>
                <a:effectLst/>
              </a:rPr>
              <a:t>ρ</a:t>
            </a:r>
            <a:r>
              <a:rPr lang="en-US" sz="2000" b="1" u="none" strike="noStrike" dirty="0">
                <a:solidFill>
                  <a:schemeClr val="tx1"/>
                </a:solidFill>
                <a:effectLst/>
              </a:rPr>
              <a:t>α</a:t>
            </a:r>
            <a:r>
              <a:rPr lang="en-US" sz="2000" b="1" u="none" strike="noStrike" dirty="0" err="1">
                <a:solidFill>
                  <a:schemeClr val="tx1"/>
                </a:solidFill>
                <a:effectLst/>
              </a:rPr>
              <a:t>μένουν</a:t>
            </a:r>
            <a:r>
              <a:rPr lang="en-US" sz="2000" b="1" u="none" strike="noStrike" dirty="0">
                <a:solidFill>
                  <a:schemeClr val="tx1"/>
                </a:solidFill>
                <a:effectLst/>
              </a:rPr>
              <a:t> </a:t>
            </a:r>
            <a:r>
              <a:rPr lang="en-US" sz="2000" b="1" u="none" strike="noStrike" dirty="0" err="1">
                <a:solidFill>
                  <a:schemeClr val="tx1"/>
                </a:solidFill>
                <a:effectLst/>
              </a:rPr>
              <a:t>στη</a:t>
            </a:r>
            <a:r>
              <a:rPr lang="en-US" sz="2000" b="1" u="none" strike="noStrike" dirty="0">
                <a:solidFill>
                  <a:schemeClr val="tx1"/>
                </a:solidFill>
                <a:effectLst/>
              </a:rPr>
              <a:t> </a:t>
            </a:r>
            <a:r>
              <a:rPr lang="en-US" sz="2000" b="1" u="none" strike="noStrike" dirty="0" err="1">
                <a:solidFill>
                  <a:schemeClr val="tx1"/>
                </a:solidFill>
                <a:effectLst/>
              </a:rPr>
              <a:t>γη</a:t>
            </a:r>
            <a:r>
              <a:rPr lang="en-US" sz="2000" b="1" u="none" strike="noStrike" dirty="0">
                <a:solidFill>
                  <a:schemeClr val="tx1"/>
                </a:solidFill>
                <a:effectLst/>
              </a:rPr>
              <a:t> </a:t>
            </a:r>
            <a:r>
              <a:rPr lang="en-US" sz="2000" b="1" u="none" strike="noStrike" dirty="0" err="1">
                <a:solidFill>
                  <a:schemeClr val="tx1"/>
                </a:solidFill>
                <a:effectLst/>
              </a:rPr>
              <a:t>τους</a:t>
            </a:r>
            <a:r>
              <a:rPr lang="en-US" sz="2000" b="1" u="none" strike="noStrike" dirty="0">
                <a:solidFill>
                  <a:schemeClr val="tx1"/>
                </a:solidFill>
                <a:effectLst/>
              </a:rPr>
              <a:t>. </a:t>
            </a:r>
            <a:r>
              <a:rPr lang="en-US" sz="2000" b="1" u="none" strike="noStrike" dirty="0" err="1">
                <a:solidFill>
                  <a:schemeClr val="tx1"/>
                </a:solidFill>
                <a:effectLst/>
              </a:rPr>
              <a:t>Κ</a:t>
            </a:r>
            <a:r>
              <a:rPr lang="en-US" sz="2000" b="1" u="none" strike="noStrike" dirty="0">
                <a:solidFill>
                  <a:schemeClr val="tx1"/>
                </a:solidFill>
                <a:effectLst/>
              </a:rPr>
              <a:t>α</a:t>
            </a:r>
            <a:r>
              <a:rPr lang="en-US" sz="2000" b="1" u="none" strike="noStrike" dirty="0" err="1">
                <a:solidFill>
                  <a:schemeClr val="tx1"/>
                </a:solidFill>
                <a:effectLst/>
              </a:rPr>
              <a:t>λλιεργούν</a:t>
            </a:r>
            <a:r>
              <a:rPr lang="en-US" sz="2000" b="1" u="none" strike="noStrike" dirty="0">
                <a:solidFill>
                  <a:schemeClr val="tx1"/>
                </a:solidFill>
                <a:effectLst/>
              </a:rPr>
              <a:t> α</a:t>
            </a:r>
            <a:r>
              <a:rPr lang="en-US" sz="2000" b="1" u="none" strike="noStrike" dirty="0" err="1">
                <a:solidFill>
                  <a:schemeClr val="tx1"/>
                </a:solidFill>
                <a:effectLst/>
              </a:rPr>
              <a:t>μ</a:t>
            </a:r>
            <a:r>
              <a:rPr lang="en-US" sz="2000" b="1" u="none" strike="noStrike" dirty="0">
                <a:solidFill>
                  <a:schemeClr val="tx1"/>
                </a:solidFill>
                <a:effectLst/>
              </a:rPr>
              <a:t>π</a:t>
            </a:r>
            <a:r>
              <a:rPr lang="en-US" sz="2000" b="1" u="none" strike="noStrike" dirty="0" err="1">
                <a:solidFill>
                  <a:schemeClr val="tx1"/>
                </a:solidFill>
                <a:effectLst/>
              </a:rPr>
              <a:t>έλι</a:t>
            </a:r>
            <a:r>
              <a:rPr lang="en-US" sz="2000" b="1" u="none" strike="noStrike" dirty="0">
                <a:solidFill>
                  <a:schemeClr val="tx1"/>
                </a:solidFill>
                <a:effectLst/>
              </a:rPr>
              <a:t>α </a:t>
            </a:r>
            <a:r>
              <a:rPr lang="en-US" sz="2000" b="1" u="none" strike="noStrike" dirty="0" err="1">
                <a:solidFill>
                  <a:schemeClr val="tx1"/>
                </a:solidFill>
                <a:effectLst/>
              </a:rPr>
              <a:t>κ</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πα</a:t>
            </a:r>
            <a:r>
              <a:rPr lang="en-US" sz="2000" b="1" u="none" strike="noStrike" dirty="0" err="1">
                <a:solidFill>
                  <a:schemeClr val="tx1"/>
                </a:solidFill>
                <a:effectLst/>
              </a:rPr>
              <a:t>ράγουν</a:t>
            </a:r>
            <a:r>
              <a:rPr lang="en-US" sz="2000" b="1" u="none" strike="noStrike" dirty="0">
                <a:solidFill>
                  <a:schemeClr val="tx1"/>
                </a:solidFill>
                <a:effectLst/>
              </a:rPr>
              <a:t> απ</a:t>
            </a:r>
            <a:r>
              <a:rPr lang="en-US" sz="2000" b="1" u="none" strike="noStrike" dirty="0" err="1">
                <a:solidFill>
                  <a:schemeClr val="tx1"/>
                </a:solidFill>
                <a:effectLst/>
              </a:rPr>
              <a:t>ίθ</a:t>
            </a:r>
            <a:r>
              <a:rPr lang="en-US" sz="2000" b="1" u="none" strike="noStrike" dirty="0">
                <a:solidFill>
                  <a:schemeClr val="tx1"/>
                </a:solidFill>
                <a:effectLst/>
              </a:rPr>
              <a:t>α</a:t>
            </a:r>
            <a:r>
              <a:rPr lang="en-US" sz="2000" b="1" u="none" strike="noStrike" dirty="0" err="1">
                <a:solidFill>
                  <a:schemeClr val="tx1"/>
                </a:solidFill>
                <a:effectLst/>
              </a:rPr>
              <a:t>ν</a:t>
            </a:r>
            <a:r>
              <a:rPr lang="en-US" sz="2000" b="1" u="none" strike="noStrike" dirty="0">
                <a:solidFill>
                  <a:schemeClr val="tx1"/>
                </a:solidFill>
                <a:effectLst/>
              </a:rPr>
              <a:t>α </a:t>
            </a:r>
            <a:r>
              <a:rPr lang="en-US" sz="2000" b="1" u="none" strike="noStrike" dirty="0" err="1">
                <a:solidFill>
                  <a:schemeClr val="tx1"/>
                </a:solidFill>
                <a:effectLst/>
              </a:rPr>
              <a:t>κρ</a:t>
            </a:r>
            <a:r>
              <a:rPr lang="en-US" sz="2000" b="1" u="none" strike="noStrike" dirty="0">
                <a:solidFill>
                  <a:schemeClr val="tx1"/>
                </a:solidFill>
                <a:effectLst/>
              </a:rPr>
              <a:t>α</a:t>
            </a:r>
            <a:r>
              <a:rPr lang="en-US" sz="2000" b="1" u="none" strike="noStrike" dirty="0" err="1">
                <a:solidFill>
                  <a:schemeClr val="tx1"/>
                </a:solidFill>
                <a:effectLst/>
              </a:rPr>
              <a:t>σιά</a:t>
            </a:r>
            <a:r>
              <a:rPr lang="en-US" sz="2000" b="1" u="none" strike="noStrike" dirty="0">
                <a:solidFill>
                  <a:schemeClr val="tx1"/>
                </a:solidFill>
                <a:effectLst/>
              </a:rPr>
              <a:t>. </a:t>
            </a:r>
            <a:r>
              <a:rPr lang="en-US" sz="2000" b="1" u="none" strike="noStrike" dirty="0" err="1">
                <a:solidFill>
                  <a:schemeClr val="tx1"/>
                </a:solidFill>
                <a:effectLst/>
              </a:rPr>
              <a:t>Δι</a:t>
            </a:r>
            <a:r>
              <a:rPr lang="en-US" sz="2000" b="1" u="none" strike="noStrike" dirty="0">
                <a:solidFill>
                  <a:schemeClr val="tx1"/>
                </a:solidFill>
                <a:effectLst/>
              </a:rPr>
              <a:t>α</a:t>
            </a:r>
            <a:r>
              <a:rPr lang="en-US" sz="2000" b="1" u="none" strike="noStrike" dirty="0" err="1">
                <a:solidFill>
                  <a:schemeClr val="tx1"/>
                </a:solidFill>
                <a:effectLst/>
              </a:rPr>
              <a:t>κρίνοντ</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όμως</a:t>
            </a:r>
            <a:r>
              <a:rPr lang="en-US" sz="2000" b="1" u="none" strike="noStrike" dirty="0">
                <a:solidFill>
                  <a:schemeClr val="tx1"/>
                </a:solidFill>
                <a:effectLst/>
              </a:rPr>
              <a:t> </a:t>
            </a:r>
            <a:r>
              <a:rPr lang="en-US" sz="2000" b="1" u="none" strike="noStrike" dirty="0" err="1">
                <a:solidFill>
                  <a:schemeClr val="tx1"/>
                </a:solidFill>
                <a:effectLst/>
              </a:rPr>
              <a:t>όχι</a:t>
            </a:r>
            <a:r>
              <a:rPr lang="en-US" sz="2000" b="1" u="none" strike="noStrike" dirty="0">
                <a:solidFill>
                  <a:schemeClr val="tx1"/>
                </a:solidFill>
                <a:effectLst/>
              </a:rPr>
              <a:t> </a:t>
            </a:r>
            <a:r>
              <a:rPr lang="en-US" sz="2000" b="1" u="none" strike="noStrike" dirty="0" err="1">
                <a:solidFill>
                  <a:schemeClr val="tx1"/>
                </a:solidFill>
                <a:effectLst/>
              </a:rPr>
              <a:t>μόνο</a:t>
            </a:r>
            <a:r>
              <a:rPr lang="en-US" sz="2000" b="1" u="none" strike="noStrike" dirty="0">
                <a:solidFill>
                  <a:schemeClr val="tx1"/>
                </a:solidFill>
                <a:effectLst/>
              </a:rPr>
              <a:t> </a:t>
            </a:r>
            <a:r>
              <a:rPr lang="en-US" sz="2000" b="1" u="none" strike="noStrike" dirty="0" err="1">
                <a:solidFill>
                  <a:schemeClr val="tx1"/>
                </a:solidFill>
                <a:effectLst/>
              </a:rPr>
              <a:t>σ</a:t>
            </a:r>
            <a:r>
              <a:rPr lang="en-US" sz="2000" b="1" u="none" strike="noStrike" dirty="0">
                <a:solidFill>
                  <a:schemeClr val="tx1"/>
                </a:solidFill>
                <a:effectLst/>
              </a:rPr>
              <a:t>α</a:t>
            </a:r>
            <a:r>
              <a:rPr lang="en-US" sz="2000" b="1" u="none" strike="noStrike" dirty="0" err="1">
                <a:solidFill>
                  <a:schemeClr val="tx1"/>
                </a:solidFill>
                <a:effectLst/>
              </a:rPr>
              <a:t>ν</a:t>
            </a:r>
            <a:r>
              <a:rPr lang="en-US" sz="2000" b="1" u="none" strike="noStrike" dirty="0">
                <a:solidFill>
                  <a:schemeClr val="tx1"/>
                </a:solidFill>
                <a:effectLst/>
              </a:rPr>
              <a:t> α</a:t>
            </a:r>
            <a:r>
              <a:rPr lang="en-US" sz="2000" b="1" u="none" strike="noStrike" dirty="0" err="1">
                <a:solidFill>
                  <a:schemeClr val="tx1"/>
                </a:solidFill>
                <a:effectLst/>
              </a:rPr>
              <a:t>γρότες</a:t>
            </a:r>
            <a:r>
              <a:rPr lang="en-US" sz="2000" b="1" u="none" strike="noStrike" dirty="0">
                <a:solidFill>
                  <a:schemeClr val="tx1"/>
                </a:solidFill>
                <a:effectLst/>
              </a:rPr>
              <a:t>, α</a:t>
            </a:r>
            <a:r>
              <a:rPr lang="en-US" sz="2000" b="1" u="none" strike="noStrike" dirty="0" err="1">
                <a:solidFill>
                  <a:schemeClr val="tx1"/>
                </a:solidFill>
                <a:effectLst/>
              </a:rPr>
              <a:t>λλά</a:t>
            </a:r>
            <a:r>
              <a:rPr lang="en-US" sz="2000" b="1" u="none" strike="noStrike" dirty="0">
                <a:solidFill>
                  <a:schemeClr val="tx1"/>
                </a:solidFill>
                <a:effectLst/>
              </a:rPr>
              <a:t> </a:t>
            </a:r>
            <a:r>
              <a:rPr lang="en-US" sz="2000" b="1" u="none" strike="noStrike" dirty="0" err="1">
                <a:solidFill>
                  <a:schemeClr val="tx1"/>
                </a:solidFill>
                <a:effectLst/>
              </a:rPr>
              <a:t>κ</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σ</a:t>
            </a:r>
            <a:r>
              <a:rPr lang="en-US" sz="2000" b="1" u="none" strike="noStrike" dirty="0">
                <a:solidFill>
                  <a:schemeClr val="tx1"/>
                </a:solidFill>
                <a:effectLst/>
              </a:rPr>
              <a:t>α</a:t>
            </a:r>
            <a:r>
              <a:rPr lang="en-US" sz="2000" b="1" u="none" strike="noStrike" dirty="0" err="1">
                <a:solidFill>
                  <a:schemeClr val="tx1"/>
                </a:solidFill>
                <a:effectLst/>
              </a:rPr>
              <a:t>ν</a:t>
            </a:r>
            <a:r>
              <a:rPr lang="en-US" sz="2000" b="1" u="none" strike="noStrike" dirty="0">
                <a:solidFill>
                  <a:schemeClr val="tx1"/>
                </a:solidFill>
                <a:effectLst/>
              </a:rPr>
              <a:t> </a:t>
            </a:r>
            <a:r>
              <a:rPr lang="en-US" sz="2000" b="1" u="none" strike="noStrike" dirty="0" err="1">
                <a:solidFill>
                  <a:schemeClr val="tx1"/>
                </a:solidFill>
                <a:effectLst/>
              </a:rPr>
              <a:t>ιδιοκτήτες</a:t>
            </a:r>
            <a:r>
              <a:rPr lang="en-US" sz="2000" b="1" u="none" strike="noStrike" dirty="0">
                <a:solidFill>
                  <a:schemeClr val="tx1"/>
                </a:solidFill>
                <a:effectLst/>
              </a:rPr>
              <a:t> </a:t>
            </a:r>
            <a:r>
              <a:rPr lang="en-US" sz="2000" b="1" u="none" strike="noStrike" dirty="0" err="1">
                <a:solidFill>
                  <a:schemeClr val="tx1"/>
                </a:solidFill>
                <a:effectLst/>
              </a:rPr>
              <a:t>μικρών</a:t>
            </a:r>
            <a:r>
              <a:rPr lang="en-US" sz="2000" b="1" u="none" strike="noStrike" dirty="0">
                <a:solidFill>
                  <a:schemeClr val="tx1"/>
                </a:solidFill>
                <a:effectLst/>
              </a:rPr>
              <a:t> </a:t>
            </a:r>
            <a:r>
              <a:rPr lang="en-US" sz="2000" b="1" u="none" strike="noStrike" dirty="0" err="1">
                <a:solidFill>
                  <a:schemeClr val="tx1"/>
                </a:solidFill>
                <a:effectLst/>
              </a:rPr>
              <a:t>ή</a:t>
            </a:r>
            <a:r>
              <a:rPr lang="en-US" sz="2000" b="1" u="none" strike="noStrike" dirty="0">
                <a:solidFill>
                  <a:schemeClr val="tx1"/>
                </a:solidFill>
                <a:effectLst/>
              </a:rPr>
              <a:t> </a:t>
            </a:r>
            <a:r>
              <a:rPr lang="en-US" sz="2000" b="1" u="none" strike="noStrike" dirty="0" err="1">
                <a:solidFill>
                  <a:schemeClr val="tx1"/>
                </a:solidFill>
                <a:effectLst/>
              </a:rPr>
              <a:t>μεγάλων</a:t>
            </a:r>
            <a:r>
              <a:rPr lang="en-US" sz="2000" b="1" u="none" strike="noStrike" dirty="0">
                <a:solidFill>
                  <a:schemeClr val="tx1"/>
                </a:solidFill>
                <a:effectLst/>
              </a:rPr>
              <a:t> </a:t>
            </a:r>
            <a:r>
              <a:rPr lang="en-US" sz="2000" b="1" u="none" strike="noStrike" dirty="0" err="1">
                <a:solidFill>
                  <a:schemeClr val="tx1"/>
                </a:solidFill>
                <a:effectLst/>
              </a:rPr>
              <a:t>ε</a:t>
            </a:r>
            <a:r>
              <a:rPr lang="en-US" sz="2000" b="1" u="none" strike="noStrike" dirty="0">
                <a:solidFill>
                  <a:schemeClr val="tx1"/>
                </a:solidFill>
                <a:effectLst/>
              </a:rPr>
              <a:t>π</a:t>
            </a:r>
            <a:r>
              <a:rPr lang="en-US" sz="2000" b="1" u="none" strike="noStrike" dirty="0" err="1">
                <a:solidFill>
                  <a:schemeClr val="tx1"/>
                </a:solidFill>
                <a:effectLst/>
              </a:rPr>
              <a:t>ιχειρήσεων</a:t>
            </a:r>
            <a:r>
              <a:rPr lang="en-US" sz="2000" b="1" u="none" strike="noStrike" dirty="0">
                <a:solidFill>
                  <a:schemeClr val="tx1"/>
                </a:solidFill>
                <a:effectLst/>
              </a:rPr>
              <a:t> α</a:t>
            </a:r>
            <a:r>
              <a:rPr lang="en-US" sz="2000" b="1" u="none" strike="noStrike" dirty="0" err="1">
                <a:solidFill>
                  <a:schemeClr val="tx1"/>
                </a:solidFill>
                <a:effectLst/>
              </a:rPr>
              <a:t>γροτουρισμού</a:t>
            </a:r>
            <a:r>
              <a:rPr lang="en-US" sz="2000" b="1" u="none" strike="noStrike" dirty="0">
                <a:solidFill>
                  <a:schemeClr val="tx1"/>
                </a:solidFill>
                <a:effectLst/>
              </a:rPr>
              <a:t> </a:t>
            </a:r>
            <a:r>
              <a:rPr lang="en-US" sz="2000" b="1" u="none" strike="noStrike" dirty="0" err="1">
                <a:solidFill>
                  <a:schemeClr val="tx1"/>
                </a:solidFill>
                <a:effectLst/>
              </a:rPr>
              <a:t>κ</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άλλων</a:t>
            </a:r>
            <a:r>
              <a:rPr lang="en-US" sz="2000" b="1" u="none" strike="noStrike" dirty="0">
                <a:solidFill>
                  <a:schemeClr val="tx1"/>
                </a:solidFill>
                <a:effectLst/>
              </a:rPr>
              <a:t> </a:t>
            </a:r>
            <a:r>
              <a:rPr lang="en-US" sz="2000" b="1" u="none" strike="noStrike" dirty="0" err="1">
                <a:solidFill>
                  <a:schemeClr val="tx1"/>
                </a:solidFill>
                <a:effectLst/>
              </a:rPr>
              <a:t>εξειδικευμένων</a:t>
            </a:r>
            <a:r>
              <a:rPr lang="en-US" sz="2000" b="1" u="none" strike="noStrike" dirty="0">
                <a:solidFill>
                  <a:schemeClr val="tx1"/>
                </a:solidFill>
                <a:effectLst/>
              </a:rPr>
              <a:t> </a:t>
            </a:r>
            <a:r>
              <a:rPr lang="en-US" sz="2000" b="1" u="none" strike="noStrike" dirty="0" err="1">
                <a:solidFill>
                  <a:schemeClr val="tx1"/>
                </a:solidFill>
                <a:effectLst/>
              </a:rPr>
              <a:t>μονάδων</a:t>
            </a:r>
            <a:r>
              <a:rPr lang="en-US" sz="2000" b="1" u="none" strike="noStrike" dirty="0">
                <a:solidFill>
                  <a:schemeClr val="tx1"/>
                </a:solidFill>
                <a:effectLst/>
              </a:rPr>
              <a:t>. </a:t>
            </a:r>
            <a:r>
              <a:rPr lang="en-US" sz="2000" b="1" u="none" strike="noStrike" dirty="0" err="1">
                <a:solidFill>
                  <a:schemeClr val="tx1"/>
                </a:solidFill>
                <a:effectLst/>
              </a:rPr>
              <a:t>Μι</a:t>
            </a:r>
            <a:r>
              <a:rPr lang="en-US" sz="2000" b="1" u="none" strike="noStrike" dirty="0">
                <a:solidFill>
                  <a:schemeClr val="tx1"/>
                </a:solidFill>
                <a:effectLst/>
              </a:rPr>
              <a:t>α </a:t>
            </a:r>
            <a:r>
              <a:rPr lang="en-US" sz="2000" b="1" u="none" strike="noStrike" dirty="0" err="1">
                <a:solidFill>
                  <a:schemeClr val="tx1"/>
                </a:solidFill>
                <a:effectLst/>
              </a:rPr>
              <a:t>ε</a:t>
            </a:r>
            <a:r>
              <a:rPr lang="en-US" sz="2000" b="1" u="none" strike="noStrike" dirty="0">
                <a:solidFill>
                  <a:schemeClr val="tx1"/>
                </a:solidFill>
                <a:effectLst/>
              </a:rPr>
              <a:t>π</a:t>
            </a:r>
            <a:r>
              <a:rPr lang="en-US" sz="2000" b="1" u="none" strike="noStrike" dirty="0" err="1">
                <a:solidFill>
                  <a:schemeClr val="tx1"/>
                </a:solidFill>
                <a:effectLst/>
              </a:rPr>
              <a:t>ιτυχί</a:t>
            </a:r>
            <a:r>
              <a:rPr lang="en-US" sz="2000" b="1" u="none" strike="noStrike" dirty="0">
                <a:solidFill>
                  <a:schemeClr val="tx1"/>
                </a:solidFill>
                <a:effectLst/>
              </a:rPr>
              <a:t>α π</a:t>
            </a:r>
            <a:r>
              <a:rPr lang="en-US" sz="2000" b="1" u="none" strike="noStrike" dirty="0" err="1">
                <a:solidFill>
                  <a:schemeClr val="tx1"/>
                </a:solidFill>
                <a:effectLst/>
              </a:rPr>
              <a:t>ου</a:t>
            </a:r>
            <a:r>
              <a:rPr lang="en-US" sz="2000" b="1" u="none" strike="noStrike" dirty="0">
                <a:solidFill>
                  <a:schemeClr val="tx1"/>
                </a:solidFill>
                <a:effectLst/>
              </a:rPr>
              <a:t> βα</a:t>
            </a:r>
            <a:r>
              <a:rPr lang="en-US" sz="2000" b="1" u="none" strike="noStrike" dirty="0" err="1">
                <a:solidFill>
                  <a:schemeClr val="tx1"/>
                </a:solidFill>
                <a:effectLst/>
              </a:rPr>
              <a:t>σίζετ</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στην</a:t>
            </a:r>
            <a:r>
              <a:rPr lang="en-US" sz="2000" b="1" u="none" strike="noStrike" dirty="0">
                <a:solidFill>
                  <a:schemeClr val="tx1"/>
                </a:solidFill>
                <a:effectLst/>
              </a:rPr>
              <a:t> </a:t>
            </a:r>
            <a:r>
              <a:rPr lang="en-US" sz="2000" b="1" u="none" strike="noStrike" dirty="0" err="1">
                <a:solidFill>
                  <a:schemeClr val="tx1"/>
                </a:solidFill>
                <a:effectLst/>
              </a:rPr>
              <a:t>τεχνογνωσί</a:t>
            </a:r>
            <a:r>
              <a:rPr lang="en-US" sz="2000" b="1" u="none" strike="noStrike" dirty="0">
                <a:solidFill>
                  <a:schemeClr val="tx1"/>
                </a:solidFill>
                <a:effectLst/>
              </a:rPr>
              <a:t>α α</a:t>
            </a:r>
            <a:r>
              <a:rPr lang="en-US" sz="2000" b="1" u="none" strike="noStrike" dirty="0" err="1">
                <a:solidFill>
                  <a:schemeClr val="tx1"/>
                </a:solidFill>
                <a:effectLst/>
              </a:rPr>
              <a:t>ιώνων</a:t>
            </a:r>
            <a:r>
              <a:rPr lang="en-US" sz="2000" b="1" u="none" strike="noStrike" dirty="0">
                <a:solidFill>
                  <a:schemeClr val="tx1"/>
                </a:solidFill>
                <a:effectLst/>
              </a:rPr>
              <a:t>. </a:t>
            </a:r>
            <a:r>
              <a:rPr lang="en-US" sz="2000" b="1" u="none" strike="noStrike" dirty="0" err="1">
                <a:solidFill>
                  <a:schemeClr val="tx1"/>
                </a:solidFill>
                <a:effectLst/>
              </a:rPr>
              <a:t>Έδωσ</a:t>
            </a:r>
            <a:r>
              <a:rPr lang="en-US" sz="2000" b="1" u="none" strike="noStrike" dirty="0">
                <a:solidFill>
                  <a:schemeClr val="tx1"/>
                </a:solidFill>
                <a:effectLst/>
              </a:rPr>
              <a:t>α</a:t>
            </a:r>
            <a:r>
              <a:rPr lang="en-US" sz="2000" b="1" u="none" strike="noStrike" dirty="0" err="1">
                <a:solidFill>
                  <a:schemeClr val="tx1"/>
                </a:solidFill>
                <a:effectLst/>
              </a:rPr>
              <a:t>ν</a:t>
            </a:r>
            <a:r>
              <a:rPr lang="en-US" sz="2000" b="1" u="none" strike="noStrike" dirty="0">
                <a:solidFill>
                  <a:schemeClr val="tx1"/>
                </a:solidFill>
                <a:effectLst/>
              </a:rPr>
              <a:t> </a:t>
            </a:r>
            <a:r>
              <a:rPr lang="en-US" sz="2000" b="1" u="none" strike="noStrike" dirty="0" err="1">
                <a:solidFill>
                  <a:schemeClr val="tx1"/>
                </a:solidFill>
                <a:effectLst/>
              </a:rPr>
              <a:t>ζωή</a:t>
            </a:r>
            <a:r>
              <a:rPr lang="en-US" sz="2000" b="1" u="none" strike="noStrike" dirty="0">
                <a:solidFill>
                  <a:schemeClr val="tx1"/>
                </a:solidFill>
                <a:effectLst/>
              </a:rPr>
              <a:t> α</a:t>
            </a:r>
            <a:r>
              <a:rPr lang="en-US" sz="2000" b="1" u="none" strike="noStrike" dirty="0" err="1">
                <a:solidFill>
                  <a:schemeClr val="tx1"/>
                </a:solidFill>
                <a:effectLst/>
              </a:rPr>
              <a:t>κόμ</a:t>
            </a:r>
            <a:r>
              <a:rPr lang="en-US" sz="2000" b="1" u="none" strike="noStrike" dirty="0">
                <a:solidFill>
                  <a:schemeClr val="tx1"/>
                </a:solidFill>
                <a:effectLst/>
              </a:rPr>
              <a:t>α </a:t>
            </a:r>
            <a:r>
              <a:rPr lang="en-US" sz="2000" b="1" u="none" strike="noStrike" dirty="0" err="1">
                <a:solidFill>
                  <a:schemeClr val="tx1"/>
                </a:solidFill>
                <a:effectLst/>
              </a:rPr>
              <a:t>κ</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σε</a:t>
            </a:r>
            <a:r>
              <a:rPr lang="en-US" sz="2000" b="1" u="none" strike="noStrike" dirty="0">
                <a:solidFill>
                  <a:schemeClr val="tx1"/>
                </a:solidFill>
                <a:effectLst/>
              </a:rPr>
              <a:t> </a:t>
            </a:r>
            <a:r>
              <a:rPr lang="en-US" sz="2000" b="1" u="none" strike="noStrike" dirty="0" err="1">
                <a:solidFill>
                  <a:schemeClr val="tx1"/>
                </a:solidFill>
                <a:effectLst/>
              </a:rPr>
              <a:t>εγκ</a:t>
            </a:r>
            <a:r>
              <a:rPr lang="en-US" sz="2000" b="1" u="none" strike="noStrike" dirty="0">
                <a:solidFill>
                  <a:schemeClr val="tx1"/>
                </a:solidFill>
                <a:effectLst/>
              </a:rPr>
              <a:t>α</a:t>
            </a:r>
            <a:r>
              <a:rPr lang="en-US" sz="2000" b="1" u="none" strike="noStrike" dirty="0" err="1">
                <a:solidFill>
                  <a:schemeClr val="tx1"/>
                </a:solidFill>
                <a:effectLst/>
              </a:rPr>
              <a:t>τ</a:t>
            </a:r>
            <a:r>
              <a:rPr lang="en-US" sz="2000" b="1" u="none" strike="noStrike" dirty="0">
                <a:solidFill>
                  <a:schemeClr val="tx1"/>
                </a:solidFill>
                <a:effectLst/>
              </a:rPr>
              <a:t>α</a:t>
            </a:r>
            <a:r>
              <a:rPr lang="en-US" sz="2000" b="1" u="none" strike="noStrike" dirty="0" err="1">
                <a:solidFill>
                  <a:schemeClr val="tx1"/>
                </a:solidFill>
                <a:effectLst/>
              </a:rPr>
              <a:t>λελειμμέν</a:t>
            </a:r>
            <a:r>
              <a:rPr lang="en-US" sz="2000" b="1" u="none" strike="noStrike" dirty="0">
                <a:solidFill>
                  <a:schemeClr val="tx1"/>
                </a:solidFill>
                <a:effectLst/>
              </a:rPr>
              <a:t>α </a:t>
            </a:r>
            <a:r>
              <a:rPr lang="en-US" sz="2000" b="1" u="none" strike="noStrike" dirty="0" err="1">
                <a:solidFill>
                  <a:schemeClr val="tx1"/>
                </a:solidFill>
                <a:effectLst/>
              </a:rPr>
              <a:t>μον</a:t>
            </a:r>
            <a:r>
              <a:rPr lang="en-US" sz="2000" b="1" u="none" strike="noStrike" dirty="0">
                <a:solidFill>
                  <a:schemeClr val="tx1"/>
                </a:solidFill>
                <a:effectLst/>
              </a:rPr>
              <a:t>α</a:t>
            </a:r>
            <a:r>
              <a:rPr lang="en-US" sz="2000" b="1" u="none" strike="noStrike" dirty="0" err="1">
                <a:solidFill>
                  <a:schemeClr val="tx1"/>
                </a:solidFill>
                <a:effectLst/>
              </a:rPr>
              <a:t>στήρι</a:t>
            </a:r>
            <a:r>
              <a:rPr lang="en-US" sz="2000" b="1" u="none" strike="noStrike" dirty="0">
                <a:solidFill>
                  <a:schemeClr val="tx1"/>
                </a:solidFill>
                <a:effectLst/>
              </a:rPr>
              <a:t>α, </a:t>
            </a:r>
            <a:r>
              <a:rPr lang="en-US" sz="2000" b="1" u="none" strike="noStrike" dirty="0" err="1">
                <a:solidFill>
                  <a:schemeClr val="tx1"/>
                </a:solidFill>
                <a:effectLst/>
              </a:rPr>
              <a:t>ιεροδιδ</a:t>
            </a:r>
            <a:r>
              <a:rPr lang="en-US" sz="2000" b="1" u="none" strike="noStrike" dirty="0">
                <a:solidFill>
                  <a:schemeClr val="tx1"/>
                </a:solidFill>
                <a:effectLst/>
              </a:rPr>
              <a:t>α</a:t>
            </a:r>
            <a:r>
              <a:rPr lang="en-US" sz="2000" b="1" u="none" strike="noStrike" dirty="0" err="1">
                <a:solidFill>
                  <a:schemeClr val="tx1"/>
                </a:solidFill>
                <a:effectLst/>
              </a:rPr>
              <a:t>σκ</a:t>
            </a:r>
            <a:r>
              <a:rPr lang="en-US" sz="2000" b="1" u="none" strike="noStrike" dirty="0">
                <a:solidFill>
                  <a:schemeClr val="tx1"/>
                </a:solidFill>
                <a:effectLst/>
              </a:rPr>
              <a:t>α</a:t>
            </a:r>
            <a:r>
              <a:rPr lang="en-US" sz="2000" b="1" u="none" strike="noStrike" dirty="0" err="1">
                <a:solidFill>
                  <a:schemeClr val="tx1"/>
                </a:solidFill>
                <a:effectLst/>
              </a:rPr>
              <a:t>λεί</a:t>
            </a:r>
            <a:r>
              <a:rPr lang="en-US" sz="2000" b="1" u="none" strike="noStrike" dirty="0">
                <a:solidFill>
                  <a:schemeClr val="tx1"/>
                </a:solidFill>
                <a:effectLst/>
              </a:rPr>
              <a:t>α, α</a:t>
            </a:r>
            <a:r>
              <a:rPr lang="en-US" sz="2000" b="1" u="none" strike="noStrike" dirty="0" err="1">
                <a:solidFill>
                  <a:schemeClr val="tx1"/>
                </a:solidFill>
                <a:effectLst/>
              </a:rPr>
              <a:t>γροικίες</a:t>
            </a:r>
            <a:r>
              <a:rPr lang="en-US" sz="2000" b="1" u="none" strike="noStrike" dirty="0">
                <a:solidFill>
                  <a:schemeClr val="tx1"/>
                </a:solidFill>
                <a:effectLst/>
              </a:rPr>
              <a:t> </a:t>
            </a:r>
            <a:r>
              <a:rPr lang="en-US" sz="2000" b="1" u="none" strike="noStrike" dirty="0" err="1">
                <a:solidFill>
                  <a:schemeClr val="tx1"/>
                </a:solidFill>
                <a:effectLst/>
              </a:rPr>
              <a:t>κ</a:t>
            </a:r>
            <a:r>
              <a:rPr lang="en-US" sz="2000" b="1" u="none" strike="noStrike" dirty="0">
                <a:solidFill>
                  <a:schemeClr val="tx1"/>
                </a:solidFill>
                <a:effectLst/>
              </a:rPr>
              <a:t>α</a:t>
            </a:r>
            <a:r>
              <a:rPr lang="en-US" sz="2000" b="1" u="none" strike="noStrike" dirty="0" err="1">
                <a:solidFill>
                  <a:schemeClr val="tx1"/>
                </a:solidFill>
                <a:effectLst/>
              </a:rPr>
              <a:t>ι</a:t>
            </a:r>
            <a:r>
              <a:rPr lang="en-US" sz="2000" b="1" u="none" strike="noStrike" dirty="0">
                <a:solidFill>
                  <a:schemeClr val="tx1"/>
                </a:solidFill>
                <a:effectLst/>
              </a:rPr>
              <a:t> </a:t>
            </a:r>
            <a:r>
              <a:rPr lang="en-US" sz="2000" b="1" u="none" strike="noStrike" dirty="0" err="1">
                <a:solidFill>
                  <a:schemeClr val="tx1"/>
                </a:solidFill>
                <a:effectLst/>
              </a:rPr>
              <a:t>ε</a:t>
            </a:r>
            <a:r>
              <a:rPr lang="en-US" sz="2000" b="1" u="none" strike="noStrike" dirty="0">
                <a:solidFill>
                  <a:schemeClr val="tx1"/>
                </a:solidFill>
                <a:effectLst/>
              </a:rPr>
              <a:t>πα</a:t>
            </a:r>
            <a:r>
              <a:rPr lang="en-US" sz="2000" b="1" u="none" strike="noStrike" dirty="0" err="1">
                <a:solidFill>
                  <a:schemeClr val="tx1"/>
                </a:solidFill>
                <a:effectLst/>
              </a:rPr>
              <a:t>ύλεις</a:t>
            </a:r>
            <a:endParaRPr lang="en-US" sz="2000" b="1" dirty="0">
              <a:solidFill>
                <a:schemeClr val="tx1"/>
              </a:solidFill>
            </a:endParaRPr>
          </a:p>
        </p:txBody>
      </p:sp>
    </p:spTree>
    <p:extLst>
      <p:ext uri="{BB962C8B-B14F-4D97-AF65-F5344CB8AC3E}">
        <p14:creationId xmlns:p14="http://schemas.microsoft.com/office/powerpoint/2010/main" val="2178581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01" name="Group 310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102" name="Rectangle 310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103" name="Oval 310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04" name="Oval 310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05" name="Oval 310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06" name="Oval 310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07" name="Oval 310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0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l-GR"/>
            </a:p>
          </p:txBody>
        </p:sp>
        <p:sp>
          <p:nvSpPr>
            <p:cNvPr id="310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l-GR"/>
            </a:p>
          </p:txBody>
        </p:sp>
        <p:sp>
          <p:nvSpPr>
            <p:cNvPr id="311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3112" name="Rectangle 311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useBgFill="1">
        <p:nvSpPr>
          <p:cNvPr id="3114" name="Rectangle 3113">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Rectangle 3115">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DCF86F5C-AE10-95E0-D75B-60F2B89DEB36}"/>
              </a:ext>
            </a:extLst>
          </p:cNvPr>
          <p:cNvSpPr>
            <a:spLocks noGrp="1"/>
          </p:cNvSpPr>
          <p:nvPr>
            <p:ph type="title"/>
          </p:nvPr>
        </p:nvSpPr>
        <p:spPr>
          <a:xfrm>
            <a:off x="423335" y="377871"/>
            <a:ext cx="5439773" cy="1449886"/>
          </a:xfrm>
        </p:spPr>
        <p:txBody>
          <a:bodyPr vert="horz" lIns="91440" tIns="45720" rIns="91440" bIns="45720" rtlCol="0" anchor="ctr">
            <a:normAutofit/>
          </a:bodyPr>
          <a:lstStyle/>
          <a:p>
            <a:r>
              <a:rPr lang="en-US" sz="3200" b="1" i="1" dirty="0">
                <a:solidFill>
                  <a:schemeClr val="tx2"/>
                </a:solidFill>
              </a:rPr>
              <a:t>ΕΞΑΙΡΕΤΙΚΑ ΚΡΑΣΙΑ ΤΟΣΚΑΝΗΣ</a:t>
            </a:r>
          </a:p>
        </p:txBody>
      </p:sp>
      <p:sp>
        <p:nvSpPr>
          <p:cNvPr id="4" name="Θέση κειμένου 3">
            <a:extLst>
              <a:ext uri="{FF2B5EF4-FFF2-40B4-BE49-F238E27FC236}">
                <a16:creationId xmlns:a16="http://schemas.microsoft.com/office/drawing/2014/main" id="{6F988807-BD5E-6978-9D74-631C11F7E82B}"/>
              </a:ext>
            </a:extLst>
          </p:cNvPr>
          <p:cNvSpPr>
            <a:spLocks noGrp="1"/>
          </p:cNvSpPr>
          <p:nvPr>
            <p:ph type="body" sz="half" idx="2"/>
          </p:nvPr>
        </p:nvSpPr>
        <p:spPr>
          <a:xfrm>
            <a:off x="561110" y="1827757"/>
            <a:ext cx="4072673" cy="4568562"/>
          </a:xfrm>
        </p:spPr>
        <p:txBody>
          <a:bodyPr vert="horz" lIns="91440" tIns="45720" rIns="91440" bIns="45720" rtlCol="0">
            <a:noAutofit/>
          </a:bodyPr>
          <a:lstStyle/>
          <a:p>
            <a:pPr>
              <a:buFont typeface="Wingdings 3" charset="2"/>
              <a:buChar char=""/>
            </a:pPr>
            <a:r>
              <a:rPr lang="el-GR" sz="2000" b="1" dirty="0">
                <a:solidFill>
                  <a:schemeClr val="tx1">
                    <a:lumMod val="75000"/>
                    <a:lumOff val="25000"/>
                  </a:schemeClr>
                </a:solidFill>
              </a:rPr>
              <a:t> </a:t>
            </a:r>
            <a:r>
              <a:rPr lang="en-US" sz="2000" b="1" u="none" strike="noStrike" dirty="0" err="1">
                <a:solidFill>
                  <a:schemeClr val="tx1">
                    <a:lumMod val="75000"/>
                    <a:lumOff val="25000"/>
                  </a:schemeClr>
                </a:solidFill>
                <a:effectLst/>
              </a:rPr>
              <a:t>Τ</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γεύμ</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τ</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τελειώνουν</a:t>
            </a:r>
            <a:r>
              <a:rPr lang="en-US" sz="2000" b="1" u="none" strike="noStrike" dirty="0">
                <a:solidFill>
                  <a:schemeClr val="tx1">
                    <a:lumMod val="75000"/>
                    <a:lumOff val="25000"/>
                  </a:schemeClr>
                </a:solidFill>
                <a:effectLst/>
              </a:rPr>
              <a:t> π</a:t>
            </a:r>
            <a:r>
              <a:rPr lang="en-US" sz="2000" b="1" u="none" strike="noStrike" dirty="0" err="1">
                <a:solidFill>
                  <a:schemeClr val="tx1">
                    <a:lumMod val="75000"/>
                    <a:lumOff val="25000"/>
                  </a:schemeClr>
                </a:solidFill>
                <a:effectLst/>
              </a:rPr>
              <a:t>άντ</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με</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cantucci</a:t>
            </a:r>
            <a:r>
              <a:rPr lang="en-US" sz="2000" b="1" u="none" strike="noStrike" dirty="0">
                <a:solidFill>
                  <a:schemeClr val="tx1">
                    <a:lumMod val="75000"/>
                    <a:lumOff val="25000"/>
                  </a:schemeClr>
                </a:solidFill>
                <a:effectLst/>
              </a:rPr>
              <a:t> con vin santo, </a:t>
            </a:r>
            <a:r>
              <a:rPr lang="en-US" sz="2000" b="1" u="none" strike="noStrike" dirty="0" err="1">
                <a:solidFill>
                  <a:schemeClr val="tx1">
                    <a:lumMod val="75000"/>
                    <a:lumOff val="25000"/>
                  </a:schemeClr>
                </a:solidFill>
                <a:effectLst/>
              </a:rPr>
              <a:t>μ</a:t>
            </a:r>
            <a:r>
              <a:rPr lang="en-US" sz="2000" b="1" u="none" strike="noStrike" dirty="0">
                <a:solidFill>
                  <a:schemeClr val="tx1">
                    <a:lumMod val="75000"/>
                    <a:lumOff val="25000"/>
                  </a:schemeClr>
                </a:solidFill>
                <a:effectLst/>
              </a:rPr>
              <a:t>π</a:t>
            </a:r>
            <a:r>
              <a:rPr lang="en-US" sz="2000" b="1" u="none" strike="noStrike" dirty="0" err="1">
                <a:solidFill>
                  <a:schemeClr val="tx1">
                    <a:lumMod val="75000"/>
                    <a:lumOff val="25000"/>
                  </a:schemeClr>
                </a:solidFill>
                <a:effectLst/>
              </a:rPr>
              <a:t>ισκότ</a:t>
            </a:r>
            <a:r>
              <a:rPr lang="en-US" sz="2000" b="1" u="none" strike="noStrike" dirty="0">
                <a:solidFill>
                  <a:schemeClr val="tx1">
                    <a:lumMod val="75000"/>
                    <a:lumOff val="25000"/>
                  </a:schemeClr>
                </a:solidFill>
                <a:effectLst/>
              </a:rPr>
              <a:t>α α</a:t>
            </a:r>
            <a:r>
              <a:rPr lang="en-US" sz="2000" b="1" u="none" strike="noStrike" dirty="0" err="1">
                <a:solidFill>
                  <a:schemeClr val="tx1">
                    <a:lumMod val="75000"/>
                    <a:lumOff val="25000"/>
                  </a:schemeClr>
                </a:solidFill>
                <a:effectLst/>
              </a:rPr>
              <a:t>μύγδ</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λου</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σερ</a:t>
            </a:r>
            <a:r>
              <a:rPr lang="en-US" sz="2000" b="1" u="none" strike="noStrike" dirty="0">
                <a:solidFill>
                  <a:schemeClr val="tx1">
                    <a:lumMod val="75000"/>
                    <a:lumOff val="25000"/>
                  </a:schemeClr>
                </a:solidFill>
                <a:effectLst/>
              </a:rPr>
              <a:t>β</a:t>
            </a:r>
            <a:r>
              <a:rPr lang="en-US" sz="2000" b="1" u="none" strike="noStrike" dirty="0" err="1">
                <a:solidFill>
                  <a:schemeClr val="tx1">
                    <a:lumMod val="75000"/>
                    <a:lumOff val="25000"/>
                  </a:schemeClr>
                </a:solidFill>
                <a:effectLst/>
              </a:rPr>
              <a:t>ιρισμέν</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με</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έν</a:t>
            </a:r>
            <a:r>
              <a:rPr lang="en-US" sz="2000" b="1" u="none" strike="noStrike" dirty="0">
                <a:solidFill>
                  <a:schemeClr val="tx1">
                    <a:lumMod val="75000"/>
                    <a:lumOff val="25000"/>
                  </a:schemeClr>
                </a:solidFill>
                <a:effectLst/>
              </a:rPr>
              <a:t>α π</a:t>
            </a:r>
            <a:r>
              <a:rPr lang="en-US" sz="2000" b="1" u="none" strike="noStrike" dirty="0" err="1">
                <a:solidFill>
                  <a:schemeClr val="tx1">
                    <a:lumMod val="75000"/>
                    <a:lumOff val="25000"/>
                  </a:schemeClr>
                </a:solidFill>
                <a:effectLst/>
              </a:rPr>
              <a:t>οτήρι</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ε</a:t>
            </a:r>
            <a:r>
              <a:rPr lang="en-US" sz="2000" b="1" u="none" strike="noStrike" dirty="0">
                <a:solidFill>
                  <a:schemeClr val="tx1">
                    <a:lumMod val="75000"/>
                    <a:lumOff val="25000"/>
                  </a:schemeClr>
                </a:solidFill>
                <a:effectLst/>
              </a:rPr>
              <a:t>π</a:t>
            </a:r>
            <a:r>
              <a:rPr lang="en-US" sz="2000" b="1" u="none" strike="noStrike" dirty="0" err="1">
                <a:solidFill>
                  <a:schemeClr val="tx1">
                    <a:lumMod val="75000"/>
                    <a:lumOff val="25000"/>
                  </a:schemeClr>
                </a:solidFill>
                <a:effectLst/>
              </a:rPr>
              <a:t>ιδόρ</a:t>
            </a:r>
            <a:r>
              <a:rPr lang="en-US" sz="2000" b="1" u="none" strike="noStrike" dirty="0">
                <a:solidFill>
                  <a:schemeClr val="tx1">
                    <a:lumMod val="75000"/>
                    <a:lumOff val="25000"/>
                  </a:schemeClr>
                </a:solidFill>
                <a:effectLst/>
              </a:rPr>
              <a:t>π</a:t>
            </a:r>
            <a:r>
              <a:rPr lang="en-US" sz="2000" b="1" u="none" strike="noStrike" dirty="0" err="1">
                <a:solidFill>
                  <a:schemeClr val="tx1">
                    <a:lumMod val="75000"/>
                    <a:lumOff val="25000"/>
                  </a:schemeClr>
                </a:solidFill>
                <a:effectLst/>
              </a:rPr>
              <a:t>ιο</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κρ</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σί</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Η</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Τοσκάνη</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φημίζετ</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ι</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γι</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τ</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εξ</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ιρετικά</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κρ</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σιά</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της</a:t>
            </a:r>
            <a:r>
              <a:rPr lang="en-US" sz="2000" b="1" u="none" strike="noStrike" dirty="0">
                <a:solidFill>
                  <a:schemeClr val="tx1">
                    <a:lumMod val="75000"/>
                    <a:lumOff val="25000"/>
                  </a:schemeClr>
                </a:solidFill>
                <a:effectLst/>
              </a:rPr>
              <a:t>, π</a:t>
            </a:r>
            <a:r>
              <a:rPr lang="en-US" sz="2000" b="1" u="none" strike="noStrike" dirty="0" err="1">
                <a:solidFill>
                  <a:schemeClr val="tx1">
                    <a:lumMod val="75000"/>
                    <a:lumOff val="25000"/>
                  </a:schemeClr>
                </a:solidFill>
                <a:effectLst/>
              </a:rPr>
              <a:t>ολλά</a:t>
            </a:r>
            <a:r>
              <a:rPr lang="en-US" sz="2000" b="1" u="none" strike="noStrike" dirty="0">
                <a:solidFill>
                  <a:schemeClr val="tx1">
                    <a:lumMod val="75000"/>
                    <a:lumOff val="25000"/>
                  </a:schemeClr>
                </a:solidFill>
                <a:effectLst/>
              </a:rPr>
              <a:t> απ</a:t>
            </a:r>
            <a:r>
              <a:rPr lang="en-US" sz="2000" b="1" u="none" strike="noStrike" dirty="0" err="1">
                <a:solidFill>
                  <a:schemeClr val="tx1">
                    <a:lumMod val="75000"/>
                    <a:lumOff val="25000"/>
                  </a:schemeClr>
                </a:solidFill>
                <a:effectLst/>
              </a:rPr>
              <a:t>ό</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τ</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ο</a:t>
            </a:r>
            <a:r>
              <a:rPr lang="en-US" sz="2000" b="1" u="none" strike="noStrike" dirty="0">
                <a:solidFill>
                  <a:schemeClr val="tx1">
                    <a:lumMod val="75000"/>
                    <a:lumOff val="25000"/>
                  </a:schemeClr>
                </a:solidFill>
                <a:effectLst/>
              </a:rPr>
              <a:t>π</a:t>
            </a:r>
            <a:r>
              <a:rPr lang="en-US" sz="2000" b="1" u="none" strike="noStrike" dirty="0" err="1">
                <a:solidFill>
                  <a:schemeClr val="tx1">
                    <a:lumMod val="75000"/>
                    <a:lumOff val="25000"/>
                  </a:schemeClr>
                </a:solidFill>
                <a:effectLst/>
              </a:rPr>
              <a:t>οί</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συγκ</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τ</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λέγοντ</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ι</a:t>
            </a:r>
            <a:r>
              <a:rPr lang="en-US" sz="2000" b="1" u="none" strike="noStrike" dirty="0">
                <a:solidFill>
                  <a:schemeClr val="tx1">
                    <a:lumMod val="75000"/>
                    <a:lumOff val="25000"/>
                  </a:schemeClr>
                </a:solidFill>
                <a:effectLst/>
              </a:rPr>
              <a:t> α</a:t>
            </a:r>
            <a:r>
              <a:rPr lang="en-US" sz="2000" b="1" u="none" strike="noStrike" dirty="0" err="1">
                <a:solidFill>
                  <a:schemeClr val="tx1">
                    <a:lumMod val="75000"/>
                    <a:lumOff val="25000"/>
                  </a:schemeClr>
                </a:solidFill>
                <a:effectLst/>
              </a:rPr>
              <a:t>νάμεσ</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στ</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κ</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λύτερ</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του</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κόσμου</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Η</a:t>
            </a:r>
            <a:r>
              <a:rPr lang="en-US" sz="2000" b="1" u="none" strike="noStrike" dirty="0">
                <a:solidFill>
                  <a:schemeClr val="tx1">
                    <a:lumMod val="75000"/>
                    <a:lumOff val="25000"/>
                  </a:schemeClr>
                </a:solidFill>
                <a:effectLst/>
              </a:rPr>
              <a:t> π</a:t>
            </a:r>
            <a:r>
              <a:rPr lang="en-US" sz="2000" b="1" u="none" strike="noStrike" dirty="0" err="1">
                <a:solidFill>
                  <a:schemeClr val="tx1">
                    <a:lumMod val="75000"/>
                    <a:lumOff val="25000"/>
                  </a:schemeClr>
                </a:solidFill>
                <a:effectLst/>
              </a:rPr>
              <a:t>εριοχή</a:t>
            </a:r>
            <a:r>
              <a:rPr lang="en-US" sz="2000" b="1" u="none" strike="noStrike" dirty="0">
                <a:solidFill>
                  <a:schemeClr val="tx1">
                    <a:lumMod val="75000"/>
                    <a:lumOff val="25000"/>
                  </a:schemeClr>
                </a:solidFill>
                <a:effectLst/>
              </a:rPr>
              <a:t> πα</a:t>
            </a:r>
            <a:r>
              <a:rPr lang="en-US" sz="2000" b="1" u="none" strike="noStrike" dirty="0" err="1">
                <a:solidFill>
                  <a:schemeClr val="tx1">
                    <a:lumMod val="75000"/>
                    <a:lumOff val="25000"/>
                  </a:schemeClr>
                </a:solidFill>
                <a:effectLst/>
              </a:rPr>
              <a:t>ράγει</a:t>
            </a:r>
            <a:r>
              <a:rPr lang="en-US" sz="2000" b="1" u="none" strike="noStrike" dirty="0">
                <a:solidFill>
                  <a:schemeClr val="tx1">
                    <a:lumMod val="75000"/>
                    <a:lumOff val="25000"/>
                  </a:schemeClr>
                </a:solidFill>
                <a:effectLst/>
              </a:rPr>
              <a:t> 39 </a:t>
            </a:r>
            <a:r>
              <a:rPr lang="en-US" sz="2000" b="1" u="none" strike="noStrike" dirty="0" err="1">
                <a:solidFill>
                  <a:schemeClr val="tx1">
                    <a:lumMod val="75000"/>
                    <a:lumOff val="25000"/>
                  </a:schemeClr>
                </a:solidFill>
                <a:effectLst/>
              </a:rPr>
              <a:t>κρ</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σιά</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με</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ονομ</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σί</a:t>
            </a:r>
            <a:r>
              <a:rPr lang="en-US" sz="2000" b="1" u="none" strike="noStrike" dirty="0">
                <a:solidFill>
                  <a:schemeClr val="tx1">
                    <a:lumMod val="75000"/>
                    <a:lumOff val="25000"/>
                  </a:schemeClr>
                </a:solidFill>
                <a:effectLst/>
              </a:rPr>
              <a:t>α π</a:t>
            </a:r>
            <a:r>
              <a:rPr lang="en-US" sz="2000" b="1" u="none" strike="noStrike" dirty="0" err="1">
                <a:solidFill>
                  <a:schemeClr val="tx1">
                    <a:lumMod val="75000"/>
                    <a:lumOff val="25000"/>
                  </a:schemeClr>
                </a:solidFill>
                <a:effectLst/>
              </a:rPr>
              <a:t>ροέλευσης</a:t>
            </a:r>
            <a:r>
              <a:rPr lang="en-US" sz="2000" b="1" u="none" strike="noStrike" dirty="0">
                <a:solidFill>
                  <a:schemeClr val="tx1">
                    <a:lumMod val="75000"/>
                    <a:lumOff val="25000"/>
                  </a:schemeClr>
                </a:solidFill>
                <a:effectLst/>
              </a:rPr>
              <a:t>, απ</a:t>
            </a:r>
            <a:r>
              <a:rPr lang="en-US" sz="2000" b="1" u="none" strike="noStrike" dirty="0" err="1">
                <a:solidFill>
                  <a:schemeClr val="tx1">
                    <a:lumMod val="75000"/>
                    <a:lumOff val="25000"/>
                  </a:schemeClr>
                </a:solidFill>
                <a:effectLst/>
              </a:rPr>
              <a:t>ό</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τ</a:t>
            </a:r>
            <a:r>
              <a:rPr lang="en-US" sz="2000" b="1" u="none" strike="noStrike" dirty="0">
                <a:solidFill>
                  <a:schemeClr val="tx1">
                    <a:lumMod val="75000"/>
                    <a:lumOff val="25000"/>
                  </a:schemeClr>
                </a:solidFill>
                <a:effectLst/>
              </a:rPr>
              <a:t>α </a:t>
            </a:r>
            <a:r>
              <a:rPr lang="en-US" sz="2000" b="1" u="none" strike="noStrike" dirty="0" err="1">
                <a:solidFill>
                  <a:schemeClr val="tx1">
                    <a:lumMod val="75000"/>
                    <a:lumOff val="25000"/>
                  </a:schemeClr>
                </a:solidFill>
                <a:effectLst/>
              </a:rPr>
              <a:t>ο</a:t>
            </a:r>
            <a:r>
              <a:rPr lang="en-US" sz="2000" b="1" u="none" strike="noStrike" dirty="0">
                <a:solidFill>
                  <a:schemeClr val="tx1">
                    <a:lumMod val="75000"/>
                    <a:lumOff val="25000"/>
                  </a:schemeClr>
                </a:solidFill>
                <a:effectLst/>
              </a:rPr>
              <a:t>π</a:t>
            </a:r>
            <a:r>
              <a:rPr lang="en-US" sz="2000" b="1" u="none" strike="noStrike" dirty="0" err="1">
                <a:solidFill>
                  <a:schemeClr val="tx1">
                    <a:lumMod val="75000"/>
                    <a:lumOff val="25000"/>
                  </a:schemeClr>
                </a:solidFill>
                <a:effectLst/>
              </a:rPr>
              <a:t>οί</a:t>
            </a:r>
            <a:r>
              <a:rPr lang="en-US" sz="2000" b="1" u="none" strike="noStrike" dirty="0">
                <a:solidFill>
                  <a:schemeClr val="tx1">
                    <a:lumMod val="75000"/>
                    <a:lumOff val="25000"/>
                  </a:schemeClr>
                </a:solidFill>
                <a:effectLst/>
              </a:rPr>
              <a:t>α 5 </a:t>
            </a:r>
            <a:r>
              <a:rPr lang="en-US" sz="2000" b="1" u="none" strike="noStrike" dirty="0" err="1">
                <a:solidFill>
                  <a:schemeClr val="tx1">
                    <a:lumMod val="75000"/>
                    <a:lumOff val="25000"/>
                  </a:schemeClr>
                </a:solidFill>
                <a:effectLst/>
              </a:rPr>
              <a:t>έχουν</a:t>
            </a:r>
            <a:r>
              <a:rPr lang="en-US" sz="2000" b="1" u="none" strike="noStrike" dirty="0">
                <a:solidFill>
                  <a:schemeClr val="tx1">
                    <a:lumMod val="75000"/>
                    <a:lumOff val="25000"/>
                  </a:schemeClr>
                </a:solidFill>
                <a:effectLst/>
              </a:rPr>
              <a:t> </a:t>
            </a:r>
            <a:r>
              <a:rPr lang="en-US" sz="2000" b="1" u="none" strike="noStrike" dirty="0" err="1">
                <a:solidFill>
                  <a:schemeClr val="tx1">
                    <a:lumMod val="75000"/>
                    <a:lumOff val="25000"/>
                  </a:schemeClr>
                </a:solidFill>
                <a:effectLst/>
              </a:rPr>
              <a:t>χ</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ρ</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κτηριστεί</a:t>
            </a:r>
            <a:r>
              <a:rPr lang="en-US" sz="2000" b="1" u="none" strike="noStrike" dirty="0">
                <a:solidFill>
                  <a:schemeClr val="tx1">
                    <a:lumMod val="75000"/>
                    <a:lumOff val="25000"/>
                  </a:schemeClr>
                </a:solidFill>
                <a:effectLst/>
              </a:rPr>
              <a:t> α</a:t>
            </a:r>
            <a:r>
              <a:rPr lang="en-US" sz="2000" b="1" u="none" strike="noStrike" dirty="0" err="1">
                <a:solidFill>
                  <a:schemeClr val="tx1">
                    <a:lumMod val="75000"/>
                    <a:lumOff val="25000"/>
                  </a:schemeClr>
                </a:solidFill>
                <a:effectLst/>
              </a:rPr>
              <a:t>νώτερης</a:t>
            </a:r>
            <a:r>
              <a:rPr lang="en-US" sz="2000" b="1" u="none" strike="noStrike" dirty="0">
                <a:solidFill>
                  <a:schemeClr val="tx1">
                    <a:lumMod val="75000"/>
                    <a:lumOff val="25000"/>
                  </a:schemeClr>
                </a:solidFill>
                <a:effectLst/>
              </a:rPr>
              <a:t> π</a:t>
            </a:r>
            <a:r>
              <a:rPr lang="en-US" sz="2000" b="1" u="none" strike="noStrike" dirty="0" err="1">
                <a:solidFill>
                  <a:schemeClr val="tx1">
                    <a:lumMod val="75000"/>
                    <a:lumOff val="25000"/>
                  </a:schemeClr>
                </a:solidFill>
                <a:effectLst/>
              </a:rPr>
              <a:t>οιότητ</a:t>
            </a:r>
            <a:r>
              <a:rPr lang="en-US" sz="2000" b="1" u="none" strike="noStrike" dirty="0">
                <a:solidFill>
                  <a:schemeClr val="tx1">
                    <a:lumMod val="75000"/>
                    <a:lumOff val="25000"/>
                  </a:schemeClr>
                </a:solidFill>
                <a:effectLst/>
              </a:rPr>
              <a:t>α</a:t>
            </a:r>
            <a:r>
              <a:rPr lang="en-US" sz="2000" b="1" u="none" strike="noStrike" dirty="0" err="1">
                <a:solidFill>
                  <a:schemeClr val="tx1">
                    <a:lumMod val="75000"/>
                    <a:lumOff val="25000"/>
                  </a:schemeClr>
                </a:solidFill>
                <a:effectLst/>
              </a:rPr>
              <a:t>ς</a:t>
            </a:r>
            <a:r>
              <a:rPr lang="en-US" sz="2000" b="1" u="none" strike="noStrike" dirty="0">
                <a:solidFill>
                  <a:schemeClr val="tx1">
                    <a:lumMod val="75000"/>
                    <a:lumOff val="25000"/>
                  </a:schemeClr>
                </a:solidFill>
                <a:effectLst/>
              </a:rPr>
              <a:t>.</a:t>
            </a:r>
            <a:endParaRPr lang="en-US" sz="2000" b="1" dirty="0">
              <a:solidFill>
                <a:schemeClr val="tx1">
                  <a:lumMod val="75000"/>
                  <a:lumOff val="25000"/>
                </a:schemeClr>
              </a:solidFill>
            </a:endParaRPr>
          </a:p>
        </p:txBody>
      </p:sp>
      <p:pic>
        <p:nvPicPr>
          <p:cNvPr id="3074" name="Picture 2" descr="Να τι κάνει η Τοσκάνη!">
            <a:extLst>
              <a:ext uri="{FF2B5EF4-FFF2-40B4-BE49-F238E27FC236}">
                <a16:creationId xmlns:a16="http://schemas.microsoft.com/office/drawing/2014/main" id="{445CA173-E2AF-D9C6-8141-31EE056DC1D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r="16773" b="-1"/>
          <a:stretch/>
        </p:blipFill>
        <p:spPr bwMode="auto">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a:noFill/>
          <a:extLst>
            <a:ext uri="{909E8E84-426E-40DD-AFC4-6F175D3DCCD1}">
              <a14:hiddenFill xmlns:a14="http://schemas.microsoft.com/office/drawing/2010/main">
                <a:solidFill>
                  <a:srgbClr val="FFFFFF"/>
                </a:solidFill>
              </a14:hiddenFill>
            </a:ext>
          </a:extLst>
        </p:spPr>
      </p:pic>
      <p:sp>
        <p:nvSpPr>
          <p:cNvPr id="311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l-GR"/>
          </a:p>
        </p:txBody>
      </p:sp>
    </p:spTree>
    <p:extLst>
      <p:ext uri="{BB962C8B-B14F-4D97-AF65-F5344CB8AC3E}">
        <p14:creationId xmlns:p14="http://schemas.microsoft.com/office/powerpoint/2010/main" val="23597555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04" name="Rectangle 410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105" name="Oval 410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06" name="Oval 410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07" name="Oval 410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08" name="Oval 410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09" name="Oval 410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1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l-GR"/>
            </a:p>
          </p:txBody>
        </p:sp>
        <p:sp>
          <p:nvSpPr>
            <p:cNvPr id="411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l-GR"/>
            </a:p>
          </p:txBody>
        </p:sp>
        <p:sp>
          <p:nvSpPr>
            <p:cNvPr id="411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4114" name="Rectangle 411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4098" name="Picture 2" descr="Εικόνα που περιέχει εξωτερικός χώρος/ύπαιθρος, χορτάρι, φυτό, δέντρο&#10;&#10;Το περιεχόμενο που δημιουργείται από τεχνολογία AI ενδέχεται να είναι εσφαλμένο.">
            <a:extLst>
              <a:ext uri="{FF2B5EF4-FFF2-40B4-BE49-F238E27FC236}">
                <a16:creationId xmlns:a16="http://schemas.microsoft.com/office/drawing/2014/main" id="{B0EEE578-12B7-4706-27B4-AB3A8E55584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2500" b="12500"/>
          <a:stretch/>
        </p:blipFill>
        <p:spPr bwMode="auto">
          <a:xfrm>
            <a:off x="47050" y="8464"/>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4115">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1D9F9D-F582-2E84-A3E8-10248BD49227}"/>
              </a:ext>
            </a:extLst>
          </p:cNvPr>
          <p:cNvSpPr>
            <a:spLocks noGrp="1"/>
          </p:cNvSpPr>
          <p:nvPr>
            <p:ph type="title"/>
          </p:nvPr>
        </p:nvSpPr>
        <p:spPr>
          <a:xfrm>
            <a:off x="6374887" y="1490360"/>
            <a:ext cx="4204298" cy="558680"/>
          </a:xfrm>
        </p:spPr>
        <p:txBody>
          <a:bodyPr vert="horz" lIns="91440" tIns="45720" rIns="91440" bIns="45720" rtlCol="0" anchor="ctr">
            <a:normAutofit/>
          </a:bodyPr>
          <a:lstStyle/>
          <a:p>
            <a:r>
              <a:rPr lang="en-US" sz="2800" dirty="0">
                <a:solidFill>
                  <a:schemeClr val="tx1"/>
                </a:solidFill>
              </a:rPr>
              <a:t>ΑΝΘΗΣΗ ΤΟΣΚΑΝΗΣ</a:t>
            </a:r>
          </a:p>
        </p:txBody>
      </p:sp>
      <p:sp>
        <p:nvSpPr>
          <p:cNvPr id="4" name="Θέση κειμένου 3">
            <a:extLst>
              <a:ext uri="{FF2B5EF4-FFF2-40B4-BE49-F238E27FC236}">
                <a16:creationId xmlns:a16="http://schemas.microsoft.com/office/drawing/2014/main" id="{4A4E9A25-D7CD-3A9D-D776-D5C1E393327E}"/>
              </a:ext>
            </a:extLst>
          </p:cNvPr>
          <p:cNvSpPr>
            <a:spLocks noGrp="1"/>
          </p:cNvSpPr>
          <p:nvPr>
            <p:ph type="body" sz="half" idx="2"/>
          </p:nvPr>
        </p:nvSpPr>
        <p:spPr>
          <a:xfrm>
            <a:off x="6301027" y="2154942"/>
            <a:ext cx="4418854" cy="3254763"/>
          </a:xfrm>
        </p:spPr>
        <p:txBody>
          <a:bodyPr vert="horz" lIns="91440" tIns="45720" rIns="91440" bIns="45720" rtlCol="0">
            <a:noAutofit/>
          </a:bodyPr>
          <a:lstStyle/>
          <a:p>
            <a:pPr>
              <a:lnSpc>
                <a:spcPct val="90000"/>
              </a:lnSpc>
            </a:pPr>
            <a:r>
              <a:rPr lang="en-US" sz="1600" u="none" strike="noStrike" dirty="0" err="1">
                <a:solidFill>
                  <a:schemeClr val="tx1">
                    <a:lumMod val="75000"/>
                    <a:lumOff val="25000"/>
                  </a:schemeClr>
                </a:solidFill>
                <a:effectLst/>
              </a:rPr>
              <a:t>Εκτός</a:t>
            </a:r>
            <a:r>
              <a:rPr lang="en-US" sz="1600" u="none" strike="noStrike" dirty="0">
                <a:solidFill>
                  <a:schemeClr val="tx1">
                    <a:lumMod val="75000"/>
                    <a:lumOff val="25000"/>
                  </a:schemeClr>
                </a:solidFill>
                <a:effectLst/>
              </a:rPr>
              <a:t> απ</a:t>
            </a:r>
            <a:r>
              <a:rPr lang="en-US" sz="1600" u="none" strike="noStrike" dirty="0" err="1">
                <a:solidFill>
                  <a:schemeClr val="tx1">
                    <a:lumMod val="75000"/>
                    <a:lumOff val="25000"/>
                  </a:schemeClr>
                </a:solidFill>
                <a:effectLst/>
              </a:rPr>
              <a:t>ό</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την</a:t>
            </a:r>
            <a:r>
              <a:rPr lang="en-US" sz="1600" u="none" strike="noStrike" dirty="0">
                <a:solidFill>
                  <a:schemeClr val="tx1">
                    <a:lumMod val="75000"/>
                    <a:lumOff val="25000"/>
                  </a:schemeClr>
                </a:solidFill>
                <a:effectLst/>
              </a:rPr>
              <a:t> π</a:t>
            </a:r>
            <a:r>
              <a:rPr lang="en-US" sz="1600" u="none" strike="noStrike" dirty="0" err="1">
                <a:solidFill>
                  <a:schemeClr val="tx1">
                    <a:lumMod val="75000"/>
                    <a:lumOff val="25000"/>
                  </a:schemeClr>
                </a:solidFill>
                <a:effectLst/>
              </a:rPr>
              <a:t>ολύτιμη</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γνώση</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η</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εθνική</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κυ</a:t>
            </a:r>
            <a:r>
              <a:rPr lang="en-US" sz="1600" u="none" strike="noStrike" dirty="0">
                <a:solidFill>
                  <a:schemeClr val="tx1">
                    <a:lumMod val="75000"/>
                    <a:lumOff val="25000"/>
                  </a:schemeClr>
                </a:solidFill>
                <a:effectLst/>
              </a:rPr>
              <a:t>β</a:t>
            </a:r>
            <a:r>
              <a:rPr lang="en-US" sz="1600" u="none" strike="noStrike" dirty="0" err="1">
                <a:solidFill>
                  <a:schemeClr val="tx1">
                    <a:lumMod val="75000"/>
                    <a:lumOff val="25000"/>
                  </a:schemeClr>
                </a:solidFill>
                <a:effectLst/>
              </a:rPr>
              <a:t>έρνηση</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είχε</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ι</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την</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ε</a:t>
            </a:r>
            <a:r>
              <a:rPr lang="en-US" sz="1600" u="none" strike="noStrike" dirty="0">
                <a:solidFill>
                  <a:schemeClr val="tx1">
                    <a:lumMod val="75000"/>
                    <a:lumOff val="25000"/>
                  </a:schemeClr>
                </a:solidFill>
                <a:effectLst/>
              </a:rPr>
              <a:t>π</a:t>
            </a:r>
            <a:r>
              <a:rPr lang="en-US" sz="1600" u="none" strike="noStrike" dirty="0" err="1">
                <a:solidFill>
                  <a:schemeClr val="tx1">
                    <a:lumMod val="75000"/>
                    <a:lumOff val="25000"/>
                  </a:schemeClr>
                </a:solidFill>
                <a:effectLst/>
              </a:rPr>
              <a:t>ιθυμί</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ν</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δι</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σώσει</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την</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ψυχή</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χώρ</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δηλ</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δή</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την</a:t>
            </a:r>
            <a:r>
              <a:rPr lang="en-US" sz="1600" u="none" strike="noStrike" dirty="0">
                <a:solidFill>
                  <a:schemeClr val="tx1">
                    <a:lumMod val="75000"/>
                    <a:lumOff val="25000"/>
                  </a:schemeClr>
                </a:solidFill>
                <a:effectLst/>
              </a:rPr>
              <a:t> α</a:t>
            </a:r>
            <a:r>
              <a:rPr lang="en-US" sz="1600" u="none" strike="noStrike" dirty="0" err="1">
                <a:solidFill>
                  <a:schemeClr val="tx1">
                    <a:lumMod val="75000"/>
                    <a:lumOff val="25000"/>
                  </a:schemeClr>
                </a:solidFill>
                <a:effectLst/>
              </a:rPr>
              <a:t>γροτική</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ζωή</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του</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τό</a:t>
            </a:r>
            <a:r>
              <a:rPr lang="en-US" sz="1600" u="none" strike="noStrike" dirty="0">
                <a:solidFill>
                  <a:schemeClr val="tx1">
                    <a:lumMod val="75000"/>
                    <a:lumOff val="25000"/>
                  </a:schemeClr>
                </a:solidFill>
                <a:effectLst/>
              </a:rPr>
              <a:t>π</a:t>
            </a:r>
            <a:r>
              <a:rPr lang="en-US" sz="1600" u="none" strike="noStrike" dirty="0" err="1">
                <a:solidFill>
                  <a:schemeClr val="tx1">
                    <a:lumMod val="75000"/>
                    <a:lumOff val="25000"/>
                  </a:schemeClr>
                </a:solidFill>
                <a:effectLst/>
              </a:rPr>
              <a:t>ου</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Έτσι</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γεννήθηκε</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το</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όρ</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μ</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της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δι</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τήρησης</a:t>
            </a:r>
            <a:r>
              <a:rPr lang="en-US" sz="1600" u="none" strike="noStrike" dirty="0">
                <a:solidFill>
                  <a:schemeClr val="tx1">
                    <a:lumMod val="75000"/>
                    <a:lumOff val="25000"/>
                  </a:schemeClr>
                </a:solidFill>
                <a:effectLst/>
              </a:rPr>
              <a:t> α</a:t>
            </a:r>
            <a:r>
              <a:rPr lang="en-US" sz="1600" u="none" strike="noStrike" dirty="0" err="1">
                <a:solidFill>
                  <a:schemeClr val="tx1">
                    <a:lumMod val="75000"/>
                    <a:lumOff val="25000"/>
                  </a:schemeClr>
                </a:solidFill>
                <a:effectLst/>
              </a:rPr>
              <a:t>λλά</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ι</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της</a:t>
            </a:r>
            <a:r>
              <a:rPr lang="en-US" sz="1600" u="none" strike="noStrike" dirty="0">
                <a:solidFill>
                  <a:schemeClr val="tx1">
                    <a:lumMod val="75000"/>
                    <a:lumOff val="25000"/>
                  </a:schemeClr>
                </a:solidFill>
                <a:effectLst/>
              </a:rPr>
              <a:t> π</a:t>
            </a:r>
            <a:r>
              <a:rPr lang="en-US" sz="1600" u="none" strike="noStrike" dirty="0" err="1">
                <a:solidFill>
                  <a:schemeClr val="tx1">
                    <a:lumMod val="75000"/>
                    <a:lumOff val="25000"/>
                  </a:schemeClr>
                </a:solidFill>
                <a:effectLst/>
              </a:rPr>
              <a:t>ροώθησης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υψηλής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κληρονομιάς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του</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τό</a:t>
            </a:r>
            <a:r>
              <a:rPr lang="en-US" sz="1600" u="none" strike="noStrike" dirty="0">
                <a:solidFill>
                  <a:schemeClr val="tx1">
                    <a:lumMod val="75000"/>
                    <a:lumOff val="25000"/>
                  </a:schemeClr>
                </a:solidFill>
                <a:effectLst/>
              </a:rPr>
              <a:t>π</a:t>
            </a:r>
            <a:r>
              <a:rPr lang="en-US" sz="1600" u="none" strike="noStrike" dirty="0" err="1">
                <a:solidFill>
                  <a:schemeClr val="tx1">
                    <a:lumMod val="75000"/>
                    <a:lumOff val="25000"/>
                  </a:schemeClr>
                </a:solidFill>
                <a:effectLst/>
              </a:rPr>
              <a:t>ου</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της</a:t>
            </a:r>
            <a:r>
              <a:rPr lang="en-US" sz="1600" u="none" strike="noStrike" dirty="0">
                <a:solidFill>
                  <a:schemeClr val="tx1">
                    <a:lumMod val="75000"/>
                    <a:lumOff val="25000"/>
                  </a:schemeClr>
                </a:solidFill>
                <a:effectLst/>
              </a:rPr>
              <a:t> πα</a:t>
            </a:r>
            <a:r>
              <a:rPr lang="en-US" sz="1600" u="none" strike="noStrike" dirty="0" err="1">
                <a:solidFill>
                  <a:schemeClr val="tx1">
                    <a:lumMod val="75000"/>
                    <a:lumOff val="25000"/>
                  </a:schemeClr>
                </a:solidFill>
                <a:effectLst/>
              </a:rPr>
              <a:t>ράδοσης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των</a:t>
            </a:r>
            <a:r>
              <a:rPr lang="en-US" sz="1600" u="none" strike="noStrike" dirty="0">
                <a:solidFill>
                  <a:schemeClr val="tx1">
                    <a:lumMod val="75000"/>
                    <a:lumOff val="25000"/>
                  </a:schemeClr>
                </a:solidFill>
                <a:effectLst/>
              </a:rPr>
              <a:t> π</a:t>
            </a:r>
            <a:r>
              <a:rPr lang="en-US" sz="1600" u="none" strike="noStrike" dirty="0" err="1">
                <a:solidFill>
                  <a:schemeClr val="tx1">
                    <a:lumMod val="75000"/>
                    <a:lumOff val="25000"/>
                  </a:schemeClr>
                </a:solidFill>
                <a:effectLst/>
              </a:rPr>
              <a:t>ροϊόντων</a:t>
            </a:r>
            <a:r>
              <a:rPr lang="en-US" sz="1600" u="none" strike="noStrike" dirty="0">
                <a:solidFill>
                  <a:schemeClr val="tx1">
                    <a:lumMod val="75000"/>
                    <a:lumOff val="25000"/>
                  </a:schemeClr>
                </a:solidFill>
                <a:effectLst/>
              </a:rPr>
              <a:t>, α</a:t>
            </a:r>
            <a:r>
              <a:rPr lang="en-US" sz="1600" u="none" strike="noStrike" dirty="0" err="1">
                <a:solidFill>
                  <a:schemeClr val="tx1">
                    <a:lumMod val="75000"/>
                    <a:lumOff val="25000"/>
                  </a:schemeClr>
                </a:solidFill>
                <a:effectLst/>
              </a:rPr>
              <a:t>λλά</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κυρίως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στήριξης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των</a:t>
            </a:r>
            <a:r>
              <a:rPr lang="en-US" sz="1600" u="none" strike="noStrike" dirty="0">
                <a:solidFill>
                  <a:schemeClr val="tx1">
                    <a:lumMod val="75000"/>
                    <a:lumOff val="25000"/>
                  </a:schemeClr>
                </a:solidFill>
                <a:effectLst/>
              </a:rPr>
              <a:t> α</a:t>
            </a:r>
            <a:r>
              <a:rPr lang="en-US" sz="1600" u="none" strike="noStrike" dirty="0" err="1">
                <a:solidFill>
                  <a:schemeClr val="tx1">
                    <a:lumMod val="75000"/>
                    <a:lumOff val="25000"/>
                  </a:schemeClr>
                </a:solidFill>
                <a:effectLst/>
              </a:rPr>
              <a:t>νθρώ</a:t>
            </a:r>
            <a:r>
              <a:rPr lang="en-US" sz="1600" u="none" strike="noStrike" dirty="0">
                <a:solidFill>
                  <a:schemeClr val="tx1">
                    <a:lumMod val="75000"/>
                    <a:lumOff val="25000"/>
                  </a:schemeClr>
                </a:solidFill>
                <a:effectLst/>
              </a:rPr>
              <a:t>π</a:t>
            </a:r>
            <a:r>
              <a:rPr lang="en-US" sz="1600" u="none" strike="noStrike" dirty="0" err="1">
                <a:solidFill>
                  <a:schemeClr val="tx1">
                    <a:lumMod val="75000"/>
                    <a:lumOff val="25000"/>
                  </a:schemeClr>
                </a:solidFill>
                <a:effectLst/>
              </a:rPr>
              <a:t>ων</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της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ε</a:t>
            </a:r>
            <a:r>
              <a:rPr lang="en-US" sz="1600" u="none" strike="noStrike" dirty="0">
                <a:solidFill>
                  <a:schemeClr val="tx1">
                    <a:lumMod val="75000"/>
                    <a:lumOff val="25000"/>
                  </a:schemeClr>
                </a:solidFill>
                <a:effectLst/>
              </a:rPr>
              <a:t>πα</a:t>
            </a:r>
            <a:r>
              <a:rPr lang="en-US" sz="1600" u="none" strike="noStrike" dirty="0" err="1">
                <a:solidFill>
                  <a:schemeClr val="tx1">
                    <a:lumMod val="75000"/>
                    <a:lumOff val="25000"/>
                  </a:schemeClr>
                </a:solidFill>
                <a:effectLst/>
              </a:rPr>
              <a:t>ρχί</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Το</a:t>
            </a:r>
            <a:r>
              <a:rPr lang="en-US" sz="1600" u="none" strike="noStrike" dirty="0">
                <a:solidFill>
                  <a:schemeClr val="tx1">
                    <a:lumMod val="75000"/>
                    <a:lumOff val="25000"/>
                  </a:schemeClr>
                </a:solidFill>
                <a:effectLst/>
              </a:rPr>
              <a:t> 1985 </a:t>
            </a:r>
            <a:r>
              <a:rPr lang="en-US" sz="1600" u="none" strike="noStrike" dirty="0" err="1">
                <a:solidFill>
                  <a:schemeClr val="tx1">
                    <a:lumMod val="75000"/>
                    <a:lumOff val="25000"/>
                  </a:schemeClr>
                </a:solidFill>
                <a:effectLst/>
              </a:rPr>
              <a:t>έγινε</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κάτι</a:t>
            </a:r>
            <a:r>
              <a:rPr lang="en-US" sz="1600" u="none" strike="noStrike" dirty="0">
                <a:solidFill>
                  <a:schemeClr val="tx1">
                    <a:lumMod val="75000"/>
                    <a:lumOff val="25000"/>
                  </a:schemeClr>
                </a:solidFill>
                <a:effectLst/>
              </a:rPr>
              <a:t> π</a:t>
            </a:r>
            <a:r>
              <a:rPr lang="en-US" sz="1600" u="none" strike="noStrike" dirty="0" err="1">
                <a:solidFill>
                  <a:schemeClr val="tx1">
                    <a:lumMod val="75000"/>
                    <a:lumOff val="25000"/>
                  </a:schemeClr>
                </a:solidFill>
                <a:effectLst/>
              </a:rPr>
              <a:t>ολύ</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σημ</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ντικό</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Το</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κράτος</a:t>
            </a:r>
            <a:r>
              <a:rPr lang="en-US" sz="1600" u="none" strike="noStrike" dirty="0">
                <a:solidFill>
                  <a:schemeClr val="tx1">
                    <a:lumMod val="75000"/>
                    <a:lumOff val="25000"/>
                  </a:schemeClr>
                </a:solidFill>
                <a:effectLst/>
              </a:rPr>
              <a:t> α</a:t>
            </a:r>
            <a:r>
              <a:rPr lang="en-US" sz="1600" u="none" strike="noStrike" dirty="0" err="1">
                <a:solidFill>
                  <a:schemeClr val="tx1">
                    <a:lumMod val="75000"/>
                    <a:lumOff val="25000"/>
                  </a:schemeClr>
                </a:solidFill>
                <a:effectLst/>
              </a:rPr>
              <a:t>ν</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γνώρισε</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ε</a:t>
            </a:r>
            <a:r>
              <a:rPr lang="en-US" sz="1600" u="none" strike="noStrike" dirty="0">
                <a:solidFill>
                  <a:schemeClr val="tx1">
                    <a:lumMod val="75000"/>
                    <a:lumOff val="25000"/>
                  </a:schemeClr>
                </a:solidFill>
                <a:effectLst/>
              </a:rPr>
              <a:t>π</a:t>
            </a:r>
            <a:r>
              <a:rPr lang="en-US" sz="1600" u="none" strike="noStrike" dirty="0" err="1">
                <a:solidFill>
                  <a:schemeClr val="tx1">
                    <a:lumMod val="75000"/>
                    <a:lumOff val="25000"/>
                  </a:schemeClr>
                </a:solidFill>
                <a:effectLst/>
              </a:rPr>
              <a:t>ίσημ</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τον</a:t>
            </a:r>
            <a:r>
              <a:rPr lang="en-US" sz="1600" u="none" strike="noStrike" dirty="0">
                <a:solidFill>
                  <a:schemeClr val="tx1">
                    <a:lumMod val="75000"/>
                    <a:lumOff val="25000"/>
                  </a:schemeClr>
                </a:solidFill>
                <a:effectLst/>
              </a:rPr>
              <a:t> α</a:t>
            </a:r>
            <a:r>
              <a:rPr lang="en-US" sz="1600" u="none" strike="noStrike" dirty="0" err="1">
                <a:solidFill>
                  <a:schemeClr val="tx1">
                    <a:lumMod val="75000"/>
                    <a:lumOff val="25000"/>
                  </a:schemeClr>
                </a:solidFill>
                <a:effectLst/>
              </a:rPr>
              <a:t>γροτουρισμό</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με</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εθνική</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νομοθεσί</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Εφάρμοσε</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νέες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τευθυντήριες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οδηγίες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ι</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κ</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νονισμούς</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γι</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κάθε</a:t>
            </a:r>
            <a:r>
              <a:rPr lang="en-US" sz="1600" u="none" strike="noStrike" dirty="0">
                <a:solidFill>
                  <a:schemeClr val="tx1">
                    <a:lumMod val="75000"/>
                    <a:lumOff val="25000"/>
                  </a:schemeClr>
                </a:solidFill>
                <a:effectLst/>
              </a:rPr>
              <a:t> π</a:t>
            </a:r>
            <a:r>
              <a:rPr lang="en-US" sz="1600" u="none" strike="noStrike" dirty="0" err="1">
                <a:solidFill>
                  <a:schemeClr val="tx1">
                    <a:lumMod val="75000"/>
                    <a:lumOff val="25000"/>
                  </a:schemeClr>
                </a:solidFill>
                <a:effectLst/>
              </a:rPr>
              <a:t>εριφέρει</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γι</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κάθε</a:t>
            </a:r>
            <a:r>
              <a:rPr lang="en-US" sz="1600" u="none" strike="noStrike" dirty="0">
                <a:solidFill>
                  <a:schemeClr val="tx1">
                    <a:lumMod val="75000"/>
                    <a:lumOff val="25000"/>
                  </a:schemeClr>
                </a:solidFill>
                <a:effectLst/>
              </a:rPr>
              <a:t> </a:t>
            </a:r>
            <a:r>
              <a:rPr lang="en-US" sz="1600" u="none" strike="noStrike" dirty="0" err="1">
                <a:solidFill>
                  <a:schemeClr val="tx1">
                    <a:lumMod val="75000"/>
                    <a:lumOff val="25000"/>
                  </a:schemeClr>
                </a:solidFill>
                <a:effectLst/>
              </a:rPr>
              <a:t>δρ</a:t>
            </a:r>
            <a:r>
              <a:rPr lang="en-US" sz="1600" u="none" strike="noStrike" dirty="0">
                <a:solidFill>
                  <a:schemeClr val="tx1">
                    <a:lumMod val="75000"/>
                    <a:lumOff val="25000"/>
                  </a:schemeClr>
                </a:solidFill>
                <a:effectLst/>
              </a:rPr>
              <a:t>α</a:t>
            </a:r>
            <a:r>
              <a:rPr lang="en-US" sz="1600" u="none" strike="noStrike" dirty="0" err="1">
                <a:solidFill>
                  <a:schemeClr val="tx1">
                    <a:lumMod val="75000"/>
                    <a:lumOff val="25000"/>
                  </a:schemeClr>
                </a:solidFill>
                <a:effectLst/>
              </a:rPr>
              <a:t>στηριότητ</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γι</a:t>
            </a:r>
            <a:r>
              <a:rPr lang="en-US" sz="1600" u="none" strike="noStrike" dirty="0">
                <a:solidFill>
                  <a:schemeClr val="tx1">
                    <a:lumMod val="75000"/>
                    <a:lumOff val="25000"/>
                  </a:schemeClr>
                </a:solidFill>
                <a:effectLst/>
              </a:rPr>
              <a:t>α </a:t>
            </a:r>
            <a:r>
              <a:rPr lang="en-US" sz="1600" u="none" strike="noStrike" dirty="0" err="1">
                <a:solidFill>
                  <a:schemeClr val="tx1">
                    <a:lumMod val="75000"/>
                    <a:lumOff val="25000"/>
                  </a:schemeClr>
                </a:solidFill>
                <a:effectLst/>
              </a:rPr>
              <a:t>κάθε</a:t>
            </a:r>
            <a:r>
              <a:rPr lang="en-US" sz="1600" u="none" strike="noStrike" dirty="0">
                <a:solidFill>
                  <a:schemeClr val="tx1">
                    <a:lumMod val="75000"/>
                    <a:lumOff val="25000"/>
                  </a:schemeClr>
                </a:solidFill>
                <a:effectLst/>
              </a:rPr>
              <a:t> π</a:t>
            </a:r>
            <a:r>
              <a:rPr lang="en-US" sz="1600" u="none" strike="noStrike" dirty="0" err="1">
                <a:solidFill>
                  <a:schemeClr val="tx1">
                    <a:lumMod val="75000"/>
                    <a:lumOff val="25000"/>
                  </a:schemeClr>
                </a:solidFill>
                <a:effectLst/>
              </a:rPr>
              <a:t>ροϊόν</a:t>
            </a:r>
            <a:r>
              <a:rPr lang="en-US" sz="1600" u="none" strike="noStrike" dirty="0">
                <a:solidFill>
                  <a:schemeClr val="tx1">
                    <a:lumMod val="75000"/>
                    <a:lumOff val="25000"/>
                  </a:schemeClr>
                </a:solidFill>
                <a:effectLst/>
              </a:rPr>
              <a:t>. </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195442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E9C1FB-B5EF-FD83-00CF-DD3B986BC890}"/>
              </a:ext>
            </a:extLst>
          </p:cNvPr>
          <p:cNvSpPr>
            <a:spLocks noGrp="1"/>
          </p:cNvSpPr>
          <p:nvPr>
            <p:ph type="title"/>
          </p:nvPr>
        </p:nvSpPr>
        <p:spPr>
          <a:xfrm>
            <a:off x="1154954" y="973668"/>
            <a:ext cx="8761413" cy="706964"/>
          </a:xfrm>
        </p:spPr>
        <p:txBody>
          <a:bodyPr>
            <a:normAutofit/>
          </a:bodyPr>
          <a:lstStyle/>
          <a:p>
            <a:r>
              <a:rPr lang="el-GR" b="1" i="1" dirty="0"/>
              <a:t>ΑΝΑΠΤΥΞΗ ΤΟΥΡΙΣΜΟΥ</a:t>
            </a:r>
          </a:p>
        </p:txBody>
      </p:sp>
      <p:sp>
        <p:nvSpPr>
          <p:cNvPr id="3" name="Θέση περιεχομένου 2">
            <a:extLst>
              <a:ext uri="{FF2B5EF4-FFF2-40B4-BE49-F238E27FC236}">
                <a16:creationId xmlns:a16="http://schemas.microsoft.com/office/drawing/2014/main" id="{A151FE43-DC42-1EFB-6F10-8D7121D0F408}"/>
              </a:ext>
            </a:extLst>
          </p:cNvPr>
          <p:cNvSpPr>
            <a:spLocks noGrp="1"/>
          </p:cNvSpPr>
          <p:nvPr>
            <p:ph idx="1"/>
          </p:nvPr>
        </p:nvSpPr>
        <p:spPr>
          <a:xfrm>
            <a:off x="272374" y="1887166"/>
            <a:ext cx="4363635" cy="4572000"/>
          </a:xfrm>
        </p:spPr>
        <p:txBody>
          <a:bodyPr anchor="ctr">
            <a:normAutofit/>
          </a:bodyPr>
          <a:lstStyle/>
          <a:p>
            <a:pPr marL="0" indent="0">
              <a:buNone/>
            </a:pPr>
            <a:r>
              <a:rPr lang="el-GR" sz="2000" b="0" i="0" u="none" strike="noStrike" dirty="0">
                <a:effectLst/>
                <a:latin typeface="Open Sans" panose="020B0606030504020204" pitchFamily="34" charset="0"/>
              </a:rPr>
              <a:t> Οι φάρμες τους </a:t>
            </a:r>
            <a:r>
              <a:rPr lang="el-GR" sz="2000" b="1" i="0" u="none" strike="noStrike" dirty="0">
                <a:effectLst/>
                <a:latin typeface="Open Sans" panose="020B0606030504020204" pitchFamily="34" charset="0"/>
              </a:rPr>
              <a:t>προσελκύουν εκατομμύρια τουρίστες κάθε χρόνο</a:t>
            </a:r>
            <a:r>
              <a:rPr lang="el-GR" sz="2000" b="0" i="0" u="none" strike="noStrike" dirty="0">
                <a:effectLst/>
                <a:latin typeface="Open Sans" panose="020B0606030504020204" pitchFamily="34" charset="0"/>
              </a:rPr>
              <a:t>, σε περιοχές της χώρας που για χρόνια ήταν αγνοημένες, ακόμα και από τους ίδιους τους Ιταλούς. Το αποτέλεσμα; Μια ευάλωτη οικονομικά και απομονωμένη περιοχή, σήμερα ανθεί και συμβάλλει σημαντικά στην εθνική οικονομία της Ιταλίας.</a:t>
            </a:r>
            <a:endParaRPr lang="el-GR" sz="2000" dirty="0"/>
          </a:p>
        </p:txBody>
      </p:sp>
      <p:pic>
        <p:nvPicPr>
          <p:cNvPr id="5122" name="Picture 2" descr="Ταξίδι Ξεχωριστή Ιταλία: Κρυφές ομορφιές της Τοσκάνης – Ούμπρια – Κρεμαστά  χωριά Τσίνκουε Τέρρε – Πόρτοφίνο – Ιταλική Ριβιέρα | 02.03.2025 | Versus  Travel">
            <a:extLst>
              <a:ext uri="{FF2B5EF4-FFF2-40B4-BE49-F238E27FC236}">
                <a16:creationId xmlns:a16="http://schemas.microsoft.com/office/drawing/2014/main" id="{36D2AEE4-8280-607E-1CE3-FFA12351C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391"/>
          <a:stretch/>
        </p:blipFill>
        <p:spPr bwMode="auto">
          <a:xfrm>
            <a:off x="4984956" y="2775951"/>
            <a:ext cx="6158802"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6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Να τι κάνει η Τοσκάνη!">
            <a:extLst>
              <a:ext uri="{FF2B5EF4-FFF2-40B4-BE49-F238E27FC236}">
                <a16:creationId xmlns:a16="http://schemas.microsoft.com/office/drawing/2014/main" id="{59956BEB-2545-8035-BF75-CB40A03836D7}"/>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t="5078" b="10336"/>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59DE683B-55A6-365B-193A-CE4CC9A7110E}"/>
              </a:ext>
            </a:extLst>
          </p:cNvPr>
          <p:cNvSpPr>
            <a:spLocks noGrp="1"/>
          </p:cNvSpPr>
          <p:nvPr>
            <p:ph type="title"/>
          </p:nvPr>
        </p:nvSpPr>
        <p:spPr>
          <a:xfrm>
            <a:off x="1445268" y="1418511"/>
            <a:ext cx="9011966" cy="706964"/>
          </a:xfrm>
        </p:spPr>
        <p:txBody>
          <a:bodyPr>
            <a:normAutofit/>
          </a:bodyPr>
          <a:lstStyle/>
          <a:p>
            <a:pPr algn="ctr"/>
            <a:r>
              <a:rPr lang="el-GR" b="1" i="1" dirty="0">
                <a:solidFill>
                  <a:schemeClr val="tx1"/>
                </a:solidFill>
              </a:rPr>
              <a:t>ΠΑΝΤΑ ΕΤΟΙΜΗ ΝΑ ΜΑΣ ΦΙΛΟΞΕΝΗΣΕΙ</a:t>
            </a:r>
          </a:p>
        </p:txBody>
      </p:sp>
      <p:sp>
        <p:nvSpPr>
          <p:cNvPr id="3" name="Θέση περιεχομένου 2">
            <a:extLst>
              <a:ext uri="{FF2B5EF4-FFF2-40B4-BE49-F238E27FC236}">
                <a16:creationId xmlns:a16="http://schemas.microsoft.com/office/drawing/2014/main" id="{31DE1418-F394-2D58-D84C-039BB2650256}"/>
              </a:ext>
            </a:extLst>
          </p:cNvPr>
          <p:cNvSpPr>
            <a:spLocks noGrp="1"/>
          </p:cNvSpPr>
          <p:nvPr>
            <p:ph idx="1"/>
          </p:nvPr>
        </p:nvSpPr>
        <p:spPr>
          <a:xfrm>
            <a:off x="622570" y="2603499"/>
            <a:ext cx="10700426" cy="3525451"/>
          </a:xfrm>
        </p:spPr>
        <p:txBody>
          <a:bodyPr>
            <a:noAutofit/>
          </a:bodyPr>
          <a:lstStyle/>
          <a:p>
            <a:pPr marL="0" indent="0" algn="just">
              <a:buNone/>
            </a:pPr>
            <a:r>
              <a:rPr lang="el-GR" sz="2400" b="1" dirty="0">
                <a:solidFill>
                  <a:schemeClr val="tx1"/>
                </a:solidFill>
                <a:latin typeface="Open Sans" panose="020B0606030504020204" pitchFamily="34" charset="0"/>
              </a:rPr>
              <a:t>Ο</a:t>
            </a:r>
            <a:r>
              <a:rPr lang="el-GR" sz="2400" b="1" i="0" u="none" strike="noStrike" dirty="0">
                <a:solidFill>
                  <a:schemeClr val="tx1"/>
                </a:solidFill>
                <a:effectLst/>
                <a:latin typeface="Open Sans" panose="020B0606030504020204" pitchFamily="34" charset="0"/>
              </a:rPr>
              <a:t>ι τοπικές αρχές, σε συνεργασία με τον ιδιωτικό τομέα, προωθούν προϊόντα και υπηρεσίες της επικράτειάς τους με κάθε τρόπο. Συμμετέχουν ανελλιπώς σε εθνικές και διεθνείς εκθέσεις τουρισμού σε όλο τον κόσμο, έχουν συνδέσει τα τοπικά προϊόντα με τον πολιτισμό, έχουν αναπτύξει δίκτυα μονοπατιών, έχουν αποκαταστήσει φυσικές λίμνες και ποτάμια και έχουν αξιοποιήσει τις χρηματοδοτήσεις από την Ευρωπαϊκή Ένωση για την εκπαίδευση κρατικών υπαλλήλων, αλλά και αγροτών. Με αυτά και άλλα πολλά η Τοσκάνη είναι πάντα νέα, ελκυστική και έτοιμη να υποδεχτεί τουρίστες από όλο τον κόσμο!</a:t>
            </a:r>
            <a:endParaRPr lang="el-GR" sz="2400" b="1" dirty="0">
              <a:solidFill>
                <a:schemeClr val="tx1"/>
              </a:solidFill>
            </a:endParaRPr>
          </a:p>
        </p:txBody>
      </p:sp>
    </p:spTree>
    <p:extLst>
      <p:ext uri="{BB962C8B-B14F-4D97-AF65-F5344CB8AC3E}">
        <p14:creationId xmlns:p14="http://schemas.microsoft.com/office/powerpoint/2010/main" val="2390691623"/>
      </p:ext>
    </p:extLst>
  </p:cSld>
  <p:clrMapOvr>
    <a:overrideClrMapping bg1="dk1" tx1="lt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9A1C34-B7B2-6ACC-E07F-F6775552A68B}"/>
              </a:ext>
            </a:extLst>
          </p:cNvPr>
          <p:cNvSpPr>
            <a:spLocks noGrp="1"/>
          </p:cNvSpPr>
          <p:nvPr>
            <p:ph type="title"/>
          </p:nvPr>
        </p:nvSpPr>
        <p:spPr/>
        <p:txBody>
          <a:bodyPr/>
          <a:lstStyle/>
          <a:p>
            <a:r>
              <a:rPr lang="el-GR" b="1" i="1" dirty="0"/>
              <a:t>ΠΗΓΕΣ</a:t>
            </a:r>
          </a:p>
        </p:txBody>
      </p:sp>
      <p:sp>
        <p:nvSpPr>
          <p:cNvPr id="3" name="Θέση περιεχομένου 2">
            <a:extLst>
              <a:ext uri="{FF2B5EF4-FFF2-40B4-BE49-F238E27FC236}">
                <a16:creationId xmlns:a16="http://schemas.microsoft.com/office/drawing/2014/main" id="{6639AD9B-1855-B5EF-3C97-A0F68A5B7EED}"/>
              </a:ext>
            </a:extLst>
          </p:cNvPr>
          <p:cNvSpPr>
            <a:spLocks noGrp="1"/>
          </p:cNvSpPr>
          <p:nvPr>
            <p:ph idx="1"/>
          </p:nvPr>
        </p:nvSpPr>
        <p:spPr>
          <a:xfrm>
            <a:off x="802856" y="2976664"/>
            <a:ext cx="9113511" cy="2907668"/>
          </a:xfrm>
        </p:spPr>
        <p:txBody>
          <a:bodyPr/>
          <a:lstStyle/>
          <a:p>
            <a:r>
              <a:rPr lang="en" b="1" dirty="0">
                <a:hlinkClick r:id="rId2">
                  <a:extLst>
                    <a:ext uri="{A12FA001-AC4F-418D-AE19-62706E023703}">
                      <ahyp:hlinkClr xmlns:ahyp="http://schemas.microsoft.com/office/drawing/2018/hyperlinkcolor" val="tx"/>
                    </a:ext>
                  </a:extLst>
                </a:hlinkClick>
              </a:rPr>
              <a:t>https://www.agronews.gr/traveling/agrotourismos/176402/ta-uperoha-horioudakia-tis-toskanis/</a:t>
            </a:r>
            <a:endParaRPr lang="el-GR" b="1" dirty="0"/>
          </a:p>
          <a:p>
            <a:r>
              <a:rPr lang="en" b="1" dirty="0">
                <a:hlinkClick r:id="rId3">
                  <a:extLst>
                    <a:ext uri="{A12FA001-AC4F-418D-AE19-62706E023703}">
                      <ahyp:hlinkClr xmlns:ahyp="http://schemas.microsoft.com/office/drawing/2018/hyperlinkcolor" val="tx"/>
                    </a:ext>
                  </a:extLst>
                </a:hlinkClick>
              </a:rPr>
              <a:t>https://www.ypaithros.gr/na-ti-kanei-i-toskani/</a:t>
            </a:r>
            <a:endParaRPr lang="el-GR" b="1" dirty="0"/>
          </a:p>
          <a:p>
            <a:r>
              <a:rPr lang="en" b="1" dirty="0"/>
              <a:t>https://</a:t>
            </a:r>
            <a:r>
              <a:rPr lang="en" b="1" dirty="0" err="1"/>
              <a:t>tstories.gr</a:t>
            </a:r>
            <a:r>
              <a:rPr lang="en" b="1" dirty="0"/>
              <a:t>/</a:t>
            </a:r>
            <a:r>
              <a:rPr lang="en" b="1" dirty="0" err="1"/>
              <a:t>agrotourismos-stin-italia</a:t>
            </a:r>
            <a:r>
              <a:rPr lang="en" b="1" dirty="0"/>
              <a:t>/</a:t>
            </a:r>
            <a:endParaRPr lang="el-GR" b="1" dirty="0"/>
          </a:p>
        </p:txBody>
      </p:sp>
    </p:spTree>
    <p:extLst>
      <p:ext uri="{BB962C8B-B14F-4D97-AF65-F5344CB8AC3E}">
        <p14:creationId xmlns:p14="http://schemas.microsoft.com/office/powerpoint/2010/main" val="853324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Αίθουσα συσκέψεων "Ιόν"</Template>
  <TotalTime>76</TotalTime>
  <Words>436</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Open Sans</vt:lpstr>
      <vt:lpstr>Wingdings 3</vt:lpstr>
      <vt:lpstr>Αίθουσα συσκέψεων "Ιόν"</vt:lpstr>
      <vt:lpstr>ΤΟΣΚΑΝΗ:  ένα θαύμα αγροτουρισμού στην μεσόγειο</vt:lpstr>
      <vt:lpstr>ΠΡΑΣΙΝΟ ΟΙΚΟΝΟΜΙΚΟ ΘΑΥΜΑ</vt:lpstr>
      <vt:lpstr>ΕΞΑΙΡΕΤΙΚΑ ΚΡΑΣΙΑ ΤΟΣΚΑΝΗΣ</vt:lpstr>
      <vt:lpstr>ΑΝΘΗΣΗ ΤΟΣΚΑΝΗΣ</vt:lpstr>
      <vt:lpstr>ΑΝΑΠΤΥΞΗ ΤΟΥΡΙΣΜΟΥ</vt:lpstr>
      <vt:lpstr>ΠΑΝΤΑ ΕΤΟΙΜΗ ΝΑ ΜΑΣ ΦΙΛΟΞΕΝΗΣΕΙ</vt:lpstr>
      <vt:lpstr>ΠΗΓΕΣ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EVANGELIA-MARIA LIOLIOU</dc:creator>
  <cp:lastModifiedBy>kliropoulou xenia</cp:lastModifiedBy>
  <cp:revision>4</cp:revision>
  <dcterms:created xsi:type="dcterms:W3CDTF">2025-02-13T15:57:10Z</dcterms:created>
  <dcterms:modified xsi:type="dcterms:W3CDTF">2025-02-14T10:12:06Z</dcterms:modified>
</cp:coreProperties>
</file>