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7" r:id="rId2"/>
    <p:sldId id="261" r:id="rId3"/>
    <p:sldId id="262" r:id="rId4"/>
    <p:sldId id="256" r:id="rId5"/>
    <p:sldId id="260" r:id="rId6"/>
    <p:sldId id="259" r:id="rId7"/>
    <p:sldId id="258" r:id="rId8"/>
    <p:sldId id="263" r:id="rId9"/>
    <p:sldId id="268" r:id="rId10"/>
    <p:sldId id="269" r:id="rId11"/>
    <p:sldId id="265" r:id="rId12"/>
    <p:sldId id="264" r:id="rId13"/>
    <p:sldId id="270" r:id="rId14"/>
    <p:sldId id="271" r:id="rId15"/>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endParaRPr lang="zh-CN" altLang="en-US"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endParaRPr lang="zh-CN" altLang="en-US" dirty="0"/>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zh-CN" altLang="en-US" dirty="0"/>
          </a:p>
        </p:txBody>
      </p:sp>
      <p:sp>
        <p:nvSpPr>
          <p:cNvPr id="8" name="Footer Placeholder 7"/>
          <p:cNvSpPr>
            <a:spLocks noGrp="1"/>
          </p:cNvSpPr>
          <p:nvPr>
            <p:ph type="ftr" sz="quarter" idx="11"/>
          </p:nvPr>
        </p:nvSpPr>
        <p:spPr/>
        <p:txBody>
          <a:bodyPr/>
          <a:lstStyle/>
          <a:p>
            <a:pPr lvl="0"/>
            <a:endParaRPr lang="zh-CN" altLang="en-US" dirty="0"/>
          </a:p>
        </p:txBody>
      </p:sp>
      <p:sp>
        <p:nvSpPr>
          <p:cNvPr id="9" name="Slide Number Placeholder 8"/>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zh-CN" altLang="en-US" dirty="0"/>
          </a:p>
        </p:txBody>
      </p:sp>
      <p:sp>
        <p:nvSpPr>
          <p:cNvPr id="4" name="Footer Placeholder 3"/>
          <p:cNvSpPr>
            <a:spLocks noGrp="1"/>
          </p:cNvSpPr>
          <p:nvPr>
            <p:ph type="ftr" sz="quarter" idx="11"/>
          </p:nvPr>
        </p:nvSpPr>
        <p:spPr/>
        <p:txBody>
          <a:bodyPr/>
          <a:lstStyle/>
          <a:p>
            <a:pPr lvl="0"/>
            <a:endParaRPr lang="zh-CN" altLang="en-US" dirty="0"/>
          </a:p>
        </p:txBody>
      </p:sp>
      <p:sp>
        <p:nvSpPr>
          <p:cNvPr id="5" name="Slide Number Placeholder 4"/>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CN" altLang="en-US" dirty="0"/>
          </a:p>
        </p:txBody>
      </p:sp>
      <p:sp>
        <p:nvSpPr>
          <p:cNvPr id="3" name="Footer Placeholder 2"/>
          <p:cNvSpPr>
            <a:spLocks noGrp="1"/>
          </p:cNvSpPr>
          <p:nvPr>
            <p:ph type="ftr" sz="quarter" idx="11"/>
          </p:nvPr>
        </p:nvSpPr>
        <p:spPr/>
        <p:txBody>
          <a:bodyPr/>
          <a:lstStyle/>
          <a:p>
            <a:pPr lvl="0"/>
            <a:endParaRPr lang="zh-CN" altLang="en-US" dirty="0"/>
          </a:p>
        </p:txBody>
      </p:sp>
      <p:sp>
        <p:nvSpPr>
          <p:cNvPr id="4" name="Slide Number Placeholder 3"/>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a:endParaRPr lang="zh-CN" altLang="en-US"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a:endParaRPr lang="zh-CN" altLang="en-US"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accent6"/>
            </a:gs>
            <a:gs pos="0">
              <a:schemeClr val="accent6">
                <a:lumMod val="25000"/>
                <a:lumOff val="75000"/>
              </a:schemeClr>
            </a:gs>
            <a:gs pos="100000">
              <a:schemeClr val="accent6">
                <a:lumMod val="85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970" y="908720"/>
            <a:ext cx="8229600" cy="1152128"/>
          </a:xfrm>
          <a:solidFill>
            <a:schemeClr val="accent2">
              <a:lumMod val="20000"/>
              <a:lumOff val="80000"/>
            </a:schemeClr>
          </a:solidFill>
        </p:spPr>
        <p:txBody>
          <a:bodyPr/>
          <a:lstStyle/>
          <a:p>
            <a:pPr algn="ctr">
              <a:buClrTx/>
              <a:buSzTx/>
              <a:buFontTx/>
            </a:pPr>
            <a:r>
              <a:rPr lang="el-GR" altLang="en-US" b="1" dirty="0">
                <a:ln w="15875"/>
                <a:gradFill>
                  <a:gsLst>
                    <a:gs pos="0">
                      <a:schemeClr val="accent1"/>
                    </a:gs>
                    <a:gs pos="100000">
                      <a:schemeClr val="accent6"/>
                    </a:gs>
                  </a:gsLst>
                  <a:lin ang="2700000" scaled="0"/>
                </a:gradFill>
                <a:effectLst>
                  <a:outerShdw blurRad="38100" dist="38100" dir="2700000" algn="tl">
                    <a:srgbClr val="000000">
                      <a:alpha val="43137"/>
                    </a:srgbClr>
                  </a:outerShdw>
                </a:effectLst>
                <a:latin typeface="+mn-lt"/>
                <a:ea typeface="+mn-ea"/>
                <a:cs typeface="+mn-cs"/>
                <a:sym typeface="+mn-ea"/>
              </a:rPr>
              <a:t>ΟΙ ΔΟΡΥΦΟΡΟΙ ΤΗΣ ΓΗΣ</a:t>
            </a:r>
          </a:p>
        </p:txBody>
      </p:sp>
      <p:sp>
        <p:nvSpPr>
          <p:cNvPr id="3" name="Content Placeholder 2"/>
          <p:cNvSpPr>
            <a:spLocks noGrp="1"/>
          </p:cNvSpPr>
          <p:nvPr>
            <p:ph idx="1"/>
          </p:nvPr>
        </p:nvSpPr>
        <p:spPr>
          <a:xfrm>
            <a:off x="394970" y="2564903"/>
            <a:ext cx="8229600" cy="3168353"/>
          </a:xfrm>
        </p:spPr>
        <p:txBody>
          <a:bodyPr/>
          <a:lstStyle/>
          <a:p>
            <a:pPr marL="0" indent="0" algn="ctr">
              <a:lnSpc>
                <a:spcPct val="150000"/>
              </a:lnSpc>
              <a:buNone/>
            </a:pPr>
            <a:r>
              <a:rPr lang="en-US" altLang="en-US" sz="2800" b="1" dirty="0">
                <a:solidFill>
                  <a:schemeClr val="accent1">
                    <a:lumMod val="75000"/>
                  </a:schemeClr>
                </a:solidFill>
              </a:rPr>
              <a:t>Εργασία στο μάθημα</a:t>
            </a:r>
            <a:r>
              <a:rPr lang="el-GR" altLang="en-US" sz="2800" b="1" dirty="0">
                <a:solidFill>
                  <a:schemeClr val="accent1">
                    <a:lumMod val="75000"/>
                  </a:schemeClr>
                </a:solidFill>
              </a:rPr>
              <a:t> </a:t>
            </a:r>
            <a:r>
              <a:rPr lang="el-GR" altLang="en-US" sz="2800" b="1" dirty="0" smtClean="0">
                <a:solidFill>
                  <a:schemeClr val="accent1">
                    <a:lumMod val="75000"/>
                  </a:schemeClr>
                </a:solidFill>
              </a:rPr>
              <a:t>της γεωγραφίας Α’ τάξης </a:t>
            </a:r>
            <a:r>
              <a:rPr lang="en-US" altLang="en-US" sz="2800" dirty="0" smtClean="0"/>
              <a:t> </a:t>
            </a:r>
            <a:endParaRPr lang="en-US" altLang="en-US" sz="2800" dirty="0"/>
          </a:p>
          <a:p>
            <a:pPr marL="0" indent="0">
              <a:lnSpc>
                <a:spcPct val="150000"/>
              </a:lnSpc>
              <a:buNone/>
            </a:pPr>
            <a:r>
              <a:rPr lang="el-GR" altLang="en-US" sz="2800" b="1" dirty="0" smtClean="0">
                <a:solidFill>
                  <a:schemeClr val="accent1">
                    <a:lumMod val="75000"/>
                  </a:schemeClr>
                </a:solidFill>
              </a:rPr>
              <a:t>2025-26, τμήμα Α3</a:t>
            </a:r>
          </a:p>
          <a:p>
            <a:pPr marL="0" indent="0">
              <a:lnSpc>
                <a:spcPct val="150000"/>
              </a:lnSpc>
              <a:buNone/>
            </a:pPr>
            <a:r>
              <a:rPr lang="el-GR" altLang="en-US" sz="2800" b="1" dirty="0" smtClean="0">
                <a:solidFill>
                  <a:schemeClr val="accent1">
                    <a:lumMod val="75000"/>
                  </a:schemeClr>
                </a:solidFill>
              </a:rPr>
              <a:t>Μαθήτρια</a:t>
            </a:r>
            <a:r>
              <a:rPr lang="en-US" altLang="en-US" dirty="0" smtClean="0">
                <a:solidFill>
                  <a:schemeClr val="accent1">
                    <a:lumMod val="75000"/>
                  </a:schemeClr>
                </a:solidFill>
              </a:rPr>
              <a:t>:</a:t>
            </a:r>
            <a:r>
              <a:rPr lang="el-GR" altLang="en-US" dirty="0" smtClean="0">
                <a:solidFill>
                  <a:schemeClr val="accent1">
                    <a:lumMod val="75000"/>
                  </a:schemeClr>
                </a:solidFill>
              </a:rPr>
              <a:t> </a:t>
            </a:r>
            <a:r>
              <a:rPr lang="el-GR" altLang="en-US" dirty="0">
                <a:solidFill>
                  <a:schemeClr val="accent1">
                    <a:lumMod val="75000"/>
                  </a:schemeClr>
                </a:solidFill>
              </a:rPr>
              <a:t>ΜΑΡΙΑ-ΖΩΗ ΤΖΕΒΕΛΕΚΑ</a:t>
            </a:r>
            <a:endParaRPr lang="en-US" altLang="en-US" dirty="0">
              <a:solidFill>
                <a:schemeClr val="accent1">
                  <a:lumMod val="75000"/>
                </a:schemeClr>
              </a:solidFill>
            </a:endParaRPr>
          </a:p>
          <a:p>
            <a:pPr marL="0" indent="0">
              <a:lnSpc>
                <a:spcPct val="150000"/>
              </a:lnSpc>
              <a:buNone/>
            </a:pPr>
            <a:r>
              <a:rPr lang="el-GR" altLang="en-US" sz="2800" b="1" dirty="0">
                <a:solidFill>
                  <a:schemeClr val="accent1">
                    <a:lumMod val="75000"/>
                  </a:schemeClr>
                </a:solidFill>
              </a:rPr>
              <a:t>ΥΠΕΥΘ</a:t>
            </a:r>
            <a:r>
              <a:rPr lang="el-GR" altLang="en-US" sz="2800" b="1" dirty="0" smtClean="0">
                <a:solidFill>
                  <a:schemeClr val="accent1">
                    <a:lumMod val="75000"/>
                  </a:schemeClr>
                </a:solidFill>
              </a:rPr>
              <a:t>. ΚΑΘΗΓ</a:t>
            </a:r>
            <a:r>
              <a:rPr lang="el-GR" altLang="en-US" dirty="0">
                <a:solidFill>
                  <a:schemeClr val="accent1">
                    <a:lumMod val="75000"/>
                  </a:schemeClr>
                </a:solidFill>
              </a:rPr>
              <a:t>. κ</a:t>
            </a:r>
            <a:r>
              <a:rPr lang="el-GR" altLang="en-US" dirty="0" smtClean="0">
                <a:solidFill>
                  <a:schemeClr val="accent1">
                    <a:lumMod val="75000"/>
                  </a:schemeClr>
                </a:solidFill>
              </a:rPr>
              <a:t>. ΚΟΥΚΟΥΡΑ </a:t>
            </a:r>
            <a:r>
              <a:rPr lang="el-GR" altLang="en-US" dirty="0">
                <a:solidFill>
                  <a:schemeClr val="accent1">
                    <a:lumMod val="75000"/>
                  </a:schemeClr>
                </a:solidFill>
              </a:rPr>
              <a:t>ΣΤΑΥΡΟΥΛΑ</a:t>
            </a:r>
            <a:endParaRPr lang="en-US" altLang="en-US" dirty="0">
              <a:solidFill>
                <a:schemeClr val="accent1">
                  <a:lumMod val="75000"/>
                </a:schemeClr>
              </a:solidFill>
            </a:endParaRPr>
          </a:p>
          <a:p>
            <a:pPr marL="0" indent="0">
              <a:lnSpc>
                <a:spcPct val="150000"/>
              </a:lnSpc>
              <a:buNone/>
            </a:pPr>
            <a:r>
              <a:rPr lang="en-US" altLang="en-US" dirty="0">
                <a:solidFill>
                  <a:schemeClr val="accent1">
                    <a:lumMod val="75000"/>
                  </a:schemeClr>
                </a:solidFill>
              </a:rPr>
              <a:t> </a:t>
            </a:r>
          </a:p>
          <a:p>
            <a:pPr marL="0" indent="0">
              <a:lnSpc>
                <a:spcPct val="150000"/>
              </a:lnSpc>
              <a:buNone/>
            </a:pPr>
            <a:r>
              <a:rPr lang="en-US" alt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395"/>
            <a:ext cx="8229600" cy="5905500"/>
          </a:xfrm>
        </p:spPr>
        <p:txBody>
          <a:bodyPr/>
          <a:lstStyle/>
          <a:p>
            <a:pPr marL="0" indent="0" algn="just">
              <a:lnSpc>
                <a:spcPct val="150000"/>
              </a:lnSpc>
              <a:buFont typeface="Arial" panose="020B0604020202020204" pitchFamily="34" charset="0"/>
              <a:buNone/>
            </a:pPr>
            <a:r>
              <a:rPr lang="en-US" altLang="en-US" sz="2000" b="1" dirty="0" err="1">
                <a:sym typeface="+mn-ea"/>
              </a:rPr>
              <a:t>Μετ</a:t>
            </a:r>
            <a:r>
              <a:rPr lang="en-US" altLang="en-US" sz="2000" b="1" dirty="0">
                <a:sym typeface="+mn-ea"/>
              </a:rPr>
              <a:t>αξύ αυτών είναι: </a:t>
            </a:r>
          </a:p>
          <a:p>
            <a:pPr marL="0" indent="0" algn="just">
              <a:buFont typeface="Arial" panose="020B0604020202020204" pitchFamily="34" charset="0"/>
              <a:buNone/>
            </a:pPr>
            <a:r>
              <a:rPr lang="el-GR" altLang="en-US" sz="2000" b="1" dirty="0" smtClean="0">
                <a:sym typeface="+mn-ea"/>
              </a:rPr>
              <a:t>* </a:t>
            </a:r>
            <a:r>
              <a:rPr lang="en-US" altLang="en-US" sz="2000" b="1" dirty="0" err="1" smtClean="0">
                <a:sym typeface="+mn-ea"/>
              </a:rPr>
              <a:t>Εξωτερικό</a:t>
            </a:r>
            <a:r>
              <a:rPr lang="en-US" altLang="en-US" sz="2000" b="1" dirty="0" smtClean="0">
                <a:sym typeface="+mn-ea"/>
              </a:rPr>
              <a:t> </a:t>
            </a:r>
            <a:r>
              <a:rPr lang="en-US" altLang="en-US" sz="2000" b="1" dirty="0" err="1">
                <a:sym typeface="+mn-ea"/>
              </a:rPr>
              <a:t>στρώμ</a:t>
            </a:r>
            <a:r>
              <a:rPr lang="en-US" altLang="en-US" sz="2000" b="1" dirty="0">
                <a:sym typeface="+mn-ea"/>
              </a:rPr>
              <a:t>α που προστατεύει το δορυφόρο από τις συγκρούσεις με μικρομετεωρίτες ή άλλα σώματα που αιωρούνται στο διάστημα</a:t>
            </a:r>
            <a:r>
              <a:rPr lang="el-GR" altLang="en-US" sz="2000" b="1" dirty="0">
                <a:sym typeface="+mn-ea"/>
              </a:rPr>
              <a:t>.</a:t>
            </a:r>
            <a:endParaRPr lang="en-US" altLang="en-US" sz="2000" b="1" dirty="0"/>
          </a:p>
          <a:p>
            <a:pPr marL="0" indent="0" algn="just">
              <a:lnSpc>
                <a:spcPct val="100000"/>
              </a:lnSpc>
              <a:spcBef>
                <a:spcPts val="35"/>
              </a:spcBef>
              <a:spcAft>
                <a:spcPts val="0"/>
              </a:spcAft>
              <a:buFont typeface="Arial" panose="020B0604020202020204" pitchFamily="34" charset="0"/>
              <a:buNone/>
            </a:pPr>
            <a:endParaRPr lang="el-GR" altLang="en-US" sz="2000" b="1" dirty="0" smtClean="0">
              <a:sym typeface="+mn-ea"/>
            </a:endParaRPr>
          </a:p>
          <a:p>
            <a:pPr marL="0" indent="0" algn="just">
              <a:lnSpc>
                <a:spcPct val="100000"/>
              </a:lnSpc>
              <a:spcBef>
                <a:spcPts val="35"/>
              </a:spcBef>
              <a:spcAft>
                <a:spcPts val="0"/>
              </a:spcAft>
              <a:buFont typeface="Arial" panose="020B0604020202020204" pitchFamily="34" charset="0"/>
              <a:buNone/>
            </a:pPr>
            <a:r>
              <a:rPr lang="el-GR" altLang="en-US" sz="2000" b="1" dirty="0" smtClean="0">
                <a:sym typeface="+mn-ea"/>
              </a:rPr>
              <a:t>* </a:t>
            </a:r>
            <a:r>
              <a:rPr lang="en-US" altLang="en-US" sz="2000" b="1" dirty="0" err="1" smtClean="0">
                <a:sym typeface="+mn-ea"/>
              </a:rPr>
              <a:t>Αντιρ</a:t>
            </a:r>
            <a:r>
              <a:rPr lang="en-US" altLang="en-US" sz="2000" b="1" dirty="0" smtClean="0">
                <a:sym typeface="+mn-ea"/>
              </a:rPr>
              <a:t>αδιενεργή </a:t>
            </a:r>
            <a:r>
              <a:rPr lang="en-US" altLang="en-US" sz="2000" b="1" dirty="0">
                <a:sym typeface="+mn-ea"/>
              </a:rPr>
              <a:t>προστασία  του δορυφόρου από την ακτινοβολία του ήλιου </a:t>
            </a:r>
          </a:p>
          <a:p>
            <a:pPr marL="0" indent="0" algn="just">
              <a:lnSpc>
                <a:spcPct val="100000"/>
              </a:lnSpc>
              <a:spcBef>
                <a:spcPts val="35"/>
              </a:spcBef>
              <a:spcAft>
                <a:spcPts val="0"/>
              </a:spcAft>
              <a:buFont typeface="Arial" panose="020B0604020202020204" pitchFamily="34" charset="0"/>
              <a:buNone/>
            </a:pPr>
            <a:endParaRPr lang="en-US" altLang="en-US" sz="2000" b="1" dirty="0">
              <a:sym typeface="+mn-ea"/>
            </a:endParaRPr>
          </a:p>
          <a:p>
            <a:pPr marL="0" indent="0" algn="just">
              <a:lnSpc>
                <a:spcPct val="100000"/>
              </a:lnSpc>
              <a:spcBef>
                <a:spcPts val="35"/>
              </a:spcBef>
              <a:spcAft>
                <a:spcPts val="0"/>
              </a:spcAft>
              <a:buFont typeface="Arial" panose="020B0604020202020204" pitchFamily="34" charset="0"/>
              <a:buNone/>
            </a:pPr>
            <a:r>
              <a:rPr lang="el-GR" altLang="en-US" sz="2000" b="1" dirty="0" smtClean="0">
                <a:sym typeface="+mn-ea"/>
              </a:rPr>
              <a:t>* </a:t>
            </a:r>
            <a:r>
              <a:rPr lang="en-US" altLang="en-US" sz="2000" b="1" dirty="0" err="1" smtClean="0">
                <a:sym typeface="+mn-ea"/>
              </a:rPr>
              <a:t>Θερμική</a:t>
            </a:r>
            <a:r>
              <a:rPr lang="en-US" altLang="en-US" sz="2000" b="1" dirty="0" smtClean="0">
                <a:sym typeface="+mn-ea"/>
              </a:rPr>
              <a:t> </a:t>
            </a:r>
            <a:r>
              <a:rPr lang="en-US" altLang="en-US" sz="2000" b="1" dirty="0" err="1">
                <a:sym typeface="+mn-ea"/>
              </a:rPr>
              <a:t>κάλυψη</a:t>
            </a:r>
            <a:r>
              <a:rPr lang="en-US" altLang="en-US" sz="2000" b="1" dirty="0">
                <a:sym typeface="+mn-ea"/>
              </a:rPr>
              <a:t> </a:t>
            </a:r>
            <a:r>
              <a:rPr lang="en-US" altLang="en-US" sz="2000" b="1" dirty="0" err="1">
                <a:sym typeface="+mn-ea"/>
              </a:rPr>
              <a:t>γι</a:t>
            </a:r>
            <a:r>
              <a:rPr lang="en-US" altLang="en-US" sz="2000" b="1" dirty="0">
                <a:sym typeface="+mn-ea"/>
              </a:rPr>
              <a:t>α να διατηρείται ο δορυφόρος στην ιδανική θερμοκρασία που χρειάζονται τα όργανα για να λειτουργήσουν ομαλά</a:t>
            </a:r>
            <a:r>
              <a:rPr lang="el-GR" altLang="en-US" sz="2000" b="1" dirty="0">
                <a:sym typeface="+mn-ea"/>
              </a:rPr>
              <a:t>.</a:t>
            </a:r>
            <a:r>
              <a:rPr lang="en-US" altLang="en-US" sz="2000" b="1" dirty="0">
                <a:sym typeface="+mn-ea"/>
              </a:rPr>
              <a:t> </a:t>
            </a:r>
          </a:p>
          <a:p>
            <a:pPr marL="0" indent="0" algn="just">
              <a:lnSpc>
                <a:spcPct val="100000"/>
              </a:lnSpc>
              <a:spcBef>
                <a:spcPts val="35"/>
              </a:spcBef>
              <a:spcAft>
                <a:spcPts val="0"/>
              </a:spcAft>
              <a:buFont typeface="Arial" panose="020B0604020202020204" pitchFamily="34" charset="0"/>
              <a:buNone/>
            </a:pPr>
            <a:endParaRPr lang="en-US" altLang="en-US" sz="2000" b="1" dirty="0"/>
          </a:p>
          <a:p>
            <a:pPr marL="0" indent="0" algn="just">
              <a:lnSpc>
                <a:spcPct val="100000"/>
              </a:lnSpc>
              <a:spcBef>
                <a:spcPts val="35"/>
              </a:spcBef>
              <a:spcAft>
                <a:spcPts val="0"/>
              </a:spcAft>
              <a:buFont typeface="Arial" panose="020B0604020202020204" pitchFamily="34" charset="0"/>
              <a:buNone/>
            </a:pPr>
            <a:r>
              <a:rPr lang="el-GR" altLang="en-US" sz="2000" b="1" dirty="0" smtClean="0">
                <a:sym typeface="+mn-ea"/>
              </a:rPr>
              <a:t>* </a:t>
            </a:r>
            <a:r>
              <a:rPr lang="en-US" altLang="en-US" sz="2000" b="1" dirty="0" err="1" smtClean="0">
                <a:sym typeface="+mn-ea"/>
              </a:rPr>
              <a:t>Σύστημ</a:t>
            </a:r>
            <a:r>
              <a:rPr lang="en-US" altLang="en-US" sz="2000" b="1" dirty="0" smtClean="0">
                <a:sym typeface="+mn-ea"/>
              </a:rPr>
              <a:t>α </a:t>
            </a:r>
            <a:r>
              <a:rPr lang="en-US" altLang="en-US" sz="2000" b="1" dirty="0">
                <a:sym typeface="+mn-ea"/>
              </a:rPr>
              <a:t>απομάκρυνσης της θερμότητας μακριά από τα ζωτικής σημασίας όργανα του δορυφόρου </a:t>
            </a:r>
          </a:p>
          <a:p>
            <a:pPr marL="0" indent="0" algn="just">
              <a:lnSpc>
                <a:spcPct val="100000"/>
              </a:lnSpc>
              <a:spcBef>
                <a:spcPts val="35"/>
              </a:spcBef>
              <a:spcAft>
                <a:spcPts val="0"/>
              </a:spcAft>
              <a:buFont typeface="Arial" panose="020B0604020202020204" pitchFamily="34" charset="0"/>
              <a:buNone/>
            </a:pPr>
            <a:endParaRPr lang="en-US" altLang="en-US" sz="2000" b="1" dirty="0">
              <a:sym typeface="+mn-ea"/>
            </a:endParaRPr>
          </a:p>
          <a:p>
            <a:pPr marL="0" indent="0" algn="just">
              <a:lnSpc>
                <a:spcPct val="100000"/>
              </a:lnSpc>
              <a:spcBef>
                <a:spcPts val="35"/>
              </a:spcBef>
              <a:spcAft>
                <a:spcPts val="0"/>
              </a:spcAft>
              <a:buFont typeface="Arial" panose="020B0604020202020204" pitchFamily="34" charset="0"/>
              <a:buNone/>
            </a:pPr>
            <a:r>
              <a:rPr lang="el-GR" altLang="en-US" sz="2000" b="1" dirty="0" smtClean="0">
                <a:sym typeface="+mn-ea"/>
              </a:rPr>
              <a:t>* </a:t>
            </a:r>
            <a:r>
              <a:rPr lang="en-US" altLang="en-US" sz="2000" b="1" dirty="0" err="1" smtClean="0">
                <a:sym typeface="+mn-ea"/>
              </a:rPr>
              <a:t>Δομική</a:t>
            </a:r>
            <a:r>
              <a:rPr lang="en-US" altLang="en-US" sz="2000" b="1" dirty="0" smtClean="0">
                <a:sym typeface="+mn-ea"/>
              </a:rPr>
              <a:t> </a:t>
            </a:r>
            <a:r>
              <a:rPr lang="en-US" altLang="en-US" sz="2000" b="1" dirty="0">
                <a:sym typeface="+mn-ea"/>
              </a:rPr>
              <a:t>υπ</a:t>
            </a:r>
            <a:r>
              <a:rPr lang="en-US" altLang="en-US" sz="2000" b="1" dirty="0" err="1">
                <a:sym typeface="+mn-ea"/>
              </a:rPr>
              <a:t>οστήριξη</a:t>
            </a:r>
            <a:r>
              <a:rPr lang="en-US" altLang="en-US" sz="2000" b="1" dirty="0">
                <a:sym typeface="+mn-ea"/>
              </a:rPr>
              <a:t> </a:t>
            </a:r>
            <a:endParaRPr lang="el-GR" altLang="en-US" sz="2000" b="1" dirty="0" smtClean="0">
              <a:sym typeface="+mn-ea"/>
            </a:endParaRPr>
          </a:p>
          <a:p>
            <a:pPr marL="0" indent="0" algn="just">
              <a:lnSpc>
                <a:spcPct val="100000"/>
              </a:lnSpc>
              <a:spcBef>
                <a:spcPts val="35"/>
              </a:spcBef>
              <a:spcAft>
                <a:spcPts val="0"/>
              </a:spcAft>
              <a:buFont typeface="Arial" panose="020B0604020202020204" pitchFamily="34" charset="0"/>
              <a:buNone/>
            </a:pPr>
            <a:endParaRPr lang="en-US" altLang="en-US" sz="2000" b="1" dirty="0">
              <a:sym typeface="+mn-ea"/>
            </a:endParaRPr>
          </a:p>
          <a:p>
            <a:pPr marL="0" indent="0" algn="just">
              <a:lnSpc>
                <a:spcPct val="100000"/>
              </a:lnSpc>
              <a:spcBef>
                <a:spcPts val="35"/>
              </a:spcBef>
              <a:spcAft>
                <a:spcPts val="0"/>
              </a:spcAft>
              <a:buFont typeface="Arial" panose="020B0604020202020204" pitchFamily="34" charset="0"/>
              <a:buNone/>
            </a:pPr>
            <a:r>
              <a:rPr lang="el-GR" altLang="en-US" sz="2000" b="1" dirty="0" smtClean="0">
                <a:sym typeface="+mn-ea"/>
              </a:rPr>
              <a:t>* Σ</a:t>
            </a:r>
            <a:r>
              <a:rPr lang="en-US" altLang="en-US" sz="2000" b="1" dirty="0" err="1" smtClean="0">
                <a:sym typeface="+mn-ea"/>
              </a:rPr>
              <a:t>ύνδεση</a:t>
            </a:r>
            <a:r>
              <a:rPr lang="en-US" altLang="en-US" sz="2000" b="1" dirty="0" smtClean="0">
                <a:sym typeface="+mn-ea"/>
              </a:rPr>
              <a:t> </a:t>
            </a:r>
            <a:r>
              <a:rPr lang="en-US" altLang="en-US" sz="2000" b="1" dirty="0" err="1">
                <a:sym typeface="+mn-ea"/>
              </a:rPr>
              <a:t>των</a:t>
            </a:r>
            <a:r>
              <a:rPr lang="en-US" altLang="en-US" sz="2000" b="1" dirty="0">
                <a:sym typeface="+mn-ea"/>
              </a:rPr>
              <a:t> </a:t>
            </a:r>
            <a:r>
              <a:rPr lang="en-US" altLang="en-US" sz="2000" b="1" dirty="0" err="1">
                <a:sym typeface="+mn-ea"/>
              </a:rPr>
              <a:t>υλικών</a:t>
            </a:r>
            <a:r>
              <a:rPr lang="en-US" altLang="en-US" sz="2000" b="1" dirty="0">
                <a:sym typeface="+mn-ea"/>
              </a:rPr>
              <a:t>.</a:t>
            </a:r>
            <a:r>
              <a:rPr lang="en-US" altLang="en-US" b="1" dirty="0">
                <a:sym typeface="+mn-ea"/>
              </a:rPr>
              <a:t> </a:t>
            </a:r>
            <a:endParaRPr lang="en-US" altLang="en-US" b="1" dirty="0"/>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434070" cy="720502"/>
          </a:xfrm>
        </p:spPr>
        <p:txBody>
          <a:bodyPr/>
          <a:lstStyle/>
          <a:p>
            <a:pPr algn="ctr"/>
            <a:r>
              <a:rPr lang="el-GR" altLang="en-US" dirty="0">
                <a:sym typeface="+mn-ea"/>
              </a:rPr>
              <a:t> </a:t>
            </a:r>
            <a:r>
              <a:rPr lang="el-GR" altLang="en-US" sz="3600" b="1" dirty="0" smtClean="0">
                <a:ln w="15875"/>
                <a:solidFill>
                  <a:schemeClr val="accent2">
                    <a:lumMod val="20000"/>
                    <a:lumOff val="80000"/>
                  </a:schemeClr>
                </a:solidFill>
                <a:effectLst>
                  <a:outerShdw blurRad="38100" dist="38100" dir="2700000" algn="tl">
                    <a:srgbClr val="000000">
                      <a:alpha val="43137"/>
                    </a:srgbClr>
                  </a:outerShdw>
                </a:effectLst>
                <a:latin typeface="+mn-lt"/>
                <a:ea typeface="+mn-ea"/>
                <a:cs typeface="+mn-cs"/>
                <a:sym typeface="+mn-ea"/>
              </a:rPr>
              <a:t>Ποιοι </a:t>
            </a:r>
            <a:r>
              <a:rPr lang="el-GR" altLang="en-US" sz="3600" b="1" dirty="0">
                <a:ln w="15875"/>
                <a:solidFill>
                  <a:schemeClr val="accent2">
                    <a:lumMod val="20000"/>
                    <a:lumOff val="80000"/>
                  </a:schemeClr>
                </a:solidFill>
                <a:effectLst>
                  <a:outerShdw blurRad="38100" dist="38100" dir="2700000" algn="tl">
                    <a:srgbClr val="000000">
                      <a:alpha val="43137"/>
                    </a:srgbClr>
                  </a:outerShdw>
                </a:effectLst>
                <a:latin typeface="+mn-lt"/>
                <a:ea typeface="+mn-ea"/>
                <a:cs typeface="+mn-cs"/>
                <a:sym typeface="+mn-ea"/>
              </a:rPr>
              <a:t>είναι οι τεχνητοί δορυφόροι </a:t>
            </a:r>
          </a:p>
        </p:txBody>
      </p:sp>
      <p:sp>
        <p:nvSpPr>
          <p:cNvPr id="3" name="Content Placeholder 2"/>
          <p:cNvSpPr>
            <a:spLocks noGrp="1"/>
          </p:cNvSpPr>
          <p:nvPr>
            <p:ph idx="1"/>
          </p:nvPr>
        </p:nvSpPr>
        <p:spPr>
          <a:xfrm>
            <a:off x="395605" y="1340485"/>
            <a:ext cx="8495665" cy="4392771"/>
          </a:xfrm>
        </p:spPr>
        <p:txBody>
          <a:bodyPr/>
          <a:lstStyle/>
          <a:p>
            <a:pPr marL="0" indent="0" algn="just">
              <a:buNone/>
            </a:pPr>
            <a:r>
              <a:rPr lang="el-GR" altLang="en-US" sz="2200" b="1" dirty="0">
                <a:effectLst>
                  <a:outerShdw blurRad="38100" dist="38100" dir="2700000" algn="tl">
                    <a:srgbClr val="000000">
                      <a:alpha val="43137"/>
                    </a:srgbClr>
                  </a:outerShdw>
                </a:effectLst>
              </a:rPr>
              <a:t>Οι δορυφόροι ανάλογα με την χρήση τους χωρίζονται σε κατηγορίες</a:t>
            </a:r>
            <a:r>
              <a:rPr lang="en-US" altLang="en-US" sz="2200" b="1" dirty="0">
                <a:effectLst>
                  <a:outerShdw blurRad="38100" dist="38100" dir="2700000" algn="tl">
                    <a:srgbClr val="000000">
                      <a:alpha val="43137"/>
                    </a:srgbClr>
                  </a:outerShdw>
                </a:effectLst>
              </a:rPr>
              <a:t>:</a:t>
            </a:r>
          </a:p>
          <a:p>
            <a:pPr marL="0" indent="0" algn="just">
              <a:buNone/>
            </a:pPr>
            <a:endParaRPr lang="en-US" altLang="en-US" sz="2200" b="1" dirty="0"/>
          </a:p>
          <a:p>
            <a:pPr algn="just"/>
            <a:r>
              <a:rPr lang="en-US" altLang="en-US" sz="2200" b="1" dirty="0" err="1"/>
              <a:t>Τηλε</a:t>
            </a:r>
            <a:r>
              <a:rPr lang="en-US" altLang="en-US" sz="2200" b="1" dirty="0"/>
              <a:t>πικοινωνιακοί: </a:t>
            </a:r>
            <a:r>
              <a:rPr lang="el-GR" altLang="en-US" sz="2200" b="1" dirty="0" smtClean="0"/>
              <a:t>γ</a:t>
            </a:r>
            <a:r>
              <a:rPr lang="en-US" altLang="en-US" sz="2200" b="1" dirty="0" smtClean="0"/>
              <a:t>ια </a:t>
            </a:r>
            <a:r>
              <a:rPr lang="en-US" altLang="en-US" sz="2200" b="1" dirty="0"/>
              <a:t>τηλεφωνία, τηλεόραση, δεδομένα (π.χ., Eutelsat, Intelsat).</a:t>
            </a:r>
          </a:p>
          <a:p>
            <a:pPr algn="just"/>
            <a:r>
              <a:rPr lang="en-US" altLang="en-US" sz="2200" b="1" dirty="0" err="1"/>
              <a:t>Πλοήγησης</a:t>
            </a:r>
            <a:r>
              <a:rPr lang="en-US" altLang="en-US" sz="2200" b="1" dirty="0"/>
              <a:t> (GNSS): GPS (ΗΠΑ), Galileo (ΕΕ) </a:t>
            </a:r>
            <a:r>
              <a:rPr lang="en-US" altLang="en-US" sz="2200" b="1" dirty="0" err="1"/>
              <a:t>γι</a:t>
            </a:r>
            <a:r>
              <a:rPr lang="en-US" altLang="en-US" sz="2200" b="1" dirty="0"/>
              <a:t>α εντοπισμό θέσης.</a:t>
            </a:r>
          </a:p>
          <a:p>
            <a:pPr algn="just"/>
            <a:r>
              <a:rPr lang="en-US" altLang="en-US" sz="2200" b="1" dirty="0"/>
              <a:t>Παρα</a:t>
            </a:r>
            <a:r>
              <a:rPr lang="en-US" altLang="en-US" sz="2200" b="1" dirty="0" err="1"/>
              <a:t>τήρησης</a:t>
            </a:r>
            <a:r>
              <a:rPr lang="en-US" altLang="en-US" sz="2200" b="1" dirty="0"/>
              <a:t> </a:t>
            </a:r>
            <a:r>
              <a:rPr lang="en-US" altLang="en-US" sz="2200" b="1" dirty="0" err="1"/>
              <a:t>της</a:t>
            </a:r>
            <a:r>
              <a:rPr lang="en-US" altLang="en-US" sz="2200" b="1" dirty="0"/>
              <a:t> </a:t>
            </a:r>
            <a:r>
              <a:rPr lang="en-US" altLang="en-US" sz="2200" b="1" dirty="0" err="1"/>
              <a:t>Γης</a:t>
            </a:r>
            <a:r>
              <a:rPr lang="en-US" altLang="en-US" sz="2200" b="1" dirty="0"/>
              <a:t>: </a:t>
            </a:r>
            <a:r>
              <a:rPr lang="el-GR" altLang="en-US" sz="2200" b="1" dirty="0" err="1"/>
              <a:t>γ</a:t>
            </a:r>
            <a:r>
              <a:rPr lang="en-US" altLang="en-US" sz="2200" b="1" dirty="0" smtClean="0"/>
              <a:t>ια </a:t>
            </a:r>
            <a:r>
              <a:rPr lang="en-US" altLang="en-US" sz="2200" b="1" dirty="0"/>
              <a:t>μετεωρολογία, περιβαλλοντική παρακολούθηση, γεωλογική έρευνα (π.χ., Envisat).</a:t>
            </a:r>
          </a:p>
          <a:p>
            <a:pPr algn="just"/>
            <a:r>
              <a:rPr lang="en-US" altLang="en-US" sz="2200" b="1" dirty="0"/>
              <a:t>Επ</a:t>
            </a:r>
            <a:r>
              <a:rPr lang="en-US" altLang="en-US" sz="2200" b="1" dirty="0" err="1"/>
              <a:t>ιστημονικοί</a:t>
            </a:r>
            <a:r>
              <a:rPr lang="en-US" altLang="en-US" sz="2200" b="1" dirty="0"/>
              <a:t>: </a:t>
            </a:r>
            <a:r>
              <a:rPr lang="el-GR" altLang="en-US" sz="2200" b="1" dirty="0" err="1"/>
              <a:t>γ</a:t>
            </a:r>
            <a:r>
              <a:rPr lang="en-US" altLang="en-US" sz="2200" b="1" dirty="0" smtClean="0"/>
              <a:t>ια </a:t>
            </a:r>
            <a:r>
              <a:rPr lang="en-US" altLang="en-US" sz="2200" b="1" dirty="0"/>
              <a:t>έρευνα (π.χ., Hubble, James Webb).</a:t>
            </a:r>
          </a:p>
          <a:p>
            <a:pPr algn="just"/>
            <a:r>
              <a:rPr lang="en-US" altLang="en-US" sz="2200" b="1" dirty="0" err="1"/>
              <a:t>Στρ</a:t>
            </a:r>
            <a:r>
              <a:rPr lang="en-US" altLang="en-US" sz="2200" b="1" dirty="0"/>
              <a:t>ατιωτικοί/Κατασκοπευτικοί: </a:t>
            </a:r>
            <a:r>
              <a:rPr lang="el-GR" altLang="en-US" sz="2200" b="1" dirty="0" smtClean="0"/>
              <a:t>γ</a:t>
            </a:r>
            <a:r>
              <a:rPr lang="en-US" altLang="en-US" sz="2200" b="1" dirty="0" smtClean="0"/>
              <a:t>ια </a:t>
            </a:r>
            <a:r>
              <a:rPr lang="en-US" altLang="en-US" sz="2200" b="1" dirty="0"/>
              <a:t>στρατιωτικούς σκοπούς.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84250"/>
          </a:xfrm>
        </p:spPr>
        <p:txBody>
          <a:bodyPr/>
          <a:lstStyle/>
          <a:p>
            <a:pPr algn="ctr"/>
            <a:r>
              <a:rPr lang="el-GR" altLang="en-US" b="1" dirty="0">
                <a:ln w="15875"/>
                <a:solidFill>
                  <a:schemeClr val="accent2">
                    <a:lumMod val="20000"/>
                    <a:lumOff val="80000"/>
                  </a:schemeClr>
                </a:solidFill>
                <a:effectLst>
                  <a:outerShdw blurRad="38100" dist="38100" dir="2700000" algn="tl">
                    <a:srgbClr val="000000">
                      <a:alpha val="43137"/>
                    </a:srgbClr>
                  </a:outerShdw>
                </a:effectLst>
                <a:latin typeface="+mn-lt"/>
                <a:ea typeface="+mn-ea"/>
                <a:cs typeface="+mn-cs"/>
              </a:rPr>
              <a:t>Οι Τεχνητοί δορυφόροι της γης</a:t>
            </a:r>
          </a:p>
        </p:txBody>
      </p:sp>
      <p:sp>
        <p:nvSpPr>
          <p:cNvPr id="3" name="Content Placeholder 2"/>
          <p:cNvSpPr>
            <a:spLocks noGrp="1"/>
          </p:cNvSpPr>
          <p:nvPr>
            <p:ph idx="1"/>
          </p:nvPr>
        </p:nvSpPr>
        <p:spPr>
          <a:xfrm>
            <a:off x="457200" y="1268760"/>
            <a:ext cx="8229600" cy="4642966"/>
          </a:xfrm>
        </p:spPr>
        <p:txBody>
          <a:bodyPr/>
          <a:lstStyle/>
          <a:p>
            <a:pPr marL="0" indent="0" algn="just">
              <a:buNone/>
            </a:pPr>
            <a:r>
              <a:rPr lang="en-US" altLang="en-US" sz="2000" b="1" dirty="0"/>
              <a:t>Κα</a:t>
            </a:r>
            <a:r>
              <a:rPr lang="en-US" altLang="en-US" sz="2000" b="1" dirty="0" err="1"/>
              <a:t>τά</a:t>
            </a:r>
            <a:r>
              <a:rPr lang="en-US" altLang="en-US" sz="2000" b="1" dirty="0"/>
              <a:t> </a:t>
            </a:r>
            <a:r>
              <a:rPr lang="en-US" altLang="en-US" sz="2000" b="1" dirty="0" err="1"/>
              <a:t>τη</a:t>
            </a:r>
            <a:r>
              <a:rPr lang="en-US" altLang="en-US" sz="2000" b="1" dirty="0"/>
              <a:t> </a:t>
            </a:r>
            <a:r>
              <a:rPr lang="en-US" altLang="en-US" sz="2000" b="1" dirty="0" err="1"/>
              <a:t>διάρκει</a:t>
            </a:r>
            <a:r>
              <a:rPr lang="en-US" altLang="en-US" sz="2000" b="1" dirty="0"/>
              <a:t>α του Διεθνούς Γεωφυσικού Έτους (1957) και συγκεκριμένα στις 4 Οκτωβρίου 1957 εκτοξεύτηκε ο πρώτος τεχνητός δορυφόρος της Γης, ο Σοβιετικός Sputnik 1. </a:t>
            </a:r>
            <a:endParaRPr lang="el-GR" altLang="en-US" sz="2000" b="1" dirty="0" smtClean="0"/>
          </a:p>
          <a:p>
            <a:pPr marL="0" indent="0" algn="just">
              <a:buNone/>
            </a:pPr>
            <a:r>
              <a:rPr lang="en-US" altLang="en-US" sz="2000" b="1" dirty="0" smtClean="0"/>
              <a:t>Η </a:t>
            </a:r>
            <a:r>
              <a:rPr lang="en-US" altLang="en-US" sz="2000" b="1" dirty="0" err="1"/>
              <a:t>ημέρ</a:t>
            </a:r>
            <a:r>
              <a:rPr lang="en-US" altLang="en-US" sz="2000" b="1" dirty="0"/>
              <a:t>α αυτή θεωρείται επίσημα ως η αρχή της εποχής του διαστήματος. </a:t>
            </a:r>
            <a:r>
              <a:rPr lang="en-US" altLang="en-US" sz="2000" b="1" dirty="0" err="1"/>
              <a:t>Λίγο</a:t>
            </a:r>
            <a:r>
              <a:rPr lang="en-US" altLang="en-US" sz="2000" b="1" dirty="0"/>
              <a:t> α</a:t>
            </a:r>
            <a:r>
              <a:rPr lang="en-US" altLang="en-US" sz="2000" b="1" dirty="0" err="1"/>
              <a:t>ργότερ</a:t>
            </a:r>
            <a:r>
              <a:rPr lang="en-US" altLang="en-US" sz="2000" b="1" dirty="0"/>
              <a:t>α ακολούθησε και ο Αμερικανικός Εξπλόρερ 1. </a:t>
            </a:r>
            <a:endParaRPr lang="el-GR" altLang="en-US" sz="2000" b="1" dirty="0" smtClean="0"/>
          </a:p>
          <a:p>
            <a:pPr marL="0" indent="0" algn="just">
              <a:buNone/>
            </a:pPr>
            <a:r>
              <a:rPr lang="en-US" altLang="en-US" sz="2000" b="1" dirty="0" err="1" smtClean="0"/>
              <a:t>Έτσι</a:t>
            </a:r>
            <a:r>
              <a:rPr lang="en-US" altLang="en-US" sz="2000" b="1" dirty="0"/>
              <a:t>, </a:t>
            </a:r>
            <a:r>
              <a:rPr lang="en-US" altLang="en-US" sz="2000" b="1" dirty="0" err="1"/>
              <a:t>στη</a:t>
            </a:r>
            <a:r>
              <a:rPr lang="en-US" altLang="en-US" sz="2000" b="1" dirty="0"/>
              <a:t> </a:t>
            </a:r>
            <a:r>
              <a:rPr lang="en-US" altLang="en-US" sz="2000" b="1" dirty="0" err="1"/>
              <a:t>δεκ</a:t>
            </a:r>
            <a:r>
              <a:rPr lang="en-US" altLang="en-US" sz="2000" b="1" dirty="0"/>
              <a:t>αετία του 1950, οι στρατιωτικοί πύραυλοι έχουν τελειοποιηθεί και χρησιμοποιούνται ευρύτατα στα οπλοστάσια πολλών κρατών. </a:t>
            </a:r>
            <a:endParaRPr lang="el-GR" altLang="en-US" sz="2000" b="1" dirty="0" smtClean="0"/>
          </a:p>
          <a:p>
            <a:pPr marL="0" indent="0" algn="just">
              <a:buNone/>
            </a:pPr>
            <a:r>
              <a:rPr lang="en-US" altLang="en-US" sz="2000" b="1" dirty="0" smtClean="0"/>
              <a:t>Κα</a:t>
            </a:r>
            <a:r>
              <a:rPr lang="en-US" altLang="en-US" sz="2000" b="1" dirty="0" err="1" smtClean="0"/>
              <a:t>τά</a:t>
            </a:r>
            <a:r>
              <a:rPr lang="en-US" altLang="en-US" sz="2000" b="1" dirty="0" smtClean="0"/>
              <a:t> </a:t>
            </a:r>
            <a:r>
              <a:rPr lang="en-US" altLang="en-US" sz="2000" b="1" dirty="0" err="1"/>
              <a:t>την</a:t>
            </a:r>
            <a:r>
              <a:rPr lang="en-US" altLang="en-US" sz="2000" b="1" dirty="0"/>
              <a:t> </a:t>
            </a:r>
            <a:r>
              <a:rPr lang="en-US" altLang="en-US" sz="2000" b="1" dirty="0" err="1"/>
              <a:t>ίδι</a:t>
            </a:r>
            <a:r>
              <a:rPr lang="en-US" altLang="en-US" sz="2000" b="1" dirty="0"/>
              <a:t>α εποχή άρχισαν να χρησιμοποιούνται </a:t>
            </a:r>
            <a:r>
              <a:rPr lang="" altLang="en-US" sz="2000" b="1" dirty="0"/>
              <a:t>«</a:t>
            </a:r>
            <a:r>
              <a:rPr lang="en-US" altLang="en-US" sz="2000" b="1" dirty="0" err="1"/>
              <a:t>ειδικοί</a:t>
            </a:r>
            <a:r>
              <a:rPr lang="" altLang="en-US" sz="2000" b="1" dirty="0"/>
              <a:t>»</a:t>
            </a:r>
            <a:r>
              <a:rPr lang="en-US" altLang="en-US" sz="2000" b="1" dirty="0"/>
              <a:t> π</a:t>
            </a:r>
            <a:r>
              <a:rPr lang="en-US" altLang="en-US" sz="2000" b="1" dirty="0" err="1"/>
              <a:t>ύρ</a:t>
            </a:r>
            <a:r>
              <a:rPr lang="en-US" altLang="en-US" sz="2000" b="1" dirty="0"/>
              <a:t>αυλοι και για επιστημονικούς σκοπούς. </a:t>
            </a:r>
            <a:r>
              <a:rPr lang="en-US" altLang="en-US" sz="2000" b="1" dirty="0" err="1"/>
              <a:t>Έτσι</a:t>
            </a:r>
            <a:r>
              <a:rPr lang="en-US" altLang="en-US" sz="2000" b="1" dirty="0"/>
              <a:t>, τα </a:t>
            </a:r>
            <a:r>
              <a:rPr lang="en-US" altLang="en-US" sz="2000" b="1" dirty="0" err="1"/>
              <a:t>έτη</a:t>
            </a:r>
            <a:r>
              <a:rPr lang="en-US" altLang="en-US" sz="2000" b="1" dirty="0"/>
              <a:t> 1957 – 1958, κα</a:t>
            </a:r>
            <a:r>
              <a:rPr lang="en-US" altLang="en-US" sz="2000" b="1" dirty="0" err="1"/>
              <a:t>τά</a:t>
            </a:r>
            <a:r>
              <a:rPr lang="en-US" altLang="en-US" sz="2000" b="1" dirty="0"/>
              <a:t> </a:t>
            </a:r>
            <a:r>
              <a:rPr lang="en-US" altLang="en-US" sz="2000" b="1" dirty="0" err="1"/>
              <a:t>τον</a:t>
            </a:r>
            <a:r>
              <a:rPr lang="en-US" altLang="en-US" sz="2000" b="1" dirty="0"/>
              <a:t> π</a:t>
            </a:r>
            <a:r>
              <a:rPr lang="en-US" altLang="en-US" sz="2000" b="1" dirty="0" err="1"/>
              <a:t>ρογρ</a:t>
            </a:r>
            <a:r>
              <a:rPr lang="en-US" altLang="en-US" sz="2000" b="1" dirty="0"/>
              <a:t>αμματισμό του Διεθνούς Γεωφυσικού Έτους (ΔΓΕ), αποφασίστηκε να εκτοξευθούν και τεχνητοί δορυφόροι για την μελέτη ενός ευρύτατου πεδίου, που ενδιέφερε άμεσα τους γεωφυσικούς, τους γεωλόγους, τους σεισμολόγους, τους αστρονόμους κλπ, από 66 χώρες.</a:t>
            </a:r>
          </a:p>
          <a:p>
            <a:pPr algn="just"/>
            <a:endParaRPr lang="en-US" alt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05" y="620394"/>
            <a:ext cx="8229600" cy="5760933"/>
          </a:xfrm>
        </p:spPr>
        <p:txBody>
          <a:bodyPr/>
          <a:lstStyle/>
          <a:p>
            <a:pPr marL="0" indent="0" algn="just">
              <a:buNone/>
            </a:pPr>
            <a:r>
              <a:rPr lang="en-US" altLang="en-US" sz="2200" u="sng" dirty="0" err="1">
                <a:effectLst>
                  <a:outerShdw blurRad="38100" dist="38100" dir="2700000" algn="tl">
                    <a:srgbClr val="000000">
                      <a:alpha val="43137"/>
                    </a:srgbClr>
                  </a:outerShdw>
                </a:effectLst>
                <a:sym typeface="+mn-ea"/>
              </a:rPr>
              <a:t>Σημ</a:t>
            </a:r>
            <a:r>
              <a:rPr lang="en-US" altLang="en-US" sz="2200" u="sng" dirty="0">
                <a:effectLst>
                  <a:outerShdw blurRad="38100" dist="38100" dir="2700000" algn="tl">
                    <a:srgbClr val="000000">
                      <a:alpha val="43137"/>
                    </a:srgbClr>
                  </a:outerShdw>
                </a:effectLst>
                <a:sym typeface="+mn-ea"/>
              </a:rPr>
              <a:t>αντικοί Δορυφόροι στην Ιστορία:</a:t>
            </a:r>
            <a:endParaRPr lang="en-US" altLang="en-US" sz="2200" u="sng" dirty="0">
              <a:effectLst>
                <a:outerShdw blurRad="38100" dist="38100" dir="2700000" algn="tl">
                  <a:srgbClr val="000000">
                    <a:alpha val="43137"/>
                  </a:srgbClr>
                </a:outerShdw>
              </a:effectLst>
            </a:endParaRPr>
          </a:p>
          <a:p>
            <a:pPr algn="just"/>
            <a:r>
              <a:rPr lang="en-US" altLang="en-US" sz="2200" dirty="0">
                <a:sym typeface="+mn-ea"/>
              </a:rPr>
              <a:t>Sputnik 1 (1957): Ο π</a:t>
            </a:r>
            <a:r>
              <a:rPr lang="en-US" altLang="en-US" sz="2200" dirty="0" err="1">
                <a:sym typeface="+mn-ea"/>
              </a:rPr>
              <a:t>ρώτος</a:t>
            </a:r>
            <a:r>
              <a:rPr lang="en-US" altLang="en-US" sz="2200" dirty="0">
                <a:sym typeface="+mn-ea"/>
              </a:rPr>
              <a:t> </a:t>
            </a:r>
            <a:r>
              <a:rPr lang="en-US" altLang="en-US" sz="2200" dirty="0" err="1">
                <a:sym typeface="+mn-ea"/>
              </a:rPr>
              <a:t>τεχνητός</a:t>
            </a:r>
            <a:r>
              <a:rPr lang="en-US" altLang="en-US" sz="2200" dirty="0">
                <a:sym typeface="+mn-ea"/>
              </a:rPr>
              <a:t> </a:t>
            </a:r>
            <a:r>
              <a:rPr lang="en-US" altLang="en-US" sz="2200" dirty="0" err="1">
                <a:sym typeface="+mn-ea"/>
              </a:rPr>
              <a:t>δορυφόρος</a:t>
            </a:r>
            <a:r>
              <a:rPr lang="en-US" altLang="en-US" sz="2200" dirty="0">
                <a:sym typeface="+mn-ea"/>
              </a:rPr>
              <a:t> </a:t>
            </a:r>
            <a:r>
              <a:rPr lang="en-US" altLang="en-US" sz="2200" dirty="0" err="1">
                <a:sym typeface="+mn-ea"/>
              </a:rPr>
              <a:t>της</a:t>
            </a:r>
            <a:r>
              <a:rPr lang="en-US" altLang="en-US" sz="2200" dirty="0">
                <a:sym typeface="+mn-ea"/>
              </a:rPr>
              <a:t> </a:t>
            </a:r>
            <a:r>
              <a:rPr lang="en-US" altLang="en-US" sz="2200" dirty="0" err="1">
                <a:sym typeface="+mn-ea"/>
              </a:rPr>
              <a:t>Γης</a:t>
            </a:r>
            <a:r>
              <a:rPr lang="en-US" altLang="en-US" sz="2200" dirty="0">
                <a:sym typeface="+mn-ea"/>
              </a:rPr>
              <a:t>, από </a:t>
            </a:r>
            <a:r>
              <a:rPr lang="en-US" altLang="en-US" sz="2200" dirty="0" err="1">
                <a:sym typeface="+mn-ea"/>
              </a:rPr>
              <a:t>τη</a:t>
            </a:r>
            <a:r>
              <a:rPr lang="en-US" altLang="en-US" sz="2200" dirty="0">
                <a:sym typeface="+mn-ea"/>
              </a:rPr>
              <a:t> </a:t>
            </a:r>
            <a:r>
              <a:rPr lang="en-US" altLang="en-US" sz="2200" dirty="0" err="1">
                <a:sym typeface="+mn-ea"/>
              </a:rPr>
              <a:t>Σο</a:t>
            </a:r>
            <a:r>
              <a:rPr lang="en-US" altLang="en-US" sz="2200" dirty="0">
                <a:sym typeface="+mn-ea"/>
              </a:rPr>
              <a:t>βιετική Ένωση, </a:t>
            </a:r>
            <a:r>
              <a:rPr lang="el-GR" altLang="en-US" sz="2200" dirty="0" smtClean="0">
                <a:sym typeface="+mn-ea"/>
              </a:rPr>
              <a:t>σηματοδότησε</a:t>
            </a:r>
            <a:r>
              <a:rPr lang="en-US" altLang="en-US" sz="2200" dirty="0" smtClean="0">
                <a:sym typeface="+mn-ea"/>
              </a:rPr>
              <a:t> </a:t>
            </a:r>
            <a:r>
              <a:rPr lang="en-US" altLang="en-US" sz="2200" dirty="0">
                <a:sym typeface="+mn-ea"/>
              </a:rPr>
              <a:t>την έναρξη της διαστημικής εποχής.</a:t>
            </a:r>
            <a:endParaRPr lang="en-US" altLang="en-US" sz="2200" dirty="0"/>
          </a:p>
          <a:p>
            <a:pPr algn="just"/>
            <a:r>
              <a:rPr lang="en-US" altLang="en-US" sz="2200" dirty="0">
                <a:sym typeface="+mn-ea"/>
              </a:rPr>
              <a:t>Explorer 1 (1958): Ο π</a:t>
            </a:r>
            <a:r>
              <a:rPr lang="en-US" altLang="en-US" sz="2200" dirty="0" err="1">
                <a:sym typeface="+mn-ea"/>
              </a:rPr>
              <a:t>ρώτος</a:t>
            </a:r>
            <a:r>
              <a:rPr lang="en-US" altLang="en-US" sz="2200" dirty="0">
                <a:sym typeface="+mn-ea"/>
              </a:rPr>
              <a:t> α</a:t>
            </a:r>
            <a:r>
              <a:rPr lang="en-US" altLang="en-US" sz="2200" dirty="0" err="1">
                <a:sym typeface="+mn-ea"/>
              </a:rPr>
              <a:t>μερικ</a:t>
            </a:r>
            <a:r>
              <a:rPr lang="en-US" altLang="en-US" sz="2200" dirty="0">
                <a:sym typeface="+mn-ea"/>
              </a:rPr>
              <a:t>ανικός δορυφόρος. </a:t>
            </a:r>
            <a:endParaRPr lang="en-US" altLang="en-US" sz="2200" dirty="0"/>
          </a:p>
          <a:p>
            <a:pPr algn="just"/>
            <a:r>
              <a:rPr lang="en-US" altLang="en-US" sz="2200" dirty="0" err="1">
                <a:sym typeface="+mn-ea"/>
              </a:rPr>
              <a:t>Συστήμ</a:t>
            </a:r>
            <a:r>
              <a:rPr lang="en-US" altLang="en-US" sz="2200" dirty="0">
                <a:sym typeface="+mn-ea"/>
              </a:rPr>
              <a:t>ατα Δορυφόρων (Σμήνη):</a:t>
            </a:r>
            <a:endParaRPr lang="en-US" altLang="en-US" sz="2200" dirty="0"/>
          </a:p>
          <a:p>
            <a:pPr algn="just"/>
            <a:r>
              <a:rPr lang="en-US" altLang="en-US" sz="2200" dirty="0">
                <a:sym typeface="+mn-ea"/>
              </a:rPr>
              <a:t>GPS (Global Positioning System): </a:t>
            </a:r>
            <a:r>
              <a:rPr lang="en-US" altLang="en-US" sz="2200" dirty="0" err="1">
                <a:sym typeface="+mn-ea"/>
              </a:rPr>
              <a:t>Αμερικ</a:t>
            </a:r>
            <a:r>
              <a:rPr lang="en-US" altLang="en-US" sz="2200" dirty="0">
                <a:sym typeface="+mn-ea"/>
              </a:rPr>
              <a:t>ανικό σύστημα πλοήγησης.</a:t>
            </a:r>
            <a:endParaRPr lang="en-US" altLang="en-US" sz="2200" dirty="0"/>
          </a:p>
          <a:p>
            <a:pPr algn="just"/>
            <a:r>
              <a:rPr lang="en-US" altLang="en-US" sz="2200" dirty="0">
                <a:sym typeface="+mn-ea"/>
              </a:rPr>
              <a:t>Galileo: </a:t>
            </a:r>
            <a:r>
              <a:rPr lang="en-US" altLang="en-US" sz="2200" dirty="0" err="1">
                <a:sym typeface="+mn-ea"/>
              </a:rPr>
              <a:t>Ευρω</a:t>
            </a:r>
            <a:r>
              <a:rPr lang="en-US" altLang="en-US" sz="2200" dirty="0">
                <a:sym typeface="+mn-ea"/>
              </a:rPr>
              <a:t>παϊκό σύστημα πλοήγησης.</a:t>
            </a:r>
            <a:endParaRPr lang="en-US" altLang="en-US" sz="2200" dirty="0"/>
          </a:p>
          <a:p>
            <a:pPr algn="just"/>
            <a:r>
              <a:rPr lang="en-US" altLang="en-US" sz="2200" dirty="0">
                <a:sym typeface="+mn-ea"/>
              </a:rPr>
              <a:t>GLONASS (</a:t>
            </a:r>
            <a:r>
              <a:rPr lang="en-US" altLang="en-US" sz="2200" dirty="0" err="1">
                <a:sym typeface="+mn-ea"/>
              </a:rPr>
              <a:t>Ρωσικό</a:t>
            </a:r>
            <a:r>
              <a:rPr lang="en-US" altLang="en-US" sz="2200" dirty="0">
                <a:sym typeface="+mn-ea"/>
              </a:rPr>
              <a:t>) </a:t>
            </a:r>
          </a:p>
          <a:p>
            <a:pPr algn="just"/>
            <a:r>
              <a:rPr lang="en-US" altLang="en-US" sz="2200" dirty="0" err="1">
                <a:sym typeface="+mn-ea"/>
              </a:rPr>
              <a:t>BeiDou</a:t>
            </a:r>
            <a:r>
              <a:rPr lang="en-US" altLang="en-US" sz="2200" dirty="0">
                <a:sym typeface="+mn-ea"/>
              </a:rPr>
              <a:t> (</a:t>
            </a:r>
            <a:r>
              <a:rPr lang="en-US" altLang="en-US" sz="2200" dirty="0" err="1">
                <a:sym typeface="+mn-ea"/>
              </a:rPr>
              <a:t>Κινέζικο</a:t>
            </a:r>
            <a:r>
              <a:rPr lang="en-US" altLang="en-US" sz="2200" dirty="0">
                <a:sym typeface="+mn-ea"/>
              </a:rPr>
              <a:t>): </a:t>
            </a:r>
            <a:r>
              <a:rPr lang="en-US" altLang="en-US" sz="2200" dirty="0" err="1">
                <a:sym typeface="+mn-ea"/>
              </a:rPr>
              <a:t>Άλλ</a:t>
            </a:r>
            <a:r>
              <a:rPr lang="en-US" altLang="en-US" sz="2200" dirty="0">
                <a:sym typeface="+mn-ea"/>
              </a:rPr>
              <a:t>α συστήματα παγκόσμιας </a:t>
            </a:r>
            <a:r>
              <a:rPr lang="en-US" altLang="en-US" sz="2200" dirty="0" smtClean="0">
                <a:sym typeface="+mn-ea"/>
              </a:rPr>
              <a:t>πλοήγησης</a:t>
            </a:r>
            <a:r>
              <a:rPr lang="el-GR" altLang="en-US" sz="2200" dirty="0" smtClean="0">
                <a:sym typeface="+mn-ea"/>
              </a:rPr>
              <a:t>. </a:t>
            </a:r>
            <a:r>
              <a:rPr lang="en-US" altLang="en-US" sz="2200" dirty="0" err="1" smtClean="0">
                <a:sym typeface="+mn-ea"/>
              </a:rPr>
              <a:t>Συνήθως</a:t>
            </a:r>
            <a:r>
              <a:rPr lang="en-US" altLang="en-US" sz="2200" dirty="0" smtClean="0">
                <a:sym typeface="+mn-ea"/>
              </a:rPr>
              <a:t> </a:t>
            </a:r>
            <a:r>
              <a:rPr lang="en-US" altLang="en-US" sz="2200" dirty="0">
                <a:sym typeface="+mn-ea"/>
              </a:rPr>
              <a:t>τοποθετούνται σε συγκεκριμένες τροχιές (χαμηλές, μεσαίες, γεωσύγχρονες) και είτε περιστρέφονται γύρω από τη Γη (όπως οι επιστημονικοί) είτε παραμένουν σταθεροί πάνω από ένα σημεί</a:t>
            </a:r>
            <a:r>
              <a:rPr lang="el-GR" altLang="en-US" sz="2200" dirty="0">
                <a:sym typeface="+mn-ea"/>
              </a:rPr>
              <a:t>ο.</a:t>
            </a:r>
            <a:endParaRPr lang="en-US" altLang="en-US" sz="2200" dirty="0"/>
          </a:p>
          <a:p>
            <a:pPr algn="just"/>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564904"/>
            <a:ext cx="8229600" cy="582613"/>
          </a:xfrm>
        </p:spPr>
        <p:txBody>
          <a:bodyPr/>
          <a:lstStyle/>
          <a:p>
            <a:r>
              <a:rPr lang="el-GR" dirty="0" smtClean="0"/>
              <a:t>Σας ευχαριστώ για την προσοχή σας!</a:t>
            </a:r>
            <a:endParaRPr lang="el-GR" dirty="0"/>
          </a:p>
        </p:txBody>
      </p:sp>
    </p:spTree>
    <p:extLst>
      <p:ext uri="{BB962C8B-B14F-4D97-AF65-F5344CB8AC3E}">
        <p14:creationId xmlns:p14="http://schemas.microsoft.com/office/powerpoint/2010/main" val="327605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8229600" cy="3744416"/>
          </a:xfrm>
        </p:spPr>
        <p:txBody>
          <a:bodyPr/>
          <a:lstStyle/>
          <a:p>
            <a:pPr marL="0" indent="0" algn="just">
              <a:buNone/>
            </a:pPr>
            <a:r>
              <a:rPr lang="en-US" altLang="en-US" sz="2400" dirty="0" err="1"/>
              <a:t>Δορυφόρος</a:t>
            </a:r>
            <a:r>
              <a:rPr lang="en-US" altLang="en-US" sz="2400" dirty="0"/>
              <a:t> </a:t>
            </a:r>
            <a:r>
              <a:rPr lang="en-US" altLang="en-US" sz="2400" dirty="0" err="1"/>
              <a:t>είν</a:t>
            </a:r>
            <a:r>
              <a:rPr lang="en-US" altLang="en-US" sz="2400" dirty="0"/>
              <a:t>αι ένα ουράνιο σώμα ή τεχνητή συσκευή που κινείται σε τροχιά γύρω από έναν πλανήτη ή άλλο μεγαλύτερο σώμα. </a:t>
            </a:r>
            <a:endParaRPr lang="el-GR" altLang="en-US" sz="2400" dirty="0" smtClean="0"/>
          </a:p>
          <a:p>
            <a:pPr marL="0" indent="0" algn="just">
              <a:buNone/>
            </a:pPr>
            <a:endParaRPr lang="en-US" altLang="en-US" sz="2400" dirty="0"/>
          </a:p>
          <a:p>
            <a:pPr marL="0" indent="0" algn="just">
              <a:buNone/>
            </a:pPr>
            <a:r>
              <a:rPr lang="en-US" altLang="en-US" sz="2400" dirty="0"/>
              <a:t>Υπ</a:t>
            </a:r>
            <a:r>
              <a:rPr lang="en-US" altLang="en-US" sz="2400" dirty="0" err="1"/>
              <a:t>άρχουν</a:t>
            </a:r>
            <a:r>
              <a:rPr lang="en-US" altLang="en-US" sz="2400" dirty="0"/>
              <a:t> </a:t>
            </a:r>
            <a:r>
              <a:rPr lang="en-US" altLang="en-US" sz="2400" dirty="0" err="1"/>
              <a:t>οι</a:t>
            </a:r>
            <a:r>
              <a:rPr lang="en-US" altLang="en-US" sz="2400" dirty="0"/>
              <a:t> </a:t>
            </a:r>
            <a:r>
              <a:rPr lang="en-US" altLang="en-US" sz="2400" dirty="0" err="1"/>
              <a:t>φυσικοί</a:t>
            </a:r>
            <a:r>
              <a:rPr lang="en-US" altLang="en-US" sz="2400" dirty="0"/>
              <a:t> (όπ</a:t>
            </a:r>
            <a:r>
              <a:rPr lang="en-US" altLang="en-US" sz="2400" dirty="0" err="1"/>
              <a:t>ως</a:t>
            </a:r>
            <a:r>
              <a:rPr lang="en-US" altLang="en-US" sz="2400" dirty="0"/>
              <a:t> η </a:t>
            </a:r>
            <a:r>
              <a:rPr lang="en-US" altLang="en-US" sz="2400" dirty="0" err="1"/>
              <a:t>Σελήνη</a:t>
            </a:r>
            <a:r>
              <a:rPr lang="en-US" altLang="en-US" sz="2400" dirty="0"/>
              <a:t> </a:t>
            </a:r>
            <a:r>
              <a:rPr lang="el-GR" altLang="en-US" sz="2400" dirty="0" smtClean="0"/>
              <a:t>γύρω από</a:t>
            </a:r>
            <a:r>
              <a:rPr lang="en-US" altLang="en-US" sz="2400" dirty="0" smtClean="0"/>
              <a:t> </a:t>
            </a:r>
            <a:r>
              <a:rPr lang="en-US" altLang="en-US" sz="2400" dirty="0"/>
              <a:t>τη Γη) και οι τεχνητοί (κατασκευασμένοι από </a:t>
            </a:r>
            <a:r>
              <a:rPr lang="el-GR" altLang="en-US" sz="2400" dirty="0" smtClean="0"/>
              <a:t>τους </a:t>
            </a:r>
            <a:r>
              <a:rPr lang="en-US" altLang="en-US" sz="2400" dirty="0" smtClean="0"/>
              <a:t>α</a:t>
            </a:r>
            <a:r>
              <a:rPr lang="en-US" altLang="en-US" sz="2400" dirty="0" err="1" smtClean="0"/>
              <a:t>νθρώ</a:t>
            </a:r>
            <a:r>
              <a:rPr lang="en-US" altLang="en-US" sz="2400" dirty="0" smtClean="0"/>
              <a:t>πους </a:t>
            </a:r>
            <a:r>
              <a:rPr lang="en-US" altLang="en-US" sz="2400" dirty="0"/>
              <a:t>για </a:t>
            </a:r>
            <a:r>
              <a:rPr lang="el-GR" altLang="en-US" sz="2400" dirty="0" smtClean="0"/>
              <a:t>τις </a:t>
            </a:r>
            <a:r>
              <a:rPr lang="en-US" altLang="en-US" sz="2400" dirty="0" err="1" smtClean="0"/>
              <a:t>τηλε</a:t>
            </a:r>
            <a:r>
              <a:rPr lang="en-US" altLang="en-US" sz="2400" dirty="0" smtClean="0"/>
              <a:t>πικοινωνίες</a:t>
            </a:r>
            <a:r>
              <a:rPr lang="en-US" altLang="en-US" sz="2400" dirty="0"/>
              <a:t>, </a:t>
            </a:r>
            <a:r>
              <a:rPr lang="el-GR" altLang="en-US" sz="2400" dirty="0" smtClean="0"/>
              <a:t>την </a:t>
            </a:r>
            <a:r>
              <a:rPr lang="en-US" altLang="en-US" sz="2400" dirty="0" smtClean="0"/>
              <a:t>π</a:t>
            </a:r>
            <a:r>
              <a:rPr lang="en-US" altLang="en-US" sz="2400" dirty="0" err="1" smtClean="0"/>
              <a:t>ρόγνωση</a:t>
            </a:r>
            <a:r>
              <a:rPr lang="en-US" altLang="en-US" sz="2400" dirty="0" smtClean="0"/>
              <a:t> </a:t>
            </a:r>
            <a:r>
              <a:rPr lang="en-US" altLang="en-US" sz="2400" dirty="0"/>
              <a:t>καιρού, </a:t>
            </a:r>
            <a:r>
              <a:rPr lang="el-GR" altLang="en-US" sz="2400" dirty="0" smtClean="0"/>
              <a:t>την </a:t>
            </a:r>
            <a:r>
              <a:rPr lang="en-US" altLang="en-US" sz="2400" dirty="0" smtClean="0"/>
              <a:t>π</a:t>
            </a:r>
            <a:r>
              <a:rPr lang="en-US" altLang="en-US" sz="2400" dirty="0" err="1" smtClean="0"/>
              <a:t>λοήγηση</a:t>
            </a:r>
            <a:r>
              <a:rPr lang="en-US" altLang="en-US" sz="2400" dirty="0"/>
              <a:t>, </a:t>
            </a:r>
            <a:r>
              <a:rPr lang="el-GR" altLang="en-US" sz="2400" dirty="0" smtClean="0"/>
              <a:t>την </a:t>
            </a:r>
            <a:r>
              <a:rPr lang="en-US" altLang="en-US" sz="2400" dirty="0" smtClean="0"/>
              <a:t>επ</a:t>
            </a:r>
            <a:r>
              <a:rPr lang="en-US" altLang="en-US" sz="2400" dirty="0" err="1" smtClean="0"/>
              <a:t>ιστημονική</a:t>
            </a:r>
            <a:r>
              <a:rPr lang="en-US" altLang="en-US" sz="2400" dirty="0" smtClean="0"/>
              <a:t> </a:t>
            </a:r>
            <a:r>
              <a:rPr lang="en-US" altLang="en-US" sz="2400" dirty="0"/>
              <a:t>έρευνα κ.ά.). </a:t>
            </a:r>
            <a:r>
              <a:rPr lang="en-US" altLang="en-US" sz="2400" dirty="0" err="1"/>
              <a:t>Οι</a:t>
            </a:r>
            <a:r>
              <a:rPr lang="en-US" altLang="en-US" sz="2400" dirty="0"/>
              <a:t> </a:t>
            </a:r>
            <a:r>
              <a:rPr lang="en-US" altLang="en-US" sz="2400" dirty="0" err="1"/>
              <a:t>τεχνητοί</a:t>
            </a:r>
            <a:r>
              <a:rPr lang="en-US" altLang="en-US" sz="2400" dirty="0"/>
              <a:t> </a:t>
            </a:r>
            <a:r>
              <a:rPr lang="en-US" altLang="en-US" sz="2400" dirty="0" err="1"/>
              <a:t>εκτοξεύοντ</a:t>
            </a:r>
            <a:r>
              <a:rPr lang="en-US" altLang="en-US" sz="2400" dirty="0"/>
              <a:t>αι με πυραύλους και παραμένουν σε σταθερή τροχιά για να </a:t>
            </a:r>
            <a:r>
              <a:rPr lang="en-US" altLang="en-US" sz="2400" dirty="0"/>
              <a:t>εξυπηρετούν </a:t>
            </a:r>
            <a:r>
              <a:rPr lang="en-US" altLang="en-US" sz="2400" dirty="0"/>
              <a:t>διάφορους σκοπούς</a:t>
            </a:r>
            <a:r>
              <a:rPr lang="el-GR" altLang="en-US" sz="2400" dirty="0"/>
              <a:t>.</a:t>
            </a:r>
          </a:p>
        </p:txBody>
      </p:sp>
      <p:sp>
        <p:nvSpPr>
          <p:cNvPr id="4" name="Title 1"/>
          <p:cNvSpPr>
            <a:spLocks noGrp="1"/>
          </p:cNvSpPr>
          <p:nvPr/>
        </p:nvSpPr>
        <p:spPr>
          <a:xfrm>
            <a:off x="899795" y="476885"/>
            <a:ext cx="7150735" cy="1035050"/>
          </a:xfrm>
          <a:prstGeom prst="rect">
            <a:avLst/>
          </a:prstGeom>
        </p:spPr>
        <p:style>
          <a:lnRef idx="2">
            <a:schemeClr val="accent3"/>
          </a:lnRef>
          <a:fillRef idx="2">
            <a:schemeClr val="accent3"/>
          </a:fillRef>
          <a:effectRef idx="0">
            <a:srgbClr val="FFFFFF"/>
          </a:effectRef>
          <a:fontRef idx="minor">
            <a:schemeClr val="dk1"/>
          </a:fontRef>
        </p:style>
        <p:txBody>
          <a:bodyPr vert="horz" rtlCol="0" anchor="ctr" anchorCtr="0">
            <a:normAutofit fontScale="70000" lnSpcReduction="20000"/>
          </a:bodyPr>
          <a:lstStyle>
            <a:lvl1pPr marL="0" lvl="0" indent="0" algn="ctr" defTabSz="914400" eaLnBrk="1" fontAlgn="base" latinLnBrk="0" hangingPunct="1">
              <a:lnSpc>
                <a:spcPct val="100000"/>
              </a:lnSpc>
              <a:spcBef>
                <a:spcPct val="0"/>
              </a:spcBef>
              <a:spcAft>
                <a:spcPct val="0"/>
              </a:spcAft>
              <a:buNone/>
              <a:defRPr sz="4500" b="0" i="0" u="none" kern="1200" baseline="0">
                <a:solidFill>
                  <a:schemeClr val="dk1"/>
                </a:solidFill>
                <a:latin typeface="+mj-lt"/>
                <a:ea typeface="+mj-ea"/>
                <a:cs typeface="+mj-cs"/>
              </a:defRPr>
            </a:lvl1pPr>
          </a:lstStyle>
          <a:p>
            <a:pPr lvl="0" algn="ctr">
              <a:buClrTx/>
              <a:buSzTx/>
              <a:buFontTx/>
            </a:pPr>
            <a:endParaRPr lang="el-GR" altLang="en-US" sz="3600" b="1" dirty="0">
              <a:ln w="15875"/>
              <a:gradFill>
                <a:gsLst>
                  <a:gs pos="0">
                    <a:schemeClr val="accent1"/>
                  </a:gs>
                  <a:gs pos="100000">
                    <a:schemeClr val="accent6"/>
                  </a:gs>
                </a:gsLst>
                <a:lin ang="2700000" scaled="0"/>
              </a:gradFill>
              <a:effectLst>
                <a:outerShdw blurRad="38100" dist="38100" dir="2700000" algn="tl">
                  <a:srgbClr val="000000">
                    <a:alpha val="43137"/>
                  </a:srgbClr>
                </a:outerShdw>
              </a:effectLst>
              <a:latin typeface="+mn-lt"/>
              <a:ea typeface="+mn-ea"/>
              <a:cs typeface="+mn-cs"/>
              <a:sym typeface="+mn-ea"/>
            </a:endParaRPr>
          </a:p>
          <a:p>
            <a:pPr lvl="0" algn="ctr">
              <a:buClrTx/>
              <a:buSzTx/>
              <a:buFontTx/>
            </a:pPr>
            <a:r>
              <a:rPr lang="el-GR" altLang="en-US" sz="5000" b="1" dirty="0">
                <a:ln w="15875"/>
                <a:gradFill>
                  <a:gsLst>
                    <a:gs pos="0">
                      <a:schemeClr val="accent1"/>
                    </a:gs>
                    <a:gs pos="100000">
                      <a:schemeClr val="accent6"/>
                    </a:gs>
                  </a:gsLst>
                  <a:lin ang="2700000" scaled="0"/>
                </a:gradFill>
                <a:effectLst>
                  <a:outerShdw blurRad="38100" dist="38100" dir="2700000" algn="tl">
                    <a:srgbClr val="000000">
                      <a:alpha val="43137"/>
                    </a:srgbClr>
                  </a:outerShdw>
                </a:effectLst>
                <a:latin typeface="+mn-lt"/>
                <a:ea typeface="+mn-ea"/>
                <a:cs typeface="+mn-cs"/>
                <a:sym typeface="+mn-ea"/>
              </a:rPr>
              <a:t>ΤΙ ΕΙΝΑΙ ΟΙ ΔΟΡΥΦΟΡΟΙ ΤΗΣ ΓΗΣ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70" y="548640"/>
            <a:ext cx="8229600" cy="582613"/>
          </a:xfrm>
        </p:spPr>
        <p:txBody>
          <a:bodyPr/>
          <a:lstStyle/>
          <a:p>
            <a:pPr algn="ctr"/>
            <a:r>
              <a:rPr lang="el-GR" alt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Οι Τεχνητοί δορυφόροι της γης</a:t>
            </a:r>
          </a:p>
        </p:txBody>
      </p:sp>
      <p:pic>
        <p:nvPicPr>
          <p:cNvPr id="4" name="Content Placeholder 3"/>
          <p:cNvPicPr>
            <a:picLocks noGrp="1" noChangeAspect="1"/>
          </p:cNvPicPr>
          <p:nvPr>
            <p:ph idx="1"/>
          </p:nvPr>
        </p:nvPicPr>
        <p:blipFill>
          <a:blip r:embed="rId2"/>
          <a:stretch>
            <a:fillRect/>
          </a:stretch>
        </p:blipFill>
        <p:spPr>
          <a:xfrm>
            <a:off x="1415415" y="1556385"/>
            <a:ext cx="6544310" cy="50526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404" y="1367155"/>
            <a:ext cx="7489012" cy="4654133"/>
          </a:xfrm>
        </p:spPr>
        <p:txBody>
          <a:bodyPr/>
          <a:lstStyle/>
          <a:p>
            <a:pPr algn="just"/>
            <a:r>
              <a:rPr lang="en-US" altLang="en-US" sz="2400" b="1" dirty="0">
                <a:solidFill>
                  <a:schemeClr val="accent3"/>
                </a:solidFill>
              </a:rPr>
              <a:t>Η </a:t>
            </a:r>
            <a:r>
              <a:rPr lang="en-US" altLang="en-US" sz="2400" b="1" dirty="0" err="1">
                <a:solidFill>
                  <a:schemeClr val="accent3"/>
                </a:solidFill>
              </a:rPr>
              <a:t>Γη</a:t>
            </a:r>
            <a:r>
              <a:rPr lang="en-US" altLang="en-US" sz="2400" b="1" dirty="0">
                <a:solidFill>
                  <a:schemeClr val="accent3"/>
                </a:solidFill>
              </a:rPr>
              <a:t> </a:t>
            </a:r>
            <a:r>
              <a:rPr lang="en-US" altLang="en-US" sz="2400" b="1" dirty="0" err="1">
                <a:solidFill>
                  <a:schemeClr val="accent3"/>
                </a:solidFill>
              </a:rPr>
              <a:t>έχει</a:t>
            </a:r>
            <a:r>
              <a:rPr lang="en-US" altLang="en-US" sz="2400" b="1" dirty="0">
                <a:solidFill>
                  <a:schemeClr val="accent3"/>
                </a:solidFill>
              </a:rPr>
              <a:t> </a:t>
            </a:r>
            <a:r>
              <a:rPr lang="en-US" altLang="en-US" sz="2400" b="1" dirty="0" err="1">
                <a:solidFill>
                  <a:schemeClr val="accent3"/>
                </a:solidFill>
              </a:rPr>
              <a:t>έν</a:t>
            </a:r>
            <a:r>
              <a:rPr lang="en-US" altLang="en-US" sz="2400" b="1" dirty="0">
                <a:solidFill>
                  <a:schemeClr val="accent3"/>
                </a:solidFill>
              </a:rPr>
              <a:t>αν φυσικό δορυφόρο, τη Σελήνη</a:t>
            </a:r>
            <a:r>
              <a:rPr lang="en-US" altLang="en-US" sz="2400" b="1" dirty="0"/>
              <a:t>, </a:t>
            </a:r>
            <a:r>
              <a:rPr lang="en-US" altLang="en-US" sz="2400" b="1" dirty="0">
                <a:solidFill>
                  <a:schemeClr val="bg1"/>
                </a:solidFill>
              </a:rPr>
              <a:t>αλλά περιβάλλεται από χιλιάδες τεχνητούς δορυφόρους (πάνω από 10.000 ενεργούς, όπως το Starlink), που εξυπηρετούν επικοινωνίες, παρατήρηση και πλοήγηση, </a:t>
            </a:r>
            <a:r>
              <a:rPr lang="el-GR" altLang="en-US" sz="2400" b="1" dirty="0" smtClean="0">
                <a:solidFill>
                  <a:schemeClr val="bg1"/>
                </a:solidFill>
              </a:rPr>
              <a:t>που εκτοξεύονται</a:t>
            </a:r>
            <a:r>
              <a:rPr lang="en-US" altLang="en-US" sz="2400" b="1" dirty="0" smtClean="0">
                <a:solidFill>
                  <a:schemeClr val="bg1"/>
                </a:solidFill>
              </a:rPr>
              <a:t> </a:t>
            </a:r>
            <a:r>
              <a:rPr lang="en-US" altLang="en-US" sz="2400" b="1" dirty="0">
                <a:solidFill>
                  <a:schemeClr val="bg1"/>
                </a:solidFill>
              </a:rPr>
              <a:t>συνεχώς μετά το 1957.  </a:t>
            </a:r>
          </a:p>
          <a:p>
            <a:pPr algn="just"/>
            <a:r>
              <a:rPr lang="el-GR" altLang="en-US" sz="2400" b="1" dirty="0"/>
              <a:t>Η </a:t>
            </a:r>
            <a:r>
              <a:rPr lang="en-US" altLang="en-US" sz="2400" b="1" dirty="0" err="1"/>
              <a:t>Σελήνη</a:t>
            </a:r>
            <a:r>
              <a:rPr lang="el-GR" altLang="en-US" sz="2400" b="1" dirty="0"/>
              <a:t> είναι το</a:t>
            </a:r>
            <a:r>
              <a:rPr lang="en-US" altLang="en-US" sz="2400" b="1" dirty="0"/>
              <a:t> </a:t>
            </a:r>
            <a:r>
              <a:rPr lang="en-US" altLang="en-US" sz="2400" b="1" dirty="0" err="1"/>
              <a:t>μόνο</a:t>
            </a:r>
            <a:r>
              <a:rPr lang="en-US" altLang="en-US" sz="2400" b="1" dirty="0"/>
              <a:t> </a:t>
            </a:r>
            <a:r>
              <a:rPr lang="en-US" altLang="en-US" sz="2400" b="1" dirty="0" err="1"/>
              <a:t>φυσικό</a:t>
            </a:r>
            <a:r>
              <a:rPr lang="en-US" altLang="en-US" sz="2400" b="1" dirty="0"/>
              <a:t> </a:t>
            </a:r>
            <a:r>
              <a:rPr lang="en-US" altLang="en-US" sz="2400" b="1" dirty="0" err="1"/>
              <a:t>σώμ</a:t>
            </a:r>
            <a:r>
              <a:rPr lang="en-US" altLang="en-US" sz="2400" b="1" dirty="0"/>
              <a:t>α που ακολουθεί σταθερή τροχιά γύρω από τη Γη.</a:t>
            </a:r>
          </a:p>
          <a:p>
            <a:pPr algn="just"/>
            <a:r>
              <a:rPr lang="el-GR" altLang="en-US" sz="2400" b="1" dirty="0"/>
              <a:t>Οι </a:t>
            </a:r>
            <a:r>
              <a:rPr lang="en-US" altLang="en-US" sz="2400" b="1" dirty="0" err="1"/>
              <a:t>Τεχνητοί</a:t>
            </a:r>
            <a:r>
              <a:rPr lang="en-US" altLang="en-US" sz="2400" b="1" dirty="0"/>
              <a:t> </a:t>
            </a:r>
            <a:r>
              <a:rPr lang="en-US" altLang="en-US" sz="2400" b="1" dirty="0" err="1"/>
              <a:t>Δορυφόροι</a:t>
            </a:r>
            <a:r>
              <a:rPr lang="en-US" altLang="en-US" sz="2400" b="1" dirty="0"/>
              <a:t> </a:t>
            </a:r>
            <a:r>
              <a:rPr lang="en-US" altLang="en-US" sz="2400" b="1" dirty="0" smtClean="0"/>
              <a:t>(</a:t>
            </a:r>
            <a:r>
              <a:rPr lang="el-GR" altLang="en-US" sz="2400" b="1" dirty="0" err="1"/>
              <a:t>α</a:t>
            </a:r>
            <a:r>
              <a:rPr lang="en-US" altLang="en-US" sz="2400" b="1" dirty="0" err="1" smtClean="0"/>
              <a:t>νθρώ</a:t>
            </a:r>
            <a:r>
              <a:rPr lang="en-US" altLang="en-US" sz="2400" b="1" dirty="0" smtClean="0"/>
              <a:t>πινης </a:t>
            </a:r>
            <a:r>
              <a:rPr lang="el-GR" altLang="en-US" sz="2400" b="1" dirty="0"/>
              <a:t>κ</a:t>
            </a:r>
            <a:r>
              <a:rPr lang="en-US" altLang="en-US" sz="2400" b="1" dirty="0" smtClean="0"/>
              <a:t>ατα</a:t>
            </a:r>
            <a:r>
              <a:rPr lang="en-US" altLang="en-US" sz="2400" b="1" dirty="0" err="1" smtClean="0"/>
              <a:t>σκευής</a:t>
            </a:r>
            <a:r>
              <a:rPr lang="en-US" altLang="en-US" sz="2400" b="1" dirty="0" smtClean="0"/>
              <a:t>)</a:t>
            </a:r>
            <a:r>
              <a:rPr lang="el-GR" altLang="en-US" sz="2400" b="1" dirty="0" smtClean="0"/>
              <a:t> </a:t>
            </a:r>
            <a:r>
              <a:rPr lang="el-GR" altLang="en-US" sz="2400" b="1" dirty="0" smtClean="0">
                <a:sym typeface="+mn-ea"/>
              </a:rPr>
              <a:t>οι </a:t>
            </a:r>
            <a:r>
              <a:rPr lang="el-GR" altLang="en-US" sz="2400" b="1" dirty="0">
                <a:sym typeface="+mn-ea"/>
              </a:rPr>
              <a:t>οποίοι</a:t>
            </a:r>
            <a:r>
              <a:rPr lang="en-US" altLang="en-US" sz="2400" b="1" dirty="0">
                <a:sym typeface="+mn-ea"/>
              </a:rPr>
              <a:t> β</a:t>
            </a:r>
            <a:r>
              <a:rPr lang="en-US" altLang="en-US" sz="2400" b="1" dirty="0" err="1">
                <a:sym typeface="+mn-ea"/>
              </a:rPr>
              <a:t>ρίσκοντ</a:t>
            </a:r>
            <a:r>
              <a:rPr lang="en-US" altLang="en-US" sz="2400" b="1" dirty="0">
                <a:sym typeface="+mn-ea"/>
              </a:rPr>
              <a:t>αι σε τροχιά, </a:t>
            </a:r>
            <a:r>
              <a:rPr lang="el-GR" altLang="en-US" sz="2400" b="1" dirty="0"/>
              <a:t>αριθμούν </a:t>
            </a:r>
            <a:r>
              <a:rPr lang="el-GR" altLang="en-US" sz="2400" b="1" dirty="0" err="1"/>
              <a:t>πά</a:t>
            </a:r>
            <a:r>
              <a:rPr lang="en-US" altLang="en-US" sz="2400" b="1" dirty="0" err="1"/>
              <a:t>νω</a:t>
            </a:r>
            <a:r>
              <a:rPr lang="en-US" altLang="en-US" sz="2400" b="1" dirty="0"/>
              <a:t> από </a:t>
            </a:r>
            <a:r>
              <a:rPr lang="en-US" altLang="en-US" sz="2400" b="1" dirty="0" smtClean="0"/>
              <a:t>10.000</a:t>
            </a:r>
            <a:r>
              <a:rPr lang="el-GR" altLang="en-US" sz="2400" b="1" dirty="0" smtClean="0"/>
              <a:t>,</a:t>
            </a:r>
            <a:r>
              <a:rPr lang="en-US" altLang="en-US" sz="2400" b="1" dirty="0" smtClean="0"/>
              <a:t> </a:t>
            </a:r>
            <a:r>
              <a:rPr lang="el-GR" altLang="en-US" sz="2400" b="1" dirty="0" smtClean="0"/>
              <a:t>ενώ ο</a:t>
            </a:r>
            <a:r>
              <a:rPr lang="en-US" altLang="en-US" sz="2400" b="1" dirty="0" smtClean="0"/>
              <a:t> α</a:t>
            </a:r>
            <a:r>
              <a:rPr lang="en-US" altLang="en-US" sz="2400" b="1" dirty="0" err="1" smtClean="0"/>
              <a:t>ριθμό</a:t>
            </a:r>
            <a:r>
              <a:rPr lang="el-GR" altLang="en-US" sz="2400" b="1" dirty="0" smtClean="0"/>
              <a:t>ς</a:t>
            </a:r>
            <a:r>
              <a:rPr lang="en-US" altLang="en-US" sz="2400" b="1" dirty="0" smtClean="0"/>
              <a:t> </a:t>
            </a:r>
            <a:r>
              <a:rPr lang="el-GR" altLang="en-US" sz="2400" b="1" dirty="0"/>
              <a:t>τους </a:t>
            </a:r>
            <a:r>
              <a:rPr lang="en-US" altLang="en-US" sz="2400" b="1" dirty="0" smtClean="0"/>
              <a:t>α</a:t>
            </a:r>
            <a:r>
              <a:rPr lang="en-US" altLang="en-US" sz="2400" b="1" dirty="0" err="1" smtClean="0"/>
              <a:t>υξάνετ</a:t>
            </a:r>
            <a:r>
              <a:rPr lang="en-US" altLang="en-US" sz="2400" b="1" dirty="0" smtClean="0"/>
              <a:t>αι δραματικά…</a:t>
            </a:r>
            <a:endParaRPr lang="en-US" altLang="en-US" sz="2400" b="1" dirty="0"/>
          </a:p>
        </p:txBody>
      </p:sp>
      <p:sp>
        <p:nvSpPr>
          <p:cNvPr id="2" name="Title 1"/>
          <p:cNvSpPr>
            <a:spLocks noGrp="1"/>
          </p:cNvSpPr>
          <p:nvPr>
            <p:ph type="ctrTitle"/>
          </p:nvPr>
        </p:nvSpPr>
        <p:spPr>
          <a:xfrm>
            <a:off x="827404" y="332105"/>
            <a:ext cx="7344996" cy="1035050"/>
          </a:xfrm>
          <a:noFill/>
          <a:ln w="9525">
            <a:noFill/>
          </a:ln>
        </p:spPr>
        <p:txBody>
          <a:bodyPr vert="horz" rtlCol="0" anchor="ctr" anchorCtr="0">
            <a:normAutofit/>
          </a:bodyPr>
          <a:lstStyle/>
          <a:p>
            <a:pPr lvl="0" algn="ctr" defTabSz="914400">
              <a:buClrTx/>
              <a:buSzTx/>
              <a:buFontTx/>
              <a:buNone/>
            </a:pPr>
            <a:r>
              <a:rPr lang="el-GR" altLang="en-US" b="1" dirty="0">
                <a:ln w="15875"/>
                <a:gradFill>
                  <a:gsLst>
                    <a:gs pos="0">
                      <a:schemeClr val="accent1"/>
                    </a:gs>
                    <a:gs pos="100000">
                      <a:schemeClr val="accent6"/>
                    </a:gs>
                  </a:gsLst>
                  <a:lin ang="2700000" scaled="0"/>
                </a:gradFill>
                <a:effectLst>
                  <a:outerShdw blurRad="38100" dist="38100" dir="2700000" algn="tl">
                    <a:srgbClr val="000000">
                      <a:alpha val="43137"/>
                    </a:srgbClr>
                  </a:outerShdw>
                </a:effectLst>
                <a:latin typeface="+mn-lt"/>
                <a:ea typeface="+mn-ea"/>
                <a:cs typeface="+mn-cs"/>
                <a:sym typeface="+mn-ea"/>
              </a:rPr>
              <a:t>ΟΙ ΔΟΡΥΦΟΡΟΙ ΤΗΣ ΓΗΣ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 y="260648"/>
            <a:ext cx="8508365" cy="792088"/>
          </a:xfrm>
          <a:solidFill>
            <a:schemeClr val="accent3">
              <a:lumMod val="95000"/>
            </a:schemeClr>
          </a:solidFill>
          <a:effectLst>
            <a:softEdge rad="50800"/>
          </a:effectLst>
        </p:spPr>
        <p:style>
          <a:lnRef idx="0">
            <a:srgbClr val="FFFFFF"/>
          </a:lnRef>
          <a:fillRef idx="1">
            <a:schemeClr val="accent1"/>
          </a:fillRef>
          <a:effectRef idx="0">
            <a:srgbClr val="FFFFFF"/>
          </a:effectRef>
          <a:fontRef idx="minor">
            <a:schemeClr val="dk1"/>
          </a:fontRef>
        </p:style>
        <p:txBody>
          <a:bodyPr/>
          <a:lstStyle/>
          <a:p>
            <a:pPr algn="ctr"/>
            <a:r>
              <a:rPr lang="el-GR" altLang="en-US" b="1" dirty="0">
                <a:solidFill>
                  <a:schemeClr val="accent1"/>
                </a:solidFill>
                <a:effectLst>
                  <a:outerShdw blurRad="38100" dist="38100" dir="2700000" algn="tl">
                    <a:srgbClr val="000000">
                      <a:alpha val="43137"/>
                    </a:srgbClr>
                  </a:outerShdw>
                </a:effectLst>
              </a:rPr>
              <a:t>Ο ΦΥΣΙΚΟΣ ΔΟΡΥΦΟΡΟΣ ΤΗΣ ΓΗΣ </a:t>
            </a:r>
          </a:p>
        </p:txBody>
      </p:sp>
      <p:sp>
        <p:nvSpPr>
          <p:cNvPr id="3" name="Content Placeholder 2"/>
          <p:cNvSpPr>
            <a:spLocks noGrp="1"/>
          </p:cNvSpPr>
          <p:nvPr>
            <p:ph idx="1"/>
          </p:nvPr>
        </p:nvSpPr>
        <p:spPr>
          <a:xfrm>
            <a:off x="251520" y="1174750"/>
            <a:ext cx="8435280" cy="5350594"/>
          </a:xfrm>
        </p:spPr>
        <p:txBody>
          <a:bodyPr/>
          <a:lstStyle/>
          <a:p>
            <a:pPr marL="0" indent="0" algn="just">
              <a:buNone/>
            </a:pPr>
            <a:r>
              <a:rPr lang="en-US" altLang="en-US" sz="2800" dirty="0" err="1"/>
              <a:t>Σε</a:t>
            </a:r>
            <a:r>
              <a:rPr lang="en-US" altLang="en-US" sz="2800" dirty="0"/>
              <a:t> απ</a:t>
            </a:r>
            <a:r>
              <a:rPr lang="en-US" altLang="en-US" sz="2800" dirty="0" err="1"/>
              <a:t>όστ</a:t>
            </a:r>
            <a:r>
              <a:rPr lang="en-US" altLang="en-US" sz="2800" dirty="0"/>
              <a:t>αση 385.000 χιλιομέτρων περίπου, βρίσκεται ένας στείρος και άγονος κόσμος, ο κόσμος της Σελήνης. </a:t>
            </a:r>
            <a:r>
              <a:rPr lang="en-US" altLang="en-US" sz="2800" dirty="0" err="1"/>
              <a:t>Στη</a:t>
            </a:r>
            <a:r>
              <a:rPr lang="en-US" altLang="en-US" sz="2800" dirty="0"/>
              <a:t> </a:t>
            </a:r>
            <a:r>
              <a:rPr lang="en-US" altLang="en-US" sz="2800" dirty="0" err="1"/>
              <a:t>διάρκει</a:t>
            </a:r>
            <a:r>
              <a:rPr lang="en-US" altLang="en-US" sz="2800" dirty="0"/>
              <a:t>α της ημέρας η θερμοκρασία στην επιφάνειά της ξεπερνάει τους 100 βαθμούς Κελσίου ενώ τη νύχτα πέφτει στους 150 βαθμούς κάτω από το μηδέν. </a:t>
            </a:r>
            <a:endParaRPr lang="el-GR" altLang="en-US" sz="2800" dirty="0" smtClean="0"/>
          </a:p>
          <a:p>
            <a:pPr marL="0" indent="0" algn="just">
              <a:buNone/>
            </a:pPr>
            <a:r>
              <a:rPr lang="en-US" altLang="en-US" sz="2800" dirty="0" err="1" smtClean="0"/>
              <a:t>Με</a:t>
            </a:r>
            <a:r>
              <a:rPr lang="en-US" altLang="en-US" sz="2800" dirty="0" smtClean="0"/>
              <a:t> </a:t>
            </a:r>
            <a:r>
              <a:rPr lang="en-US" altLang="en-US" sz="2800" dirty="0" err="1"/>
              <a:t>διάμετρο</a:t>
            </a:r>
            <a:r>
              <a:rPr lang="en-US" altLang="en-US" sz="2800" dirty="0"/>
              <a:t> </a:t>
            </a:r>
            <a:r>
              <a:rPr lang="en-US" altLang="en-US" sz="2800" dirty="0" err="1"/>
              <a:t>το</a:t>
            </a:r>
            <a:r>
              <a:rPr lang="en-US" altLang="en-US" sz="2800" dirty="0"/>
              <a:t> 1/4 </a:t>
            </a:r>
            <a:r>
              <a:rPr lang="en-US" altLang="en-US" sz="2800" dirty="0" err="1"/>
              <a:t>της</a:t>
            </a:r>
            <a:r>
              <a:rPr lang="en-US" altLang="en-US" sz="2800" dirty="0"/>
              <a:t> </a:t>
            </a:r>
            <a:r>
              <a:rPr lang="en-US" altLang="en-US" sz="2800" dirty="0" err="1"/>
              <a:t>δι</a:t>
            </a:r>
            <a:r>
              <a:rPr lang="en-US" altLang="en-US" sz="2800" dirty="0"/>
              <a:t>αμέτρου της Γης, η Σελήνη είναι πραγματικά ένας πολύ διαφορετικός κόσμος. </a:t>
            </a:r>
            <a:endParaRPr lang="el-GR" altLang="en-US" sz="2800" dirty="0" smtClean="0"/>
          </a:p>
          <a:p>
            <a:pPr marL="0" indent="0" algn="just">
              <a:buNone/>
            </a:pPr>
            <a:r>
              <a:rPr lang="en-US" altLang="en-US" sz="2800" dirty="0" err="1" smtClean="0"/>
              <a:t>Δεν</a:t>
            </a:r>
            <a:r>
              <a:rPr lang="en-US" altLang="en-US" sz="2800" dirty="0" smtClean="0"/>
              <a:t> </a:t>
            </a:r>
            <a:r>
              <a:rPr lang="en-US" altLang="en-US" sz="2800" dirty="0"/>
              <a:t>υπ</a:t>
            </a:r>
            <a:r>
              <a:rPr lang="en-US" altLang="en-US" sz="2800" dirty="0" err="1"/>
              <a:t>άρχει</a:t>
            </a:r>
            <a:r>
              <a:rPr lang="en-US" altLang="en-US" sz="2800" dirty="0"/>
              <a:t> α</a:t>
            </a:r>
            <a:r>
              <a:rPr lang="en-US" altLang="en-US" sz="2800" dirty="0" err="1"/>
              <a:t>τμόσφ</a:t>
            </a:r>
            <a:r>
              <a:rPr lang="en-US" altLang="en-US" sz="2800" dirty="0"/>
              <a:t>αιρα στη Σελήνη, και επομένως ούτε άνεμοι, ούτε σύννεφα, ούτε βροχή, ούτε γραφικά ηλιοβασιλέματα, ούτε οποιοδήποτε άλλο καιρικό φαινόμενο.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60" y="908720"/>
            <a:ext cx="8229600" cy="4784055"/>
          </a:xfrm>
        </p:spPr>
        <p:txBody>
          <a:bodyPr/>
          <a:lstStyle/>
          <a:p>
            <a:pPr marL="0" indent="0">
              <a:buNone/>
            </a:pPr>
            <a:r>
              <a:rPr lang="en-US" altLang="en-US" sz="2400" dirty="0" err="1"/>
              <a:t>Με</a:t>
            </a:r>
            <a:r>
              <a:rPr lang="en-US" altLang="en-US" sz="2400" dirty="0"/>
              <a:t> </a:t>
            </a:r>
            <a:r>
              <a:rPr lang="en-US" altLang="en-US" sz="2400" dirty="0" err="1"/>
              <a:t>τη</a:t>
            </a:r>
            <a:r>
              <a:rPr lang="en-US" altLang="en-US" sz="2400" dirty="0"/>
              <a:t> β</a:t>
            </a:r>
            <a:r>
              <a:rPr lang="en-US" altLang="en-US" sz="2400" dirty="0" err="1"/>
              <a:t>οήθει</a:t>
            </a:r>
            <a:r>
              <a:rPr lang="en-US" altLang="en-US" sz="2400" dirty="0"/>
              <a:t>α του πρώτου τηλεσκοπίου που είχε μόνος του κατασκευάσει ο Ιταλός αστρονόμος Γαλιλαίος αντίκρισε το 1609 μια εντελώς νέα όψη της Σελήνης. </a:t>
            </a:r>
            <a:r>
              <a:rPr lang="en-US" altLang="en-US" sz="2400" dirty="0" err="1"/>
              <a:t>Με</a:t>
            </a:r>
            <a:r>
              <a:rPr lang="en-US" altLang="en-US" sz="2400" dirty="0"/>
              <a:t> </a:t>
            </a:r>
            <a:r>
              <a:rPr lang="en-US" altLang="en-US" sz="2400" dirty="0" err="1"/>
              <a:t>την</a:t>
            </a:r>
            <a:r>
              <a:rPr lang="en-US" altLang="en-US" sz="2400" dirty="0"/>
              <a:t> </a:t>
            </a:r>
            <a:r>
              <a:rPr lang="en-US" altLang="en-US" sz="2400" dirty="0" err="1"/>
              <a:t>εργ</a:t>
            </a:r>
            <a:r>
              <a:rPr lang="en-US" altLang="en-US" sz="2400" dirty="0"/>
              <a:t>ασία του υπολόγισε μεγέθη κρατήρων και ύψη βουνών και σχεδίασε τον πρώτο σεληνιακό χάρτη. </a:t>
            </a:r>
            <a:endParaRPr lang="el-GR" altLang="en-US" sz="2400" dirty="0" smtClean="0"/>
          </a:p>
          <a:p>
            <a:pPr marL="0" indent="0">
              <a:buNone/>
            </a:pPr>
            <a:endParaRPr lang="el-GR" altLang="en-US" sz="2400" dirty="0"/>
          </a:p>
          <a:p>
            <a:pPr marL="0" indent="0" algn="just">
              <a:buNone/>
            </a:pPr>
            <a:r>
              <a:rPr lang="en-US" altLang="en-US" sz="2400" dirty="0" err="1" smtClean="0"/>
              <a:t>Έκ</a:t>
            </a:r>
            <a:r>
              <a:rPr lang="en-US" altLang="en-US" sz="2400" dirty="0" smtClean="0"/>
              <a:t>ανε </a:t>
            </a:r>
            <a:r>
              <a:rPr lang="en-US" altLang="en-US" sz="2400" dirty="0"/>
              <a:t>όμως μεγάλο λάθος όταν υπέθεσε ότι υπάρχει νερό στις </a:t>
            </a:r>
            <a:r>
              <a:rPr lang="" altLang="en-US" sz="2400" dirty="0"/>
              <a:t>«</a:t>
            </a:r>
            <a:r>
              <a:rPr lang="en-US" altLang="en-US" sz="2400" dirty="0" err="1"/>
              <a:t>σεληνι</a:t>
            </a:r>
            <a:r>
              <a:rPr lang="en-US" altLang="en-US" sz="2400" dirty="0"/>
              <a:t>ακές θάλασσες</a:t>
            </a:r>
            <a:r>
              <a:rPr lang="" altLang="en-US" sz="2400" dirty="0"/>
              <a:t>»</a:t>
            </a:r>
            <a:r>
              <a:rPr lang="en-US" altLang="en-US" sz="2400" dirty="0"/>
              <a:t>. </a:t>
            </a:r>
            <a:r>
              <a:rPr lang="el-GR" altLang="en-US" sz="2400" dirty="0" smtClean="0"/>
              <a:t>Σ</a:t>
            </a:r>
            <a:r>
              <a:rPr lang="en-US" altLang="en-US" sz="2400" dirty="0" err="1" smtClean="0"/>
              <a:t>ήμερ</a:t>
            </a:r>
            <a:r>
              <a:rPr lang="en-US" altLang="en-US" sz="2400" dirty="0" smtClean="0"/>
              <a:t>α </a:t>
            </a:r>
            <a:r>
              <a:rPr lang="en-US" altLang="en-US" sz="2400" dirty="0"/>
              <a:t>γνωρίζουμε ότι οι περιοχές των σεληνιακών θαλασσών δεν περιέχουν νερό, αλλά είναι αντίθετα μεγάλες ξερές πεδιάδες που συγκεντρώνονται στην ορατή από τη Γη πλευρά της Σελήνης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80" y="332740"/>
            <a:ext cx="7710170" cy="864012"/>
          </a:xfrm>
          <a:gradFill>
            <a:gsLst>
              <a:gs pos="50000">
                <a:schemeClr val="accent3"/>
              </a:gs>
              <a:gs pos="0">
                <a:schemeClr val="accent3">
                  <a:lumMod val="25000"/>
                  <a:lumOff val="75000"/>
                </a:schemeClr>
              </a:gs>
              <a:gs pos="100000">
                <a:schemeClr val="accent3">
                  <a:lumMod val="85000"/>
                </a:schemeClr>
              </a:gs>
            </a:gsLst>
            <a:lin ang="5400000" scaled="1"/>
          </a:gradFill>
        </p:spPr>
        <p:txBody>
          <a:bodyPr/>
          <a:lstStyle/>
          <a:p>
            <a:pPr algn="ctr" defTabSz="914400">
              <a:buClrTx/>
              <a:buSzTx/>
              <a:buNone/>
            </a:pPr>
            <a:r>
              <a:rPr lang="el-GR" altLang="en-US" b="1" dirty="0">
                <a:ln w="15875"/>
                <a:gradFill>
                  <a:gsLst>
                    <a:gs pos="0">
                      <a:schemeClr val="accent1"/>
                    </a:gs>
                    <a:gs pos="100000">
                      <a:schemeClr val="accent6"/>
                    </a:gs>
                  </a:gsLst>
                  <a:lin ang="2700000" scaled="0"/>
                </a:gradFill>
                <a:effectLst>
                  <a:outerShdw blurRad="38100" dist="38100" dir="2700000" algn="tl">
                    <a:srgbClr val="000000">
                      <a:alpha val="43137"/>
                    </a:srgbClr>
                  </a:outerShdw>
                </a:effectLst>
                <a:latin typeface="+mn-lt"/>
                <a:ea typeface="+mn-ea"/>
                <a:cs typeface="+mn-cs"/>
              </a:rPr>
              <a:t>Οι Τεχνητοί δορυφόροι της γης </a:t>
            </a:r>
          </a:p>
        </p:txBody>
      </p:sp>
      <p:pic>
        <p:nvPicPr>
          <p:cNvPr id="4" name="Content Placeholder 3"/>
          <p:cNvPicPr>
            <a:picLocks noGrp="1" noChangeAspect="1"/>
          </p:cNvPicPr>
          <p:nvPr>
            <p:ph idx="1"/>
          </p:nvPr>
        </p:nvPicPr>
        <p:blipFill>
          <a:blip r:embed="rId2"/>
          <a:stretch>
            <a:fillRect/>
          </a:stretch>
        </p:blipFill>
        <p:spPr>
          <a:xfrm>
            <a:off x="652780" y="1466215"/>
            <a:ext cx="7710170" cy="4866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stretch>
            <a:fillRect/>
          </a:stretch>
        </p:blipFill>
        <p:spPr>
          <a:xfrm>
            <a:off x="467360" y="3572510"/>
            <a:ext cx="4466590" cy="2894965"/>
          </a:xfrm>
          <a:prstGeom prst="rect">
            <a:avLst/>
          </a:prstGeom>
          <a:noFill/>
          <a:ln>
            <a:noFill/>
          </a:ln>
        </p:spPr>
      </p:pic>
      <p:sp>
        <p:nvSpPr>
          <p:cNvPr id="6" name="Text Box 5"/>
          <p:cNvSpPr txBox="1"/>
          <p:nvPr/>
        </p:nvSpPr>
        <p:spPr>
          <a:xfrm>
            <a:off x="4787900" y="4077073"/>
            <a:ext cx="3905885" cy="1512168"/>
          </a:xfrm>
          <a:prstGeom prst="rect">
            <a:avLst/>
          </a:prstGeom>
          <a:noFill/>
        </p:spPr>
        <p:txBody>
          <a:bodyPr wrap="square" rtlCol="0" anchor="t">
            <a:noAutofit/>
          </a:bodyPr>
          <a:lstStyle/>
          <a:p>
            <a:pPr algn="just"/>
            <a:r>
              <a:rPr lang="en-US" altLang="en-US" b="1" dirty="0">
                <a:solidFill>
                  <a:schemeClr val="accent1"/>
                </a:solidFill>
              </a:rPr>
              <a:t>Ο </a:t>
            </a:r>
            <a:r>
              <a:rPr lang="en-US" altLang="en-US" b="1" dirty="0" err="1">
                <a:solidFill>
                  <a:schemeClr val="accent1"/>
                </a:solidFill>
              </a:rPr>
              <a:t>δορυφόρος</a:t>
            </a:r>
            <a:r>
              <a:rPr lang="en-US" altLang="en-US" b="1" dirty="0">
                <a:solidFill>
                  <a:schemeClr val="accent1"/>
                </a:solidFill>
              </a:rPr>
              <a:t> </a:t>
            </a:r>
            <a:r>
              <a:rPr lang="en-US" altLang="en-US" b="1" dirty="0" err="1">
                <a:solidFill>
                  <a:schemeClr val="accent1"/>
                </a:solidFill>
              </a:rPr>
              <a:t>μένει</a:t>
            </a:r>
            <a:r>
              <a:rPr lang="en-US" altLang="en-US" b="1" dirty="0">
                <a:solidFill>
                  <a:schemeClr val="accent1"/>
                </a:solidFill>
              </a:rPr>
              <a:t> </a:t>
            </a:r>
            <a:r>
              <a:rPr lang="en-US" altLang="en-US" b="1" dirty="0" err="1">
                <a:solidFill>
                  <a:schemeClr val="accent1"/>
                </a:solidFill>
              </a:rPr>
              <a:t>στην</a:t>
            </a:r>
            <a:r>
              <a:rPr lang="en-US" altLang="en-US" b="1" dirty="0">
                <a:solidFill>
                  <a:schemeClr val="accent1"/>
                </a:solidFill>
              </a:rPr>
              <a:t> </a:t>
            </a:r>
            <a:r>
              <a:rPr lang="en-US" altLang="en-US" b="1" dirty="0" err="1">
                <a:solidFill>
                  <a:schemeClr val="accent1"/>
                </a:solidFill>
              </a:rPr>
              <a:t>ίδι</a:t>
            </a:r>
            <a:r>
              <a:rPr lang="en-US" altLang="en-US" b="1" dirty="0">
                <a:solidFill>
                  <a:schemeClr val="accent1"/>
                </a:solidFill>
              </a:rPr>
              <a:t>α θέση </a:t>
            </a:r>
            <a:r>
              <a:rPr lang="el-GR" altLang="en-US" b="1" dirty="0" smtClean="0">
                <a:solidFill>
                  <a:schemeClr val="accent1"/>
                </a:solidFill>
              </a:rPr>
              <a:t>σε σχέση</a:t>
            </a:r>
            <a:r>
              <a:rPr lang="en-US" altLang="en-US" b="1" dirty="0" smtClean="0">
                <a:solidFill>
                  <a:schemeClr val="accent1"/>
                </a:solidFill>
              </a:rPr>
              <a:t> </a:t>
            </a:r>
            <a:r>
              <a:rPr lang="en-US" altLang="en-US" b="1" dirty="0">
                <a:solidFill>
                  <a:schemeClr val="accent1"/>
                </a:solidFill>
              </a:rPr>
              <a:t>με την επιφάνεια της </a:t>
            </a:r>
            <a:r>
              <a:rPr lang="en-US" altLang="en-US" b="1" dirty="0" smtClean="0">
                <a:solidFill>
                  <a:schemeClr val="accent1"/>
                </a:solidFill>
              </a:rPr>
              <a:t>Γης</a:t>
            </a:r>
            <a:r>
              <a:rPr lang="el-GR" altLang="en-US" b="1" dirty="0" smtClean="0">
                <a:solidFill>
                  <a:schemeClr val="accent1"/>
                </a:solidFill>
              </a:rPr>
              <a:t>,</a:t>
            </a:r>
            <a:r>
              <a:rPr lang="en-US" altLang="en-US" b="1" dirty="0" smtClean="0">
                <a:solidFill>
                  <a:schemeClr val="accent1"/>
                </a:solidFill>
              </a:rPr>
              <a:t> </a:t>
            </a:r>
            <a:r>
              <a:rPr lang="en-US" altLang="en-US" b="1" dirty="0">
                <a:solidFill>
                  <a:schemeClr val="accent1"/>
                </a:solidFill>
              </a:rPr>
              <a:t>ώστε ο σταθμός αναμετάδοσης να μην χάνει ποτέ την επαφή με τον δέκτη </a:t>
            </a:r>
          </a:p>
        </p:txBody>
      </p:sp>
      <p:pic>
        <p:nvPicPr>
          <p:cNvPr id="8" name="Picture 4"/>
          <p:cNvPicPr>
            <a:picLocks noGrp="1" noChangeAspect="1"/>
          </p:cNvPicPr>
          <p:nvPr>
            <p:ph idx="1"/>
          </p:nvPr>
        </p:nvPicPr>
        <p:blipFill>
          <a:blip r:embed="rId3"/>
          <a:stretch>
            <a:fillRect/>
          </a:stretch>
        </p:blipFill>
        <p:spPr>
          <a:xfrm>
            <a:off x="827405" y="908685"/>
            <a:ext cx="3677920" cy="2816225"/>
          </a:xfrm>
          <a:prstGeom prst="rect">
            <a:avLst/>
          </a:prstGeom>
          <a:noFill/>
          <a:ln>
            <a:noFill/>
          </a:ln>
        </p:spPr>
      </p:pic>
      <p:pic>
        <p:nvPicPr>
          <p:cNvPr id="11" name="Picture 10"/>
          <p:cNvPicPr>
            <a:picLocks noChangeAspect="1"/>
          </p:cNvPicPr>
          <p:nvPr/>
        </p:nvPicPr>
        <p:blipFill>
          <a:blip r:embed="rId4"/>
          <a:stretch>
            <a:fillRect/>
          </a:stretch>
        </p:blipFill>
        <p:spPr>
          <a:xfrm>
            <a:off x="5293995" y="921859"/>
            <a:ext cx="3366770" cy="2867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495"/>
            <a:ext cx="8229600" cy="770255"/>
          </a:xfrm>
        </p:spPr>
        <p:txBody>
          <a:bodyPr/>
          <a:lstStyle/>
          <a:p>
            <a:pPr algn="ctr"/>
            <a:r>
              <a:rPr lang="en-US" altLang="en-US" b="1" dirty="0" err="1">
                <a:solidFill>
                  <a:schemeClr val="accent2">
                    <a:lumMod val="20000"/>
                    <a:lumOff val="80000"/>
                  </a:schemeClr>
                </a:solidFill>
                <a:sym typeface="+mn-ea"/>
              </a:rPr>
              <a:t>Περιγρ</a:t>
            </a:r>
            <a:r>
              <a:rPr lang="en-US" altLang="en-US" b="1" dirty="0">
                <a:solidFill>
                  <a:schemeClr val="accent2">
                    <a:lumMod val="20000"/>
                    <a:lumOff val="80000"/>
                  </a:schemeClr>
                </a:solidFill>
                <a:sym typeface="+mn-ea"/>
              </a:rPr>
              <a:t>αφή δορυφόρου</a:t>
            </a:r>
          </a:p>
        </p:txBody>
      </p:sp>
      <p:sp>
        <p:nvSpPr>
          <p:cNvPr id="3" name="Content Placeholder 2"/>
          <p:cNvSpPr>
            <a:spLocks noGrp="1"/>
          </p:cNvSpPr>
          <p:nvPr>
            <p:ph idx="1"/>
          </p:nvPr>
        </p:nvSpPr>
        <p:spPr>
          <a:xfrm>
            <a:off x="457200" y="1174750"/>
            <a:ext cx="8229600" cy="5494610"/>
          </a:xfrm>
        </p:spPr>
        <p:txBody>
          <a:bodyPr/>
          <a:lstStyle/>
          <a:p>
            <a:pPr marL="0" indent="0" algn="just">
              <a:lnSpc>
                <a:spcPct val="150000"/>
              </a:lnSpc>
              <a:buFont typeface="Arial" panose="020B0604020202020204" pitchFamily="34" charset="0"/>
              <a:buNone/>
            </a:pPr>
            <a:r>
              <a:rPr lang="en-US" altLang="en-US" sz="2300" b="1" dirty="0"/>
              <a:t> </a:t>
            </a:r>
            <a:r>
              <a:rPr lang="en-US" altLang="en-US" sz="2300" b="1" dirty="0" err="1"/>
              <a:t>Το</a:t>
            </a:r>
            <a:r>
              <a:rPr lang="en-US" altLang="en-US" sz="2300" b="1" dirty="0"/>
              <a:t> </a:t>
            </a:r>
            <a:r>
              <a:rPr lang="en-US" altLang="en-US" sz="2300" b="1" dirty="0" err="1"/>
              <a:t>σώμ</a:t>
            </a:r>
            <a:r>
              <a:rPr lang="en-US" altLang="en-US" sz="2300" b="1" dirty="0"/>
              <a:t>α ενός δορυφόρου περιέχει όλο τον επιστημονικό </a:t>
            </a:r>
            <a:r>
              <a:rPr lang="en-US" altLang="en-US" sz="2300" b="1" dirty="0" smtClean="0"/>
              <a:t>εξοπλισμό. </a:t>
            </a:r>
            <a:r>
              <a:rPr lang="en-US" altLang="en-US" sz="2300" b="1" dirty="0" err="1"/>
              <a:t>Οι</a:t>
            </a:r>
            <a:r>
              <a:rPr lang="en-US" altLang="en-US" sz="2300" b="1" dirty="0"/>
              <a:t> </a:t>
            </a:r>
            <a:r>
              <a:rPr lang="en-US" altLang="en-US" sz="2300" b="1" dirty="0" err="1"/>
              <a:t>δορυφόροι</a:t>
            </a:r>
            <a:r>
              <a:rPr lang="en-US" altLang="en-US" sz="2300" b="1" dirty="0"/>
              <a:t> </a:t>
            </a:r>
            <a:r>
              <a:rPr lang="en-US" altLang="en-US" sz="2300" b="1" dirty="0" err="1" smtClean="0"/>
              <a:t>συνδ</a:t>
            </a:r>
            <a:r>
              <a:rPr lang="el-GR" altLang="en-US" sz="2300" b="1" dirty="0" smtClean="0"/>
              <a:t>ι</a:t>
            </a:r>
            <a:r>
              <a:rPr lang="en-US" altLang="en-US" sz="2300" b="1" dirty="0"/>
              <a:t>άζουν π</a:t>
            </a:r>
            <a:r>
              <a:rPr lang="en-US" altLang="en-US" sz="2300" b="1" dirty="0" err="1"/>
              <a:t>ολλά</a:t>
            </a:r>
            <a:r>
              <a:rPr lang="en-US" altLang="en-US" sz="2300" b="1" dirty="0"/>
              <a:t> </a:t>
            </a:r>
            <a:r>
              <a:rPr lang="en-US" altLang="en-US" sz="2300" b="1" dirty="0" err="1"/>
              <a:t>δι</a:t>
            </a:r>
            <a:r>
              <a:rPr lang="en-US" altLang="en-US" sz="2300" b="1" dirty="0"/>
              <a:t>αφορετικά υλικά που αποτελούν τα συστατικά μέρη τους. </a:t>
            </a:r>
            <a:endParaRPr lang="el-GR" altLang="en-US" sz="2300" b="1" dirty="0" smtClean="0"/>
          </a:p>
          <a:p>
            <a:pPr marL="0" indent="0" algn="just">
              <a:lnSpc>
                <a:spcPct val="150000"/>
              </a:lnSpc>
              <a:buFont typeface="Arial" panose="020B0604020202020204" pitchFamily="34" charset="0"/>
              <a:buNone/>
            </a:pPr>
            <a:r>
              <a:rPr lang="en-US" altLang="en-US" sz="2300" b="1" dirty="0" smtClean="0"/>
              <a:t>Δεδομένου </a:t>
            </a:r>
            <a:r>
              <a:rPr lang="en-US" altLang="en-US" sz="2300" b="1" dirty="0" err="1"/>
              <a:t>ότι</a:t>
            </a:r>
            <a:r>
              <a:rPr lang="en-US" altLang="en-US" sz="2300" b="1" dirty="0"/>
              <a:t> </a:t>
            </a:r>
            <a:r>
              <a:rPr lang="en-US" altLang="en-US" sz="2300" b="1" dirty="0" err="1"/>
              <a:t>οι</a:t>
            </a:r>
            <a:r>
              <a:rPr lang="en-US" altLang="en-US" sz="2300" b="1" dirty="0"/>
              <a:t> </a:t>
            </a:r>
            <a:r>
              <a:rPr lang="en-US" altLang="en-US" sz="2300" b="1" dirty="0" err="1"/>
              <a:t>δορυφόροι</a:t>
            </a:r>
            <a:r>
              <a:rPr lang="en-US" altLang="en-US" sz="2300" b="1" dirty="0"/>
              <a:t> </a:t>
            </a:r>
            <a:r>
              <a:rPr lang="en-US" altLang="en-US" sz="2300" b="1" dirty="0" err="1"/>
              <a:t>είν</a:t>
            </a:r>
            <a:r>
              <a:rPr lang="en-US" altLang="en-US" sz="2300" b="1" dirty="0"/>
              <a:t>αι ουσιαστικά κομμάτια του επιστημονικού εξοπλισμού επικοινωνιών που πρέπει να πάει στο διάστημα, οι μηχανικοί πρέπει να σχεδιάσουν ένα σώμα που θα </a:t>
            </a:r>
            <a:r>
              <a:rPr lang="el-GR" altLang="en-US" sz="2300" b="1" dirty="0"/>
              <a:t>τον </a:t>
            </a:r>
            <a:r>
              <a:rPr lang="en-US" altLang="en-US" sz="2300" b="1" dirty="0" err="1"/>
              <a:t>μετ</a:t>
            </a:r>
            <a:r>
              <a:rPr lang="en-US" altLang="en-US" sz="2300" b="1" dirty="0"/>
              <a:t>αφέρει</a:t>
            </a:r>
            <a:r>
              <a:rPr lang="el-GR" altLang="en-US" sz="2300" b="1" dirty="0"/>
              <a:t> με ασφάλεια</a:t>
            </a:r>
            <a:r>
              <a:rPr lang="en-US" altLang="en-US" sz="2300" b="1" dirty="0"/>
              <a:t>. Υπ</a:t>
            </a:r>
            <a:r>
              <a:rPr lang="en-US" altLang="en-US" sz="2300" b="1" dirty="0" err="1"/>
              <a:t>άρχουν</a:t>
            </a:r>
            <a:r>
              <a:rPr lang="en-US" altLang="en-US" sz="2300" b="1" dirty="0"/>
              <a:t> </a:t>
            </a:r>
            <a:r>
              <a:rPr lang="en-US" altLang="en-US" sz="2300" b="1" dirty="0" err="1"/>
              <a:t>διάφορ</a:t>
            </a:r>
            <a:r>
              <a:rPr lang="en-US" altLang="en-US" sz="2300" b="1" dirty="0"/>
              <a:t>α σημεία που οι μηχανικοί πρέπει να προσέξουν κατά την επιλογή των υλικών για το σώμα του δορυφόρου. </a:t>
            </a:r>
          </a:p>
        </p:txBody>
      </p:sp>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915</Words>
  <Application>Microsoft Office PowerPoint</Application>
  <PresentationFormat>Προβολή στην οθόνη (4:3)</PresentationFormat>
  <Paragraphs>63</Paragraphs>
  <Slides>14</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SimSun</vt:lpstr>
      <vt:lpstr>Arial</vt:lpstr>
      <vt:lpstr>Calibri</vt:lpstr>
      <vt:lpstr>Green Color</vt:lpstr>
      <vt:lpstr>ΟΙ ΔΟΡΥΦΟΡΟΙ ΤΗΣ ΓΗΣ</vt:lpstr>
      <vt:lpstr>Παρουσίαση του PowerPoint</vt:lpstr>
      <vt:lpstr>Οι Τεχνητοί δορυφόροι της γης</vt:lpstr>
      <vt:lpstr>ΟΙ ΔΟΡΥΦΟΡΟΙ ΤΗΣ ΓΗΣ</vt:lpstr>
      <vt:lpstr>Ο ΦΥΣΙΚΟΣ ΔΟΡΥΦΟΡΟΣ ΤΗΣ ΓΗΣ </vt:lpstr>
      <vt:lpstr>Παρουσίαση του PowerPoint</vt:lpstr>
      <vt:lpstr>Οι Τεχνητοί δορυφόροι της γης </vt:lpstr>
      <vt:lpstr>Παρουσίαση του PowerPoint</vt:lpstr>
      <vt:lpstr>Περιγραφή δορυφόρου</vt:lpstr>
      <vt:lpstr>Παρουσίαση του PowerPoint</vt:lpstr>
      <vt:lpstr> Ποιοι είναι οι τεχνητοί δορυφόροι </vt:lpstr>
      <vt:lpstr>Οι Τεχνητοί δορυφόροι της γης</vt:lpstr>
      <vt:lpstr>Παρουσίαση του PowerPoint</vt:lpstr>
      <vt:lpstr>Σας 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ΔΟΡΥΦΟΡΟΙ ΤΗΣ ΓΗΣ</dc:title>
  <dc:creator>User</dc:creator>
  <cp:lastModifiedBy>gemanos@teemail.gr</cp:lastModifiedBy>
  <cp:revision>10</cp:revision>
  <dcterms:created xsi:type="dcterms:W3CDTF">2026-01-07T09:01:34Z</dcterms:created>
  <dcterms:modified xsi:type="dcterms:W3CDTF">2026-01-20T19:26:20Z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1033-12.2.0.22549</vt:lpwstr>
  </property>
  <property fmtid="{D5CDD505-2E9C-101B-9397-08002B2CF9AE}" pid="3" name="ICV">
    <vt:lpwstr>76E88626096441149FC999B3212277D1_13</vt:lpwstr>
  </property>
</Properties>
</file>