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karditsas.com/service/%CE%B1%CE%BB%CE%BC%CF%80%CE%B9%CE%BD%CE%B9%CF%83%CE%BC%CF%8C%CF%82/" TargetMode="External"/><Relationship Id="rId2" Type="http://schemas.openxmlformats.org/officeDocument/2006/relationships/hyperlink" Target="https://el.wikipedia.org/wiki/%CE%91%CE%BB%CF%86%CE%B9%CF%83%CE%BC%CF%8C%CF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fo.gr/lifoland/mikropragmata/o-salif-keita-gia-arharioys" TargetMode="External"/><Relationship Id="rId5" Type="http://schemas.openxmlformats.org/officeDocument/2006/relationships/hyperlink" Target="https://el.wikipedia.org/wiki/%CE%A3%CE%B1%CE%BB%CE%AF%CF%86_%CE%9A%CE%B5%CF%8A%CF%84%CE%AC" TargetMode="External"/><Relationship Id="rId4" Type="http://schemas.openxmlformats.org/officeDocument/2006/relationships/hyperlink" Target="https://www.iaso.gr/medical-directory/details/medical/2024/06/11/ti-einai-o-alfismos-kai-poia-ta-charaktiristika-to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DA53-C6FA-A096-4FE1-2ED293B49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55307"/>
            <a:ext cx="8991600" cy="164592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l-GR" sz="7200" b="1" dirty="0">
                <a:solidFill>
                  <a:schemeClr val="bg1"/>
                </a:solidFill>
              </a:rPr>
              <a:t>ΑΛΦΙΣΜΟΣ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72E86-6C85-295F-ABE2-22EF17B11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846" y="2289554"/>
            <a:ext cx="4658307" cy="4447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62DA1-1F33-C406-B8FF-7E8AF06ABA36}"/>
              </a:ext>
            </a:extLst>
          </p:cNvPr>
          <p:cNvSpPr txBox="1"/>
          <p:nvPr/>
        </p:nvSpPr>
        <p:spPr>
          <a:xfrm>
            <a:off x="390525" y="5479363"/>
            <a:ext cx="305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Μαθήτριες: Ελευθερία Κουρή</a:t>
            </a:r>
            <a:endParaRPr lang="el-GR" dirty="0"/>
          </a:p>
          <a:p>
            <a:r>
              <a:rPr lang="el-GR" dirty="0"/>
              <a:t>Ηρώ Αλ-</a:t>
            </a:r>
            <a:r>
              <a:rPr lang="el-GR" dirty="0" err="1"/>
              <a:t>Χιλαλη</a:t>
            </a:r>
            <a:r>
              <a:rPr lang="el-GR" dirty="0"/>
              <a:t> </a:t>
            </a:r>
            <a:r>
              <a:rPr lang="el-GR" dirty="0" err="1"/>
              <a:t>Μανουσέλη</a:t>
            </a:r>
            <a:r>
              <a:rPr lang="el-GR" dirty="0"/>
              <a:t> </a:t>
            </a:r>
          </a:p>
          <a:p>
            <a:r>
              <a:rPr lang="el-GR" dirty="0"/>
              <a:t>Ανδριάνα </a:t>
            </a:r>
            <a:r>
              <a:rPr lang="el-GR" dirty="0" err="1" smtClean="0"/>
              <a:t>Σιάννη</a:t>
            </a:r>
            <a:r>
              <a:rPr lang="el-GR" dirty="0" smtClean="0"/>
              <a:t>, Γ2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3F653-4980-B478-D59C-A09C2F62BA93}"/>
              </a:ext>
            </a:extLst>
          </p:cNvPr>
          <p:cNvSpPr txBox="1"/>
          <p:nvPr/>
        </p:nvSpPr>
        <p:spPr>
          <a:xfrm>
            <a:off x="8749003" y="5479363"/>
            <a:ext cx="3015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Βιολογία </a:t>
            </a:r>
            <a:r>
              <a:rPr lang="el-GR" dirty="0" smtClean="0"/>
              <a:t> Γ’ τάξης</a:t>
            </a:r>
            <a:endParaRPr lang="el-GR" dirty="0"/>
          </a:p>
          <a:p>
            <a:r>
              <a:rPr lang="el-GR" dirty="0" smtClean="0"/>
              <a:t>2024-2025</a:t>
            </a:r>
            <a:endParaRPr lang="el-GR" dirty="0"/>
          </a:p>
          <a:p>
            <a:r>
              <a:rPr lang="el-GR" dirty="0" smtClean="0"/>
              <a:t>Εκπαιδευτικός: Σ</a:t>
            </a:r>
            <a:r>
              <a:rPr lang="el-GR" dirty="0" smtClean="0"/>
              <a:t>. Κούκουρα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6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078AD-21B0-7D09-7D38-BACCB881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250317"/>
            <a:ext cx="7729728" cy="1188720"/>
          </a:xfrm>
          <a:solidFill>
            <a:srgbClr val="9BAFB5"/>
          </a:solidFill>
        </p:spPr>
        <p:txBody>
          <a:bodyPr>
            <a:normAutofit/>
          </a:bodyPr>
          <a:lstStyle/>
          <a:p>
            <a:r>
              <a:rPr lang="el-GR" sz="3600" b="1" dirty="0"/>
              <a:t>Τι ειναι ο αλφισμοσ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DEA3-1C07-8034-D12E-FD1B6408B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285" y="1632694"/>
            <a:ext cx="9553427" cy="355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Ο αλφισμός ή λευκοπάθεια είναι πάθηση που εμφανίζεται εκ γενετής σ' ένα άτομο και σαν κύρια συνέπεια έχει το λευκό χρώμα στο δέρμα και στις τρίχες των μαλλιών και ολόκληρου του σώματος, ενώ η ίριδα των ματιών είναι λευκή.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C5AB4-1888-C2E7-012B-A941B3E18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275" y="3775983"/>
            <a:ext cx="4261226" cy="282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7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858E1E-39EE-8776-54E8-5246596C40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AFB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F9B8A-4913-3B34-A3F0-AFC90BBA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466725"/>
            <a:ext cx="9991725" cy="6512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l-GR" b="1"/>
              <a:t>Αιτια</a:t>
            </a:r>
            <a:r>
              <a:rPr lang="el-GR" b="1" dirty="0"/>
              <a:t> του αλφισμου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C1001-7C31-8BB0-19C0-83ECBFE8E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1365624"/>
            <a:ext cx="9991724" cy="47684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 αλφισμός προκαλείται από την έλλειψη της χρωστικής ουσίας </a:t>
            </a:r>
            <a:r>
              <a:rPr lang="el-GR" sz="20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του δέρματος</a:t>
            </a:r>
            <a:r>
              <a:rPr lang="el-G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μελανίνη</a:t>
            </a:r>
            <a:r>
              <a:rPr lang="el-G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και οφείλεται σε βλάβη των γονιδίων που καθορίζουν τη σύνθεση της 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τυροσινάσης</a:t>
            </a:r>
            <a:endParaRPr lang="el-GR" sz="2000" b="0" i="0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l-G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Η έλλειψη αυτή μπορεί να είναι κληρονομική, μπορεί όμως να είναι και αποτέλεσμα του γενετικού φαινόμενου της μεταλλαγής. Για την εμφάνισή του δεν παίζει ρόλο ούτε η φυλή, ούτε το περιβάλλον και οι κλιματολογικές συνθήκες. </a:t>
            </a:r>
          </a:p>
          <a:p>
            <a:pPr algn="just">
              <a:buClr>
                <a:schemeClr val="tx1"/>
              </a:buClr>
            </a:pPr>
            <a:r>
              <a:rPr lang="el-G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ο παγκόσμιος μέσος όρος εμφάνισης του αλφισμού είναι 1 στις 20.000 γεννήσεις</a:t>
            </a:r>
          </a:p>
          <a:p>
            <a:pPr algn="just">
              <a:buClr>
                <a:schemeClr val="tx1"/>
              </a:buClr>
            </a:pPr>
            <a:r>
              <a:rPr lang="el-G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στην 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Αφρική</a:t>
            </a:r>
            <a:r>
              <a:rPr lang="el-G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είναι 1 στις 5.000 γεννήσεις</a:t>
            </a:r>
            <a:r>
              <a:rPr lang="el-GR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</a:p>
          <a:p>
            <a:pPr algn="just">
              <a:buClr>
                <a:schemeClr val="tx1"/>
              </a:buClr>
            </a:pPr>
            <a:r>
              <a:rPr lang="el-G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στη 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Δανία</a:t>
            </a:r>
            <a:r>
              <a:rPr lang="el-G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είναι 1 στις 60.000 γεννήσεις</a:t>
            </a:r>
            <a:r>
              <a:rPr lang="el-GR" sz="2000" dirty="0">
                <a:solidFill>
                  <a:srgbClr val="202122"/>
                </a:solidFill>
                <a:latin typeface="Arial" panose="020B0604020202020204" pitchFamily="34" charset="0"/>
              </a:rPr>
              <a:t>                       </a:t>
            </a:r>
            <a:endParaRPr lang="el-GR" sz="2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BA77F-A953-AF2E-F3F1-3FA9E1642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79595"/>
            <a:ext cx="4009053" cy="22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0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E544-9E27-9CD6-D5D4-6AE1BC73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1" y="313921"/>
            <a:ext cx="9994641" cy="632662"/>
          </a:xfrm>
          <a:solidFill>
            <a:srgbClr val="9BAFB5"/>
          </a:solidFill>
        </p:spPr>
        <p:txBody>
          <a:bodyPr>
            <a:noAutofit/>
          </a:bodyPr>
          <a:lstStyle/>
          <a:p>
            <a:pPr algn="l"/>
            <a:r>
              <a:rPr lang="el-GR" sz="2000" b="1" dirty="0"/>
              <a:t>Υπαρχουν δυο βασικεσ μορφεσ αλφισμου</a:t>
            </a:r>
            <a:r>
              <a:rPr lang="en-US" sz="2000" b="1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07BD0-BC93-492D-A374-F1A9948003F3}"/>
              </a:ext>
            </a:extLst>
          </p:cNvPr>
          <p:cNvSpPr txBox="1"/>
          <p:nvPr/>
        </p:nvSpPr>
        <p:spPr>
          <a:xfrm>
            <a:off x="1160981" y="1391735"/>
            <a:ext cx="10591801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125"/>
              </a:spcBef>
              <a:spcAft>
                <a:spcPts val="600"/>
              </a:spcAft>
              <a:buNone/>
            </a:pPr>
            <a:r>
              <a:rPr lang="el-GR" sz="2000" b="1" i="0" dirty="0">
                <a:effectLst/>
                <a:latin typeface="Roboto" panose="02000000000000000000" pitchFamily="2" charset="0"/>
              </a:rPr>
              <a:t>Οφθαλμοδερματικός αλφισμός (αυτοσωμικός υπολειπόμενος)</a:t>
            </a:r>
            <a:endParaRPr lang="el-GR" sz="2000" b="0" i="0" dirty="0">
              <a:effectLst/>
              <a:latin typeface="Roboto" panose="02000000000000000000" pitchFamily="2" charset="0"/>
            </a:endParaRPr>
          </a:p>
          <a:p>
            <a:pPr algn="l">
              <a:spcBef>
                <a:spcPts val="1125"/>
              </a:spcBef>
              <a:spcAft>
                <a:spcPts val="600"/>
              </a:spcAft>
              <a:buNone/>
            </a:pPr>
            <a:r>
              <a:rPr lang="el-GR" sz="2000" b="0" i="0" dirty="0">
                <a:effectLst/>
                <a:latin typeface="Roboto" panose="02000000000000000000" pitchFamily="2" charset="0"/>
              </a:rPr>
              <a:t>Αυτού του τύπου ο αλφισμός παρουσιάζει αρκετές γενετικές παραλλαγές και χωρίζεται σε δύο είδη: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dirty="0">
                <a:effectLst/>
                <a:latin typeface="Roboto" panose="02000000000000000000" pitchFamily="2" charset="0"/>
              </a:rPr>
              <a:t>Τον αρνητικό στην τυροσινάση (ένζυμο υπεύθυνο για τη σύνθεση της μελανίνης) τύπο που αποτελεί τη σοβαρότερη μορφή και συνοδεύεται από νυσταγμό και μειωμένη οπτική οξύτητα (μικρότερη από 1/10)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dirty="0">
                <a:effectLst/>
                <a:latin typeface="Roboto" panose="02000000000000000000" pitchFamily="2" charset="0"/>
              </a:rPr>
              <a:t>Τον θετικό στην τυροσινάση τύπος, ο οποίος είναι πιο ήπιος, και συνοδεύεται από νυσταγμό χαμηλότερου επιπέδου και καλύτερο επίπεδο όρασης (μεγαλύτερη από 1/10)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D7258-4B04-DF6E-13D5-60D28C1C2556}"/>
              </a:ext>
            </a:extLst>
          </p:cNvPr>
          <p:cNvSpPr txBox="1"/>
          <p:nvPr/>
        </p:nvSpPr>
        <p:spPr>
          <a:xfrm>
            <a:off x="1160981" y="4686300"/>
            <a:ext cx="9870037" cy="154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125"/>
              </a:spcBef>
              <a:spcAft>
                <a:spcPts val="600"/>
              </a:spcAft>
              <a:buNone/>
            </a:pPr>
            <a:r>
              <a:rPr lang="el-GR" sz="2000" b="1" i="0" dirty="0">
                <a:effectLst/>
                <a:latin typeface="Roboto" panose="02000000000000000000" pitchFamily="2" charset="0"/>
              </a:rPr>
              <a:t>Οφθαλμικός αλφισμός (φυλοσύνδετος υπολειπόμενος)</a:t>
            </a:r>
          </a:p>
          <a:p>
            <a:pPr algn="l">
              <a:spcBef>
                <a:spcPts val="1125"/>
              </a:spcBef>
              <a:spcAft>
                <a:spcPts val="600"/>
              </a:spcAft>
            </a:pPr>
            <a:r>
              <a:rPr lang="el-GR" sz="2000" i="0" dirty="0">
                <a:effectLst/>
                <a:latin typeface="Roboto" panose="02000000000000000000" pitchFamily="2" charset="0"/>
              </a:rPr>
              <a:t>Προσβάλλει μόνο τα αγόρια, τα οποία έχουν φυσιολογικό δέρμα και μαλλιά, αλλά εμφανίζουν μειωμένα επίπεδα μελανίνης στα μάτια. Η οπτική τους οξύτητα είναι μεταξύ 2/10 και 5/10 και ο νυσταγμός είναι μικρού επιπέδου.</a:t>
            </a:r>
          </a:p>
        </p:txBody>
      </p:sp>
    </p:spTree>
    <p:extLst>
      <p:ext uri="{BB962C8B-B14F-4D97-AF65-F5344CB8AC3E}">
        <p14:creationId xmlns:p14="http://schemas.microsoft.com/office/powerpoint/2010/main" val="371621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43D05C-5E17-F3E4-008D-0B59D430C6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AFB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C53F1-57D8-6AB2-40FA-E0E8C670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69392"/>
            <a:ext cx="10553700" cy="60693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l-GR" b="1" dirty="0"/>
              <a:t>Πωσ αντιπετωπιζεται ο </a:t>
            </a:r>
            <a:r>
              <a:rPr lang="el-GR" b="1" dirty="0" smtClean="0"/>
              <a:t>αλφισμοσ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C0B2E-8DE4-910A-4A33-802A963788D3}"/>
              </a:ext>
            </a:extLst>
          </p:cNvPr>
          <p:cNvSpPr txBox="1"/>
          <p:nvPr/>
        </p:nvSpPr>
        <p:spPr>
          <a:xfrm>
            <a:off x="857250" y="1533524"/>
            <a:ext cx="105537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125"/>
              </a:spcBef>
              <a:spcAft>
                <a:spcPts val="600"/>
              </a:spcAft>
              <a:buNone/>
            </a:pPr>
            <a:r>
              <a:rPr lang="el-GR" sz="2000" b="0" i="0" dirty="0">
                <a:effectLst/>
                <a:latin typeface="Roboto" panose="02000000000000000000" pitchFamily="2" charset="0"/>
              </a:rPr>
              <a:t>Θεραπεία, μέχρι στιγμής, του αλφισμού δεν υπάρχει. Τα άτομα που πάσχουν μπορούν να παίρνουν τα παρακάτω μέτρα: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dirty="0">
                <a:effectLst/>
                <a:latin typeface="Roboto" panose="02000000000000000000" pitchFamily="2" charset="0"/>
              </a:rPr>
              <a:t>Χρήση ενισχυμένων κοντινών γυαλιών ή βοηθημάτων όρασης</a:t>
            </a:r>
          </a:p>
          <a:p>
            <a:pPr algn="l"/>
            <a:endParaRPr lang="el-GR" sz="20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dirty="0">
                <a:effectLst/>
                <a:latin typeface="Roboto" panose="02000000000000000000" pitchFamily="2" charset="0"/>
              </a:rPr>
              <a:t>Φωτοχρωμικοί φακοί (που σκουραίνουν με την έκθεση στον ήλιο) για την αντιμετώπιση του έντονου φωτισμού</a:t>
            </a:r>
          </a:p>
          <a:p>
            <a:pPr algn="l"/>
            <a:endParaRPr lang="el-GR" sz="20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dirty="0">
                <a:effectLst/>
                <a:latin typeface="Roboto" panose="02000000000000000000" pitchFamily="2" charset="0"/>
              </a:rPr>
              <a:t>Εξέταση κάθε χρόνο από δερματολόγο</a:t>
            </a:r>
          </a:p>
          <a:p>
            <a:pPr algn="l"/>
            <a:endParaRPr lang="el-GR" sz="20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dirty="0">
                <a:effectLst/>
                <a:latin typeface="Roboto" panose="02000000000000000000" pitchFamily="2" charset="0"/>
              </a:rPr>
              <a:t>Αποφυγή έκθεσης στον ήλιο τις ώρες υψηλής ηλιακής</a:t>
            </a:r>
          </a:p>
          <a:p>
            <a:pPr algn="l"/>
            <a:r>
              <a:rPr lang="el-GR" sz="2000" dirty="0">
                <a:latin typeface="Roboto" panose="02000000000000000000" pitchFamily="2" charset="0"/>
              </a:rPr>
              <a:t> έντασης</a:t>
            </a:r>
            <a:endParaRPr lang="el-GR" sz="2000" b="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EF072-59B7-4BFF-3EB7-E50470DA4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475" y="3943710"/>
            <a:ext cx="3815443" cy="22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4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3B8A-7B78-0170-A4DC-9327B08F4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46" y="545712"/>
            <a:ext cx="10076307" cy="572261"/>
          </a:xfrm>
          <a:solidFill>
            <a:srgbClr val="9BAFB5"/>
          </a:solidFill>
        </p:spPr>
        <p:txBody>
          <a:bodyPr>
            <a:normAutofit fontScale="90000"/>
          </a:bodyPr>
          <a:lstStyle/>
          <a:p>
            <a:pPr algn="l"/>
            <a:r>
              <a:rPr lang="el-GR" dirty="0"/>
              <a:t>Διαγνωση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DD1E-BE7D-E69D-E3CC-BDA2020CA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46" y="1485900"/>
            <a:ext cx="10076307" cy="4397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0" i="0" dirty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  <a:t>Οι φορείς της πάθησης δεν εκδηλώνουν τα συμπτώματα της νόσου, και άρα μόνο ο γενετικός έλεγχος μπορεί να αναδείξει τη φορεία τους. Η εντόπιση </a:t>
            </a:r>
            <a:r>
              <a:rPr lang="el-GR" sz="2000" b="0" i="0" dirty="0" smtClean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  <a:t>των φορέων είναι σημαντική, </a:t>
            </a:r>
            <a:r>
              <a:rPr lang="el-GR" sz="2000" b="0" i="0" dirty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  <a:t>όχι μόνο γιατί μπορούν να προληφθούν συμπτώματα αλλά και άλλες νόσοι του αιματολογικού και ανοσοποιητικού συστήματος</a:t>
            </a:r>
          </a:p>
          <a:p>
            <a:pPr marL="0" indent="0">
              <a:buNone/>
            </a:pPr>
            <a:r>
              <a:rPr lang="el-GR" sz="2000" b="0" i="0" dirty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  <a:t>Το καθήκον κάθε ιατρείου κλινικής γενετικής πέραν από τη διάγνωση, τον προγεννητικό έλεγχο και τη γενική συμβουλευτική, είναι τα άτομα με αλφισμό, να είναι υγιή και παραγωγικά όπως όλοι μας.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B610E-CE36-EB77-0395-E38E75973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48" y="3892642"/>
            <a:ext cx="5178102" cy="29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12FAA9-36F1-1E4B-5B90-598EB28930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AFB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014-12A8-004B-9D13-EF8FF7D8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415" y="660011"/>
            <a:ext cx="10119169" cy="606814"/>
          </a:xfrm>
        </p:spPr>
        <p:txBody>
          <a:bodyPr>
            <a:normAutofit fontScale="90000"/>
          </a:bodyPr>
          <a:lstStyle/>
          <a:p>
            <a:r>
              <a:rPr lang="el-GR" dirty="0"/>
              <a:t>Παγκοσμια μερα ενημερωσης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1419-94F8-DD47-2C1B-B014772A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5" y="1885950"/>
            <a:ext cx="8953500" cy="3530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0" i="0" dirty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  <a:t>Τον Δεκέμβριο του 2014, ο Οργανισμός Ηνωμένων Εθνών </a:t>
            </a:r>
            <a:r>
              <a:rPr lang="el-GR" sz="2000" b="0" i="0" dirty="0" smtClean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  <a:t>διακήρυξε </a:t>
            </a:r>
            <a:r>
              <a:rPr lang="el-GR" sz="2000" b="0" i="0" dirty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  <a:t>την 13η Ιουνίου ως την παγκόσμια ημέρα ενημέρωσης για τον αλφισμό </a:t>
            </a:r>
            <a:r>
              <a:rPr lang="el-GR" sz="2000" b="0" i="0" dirty="0" smtClean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  <a:t>(International </a:t>
            </a:r>
            <a:r>
              <a:rPr lang="el-GR" sz="2000" b="0" i="0" dirty="0">
                <a:solidFill>
                  <a:srgbClr val="363636"/>
                </a:solidFill>
                <a:effectLst/>
                <a:latin typeface="Roboto" panose="02000000000000000000" pitchFamily="2" charset="0"/>
              </a:rPr>
              <a:t>albinism awareness day) που έτσι γιορτάζεται από το 2015.</a:t>
            </a:r>
          </a:p>
          <a:p>
            <a:pPr marL="0" indent="0">
              <a:buNone/>
            </a:pPr>
            <a:endParaRPr lang="el-GR" sz="2000" dirty="0">
              <a:solidFill>
                <a:srgbClr val="363636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703B8-B0E5-A9FC-DB37-188D84B8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2997200"/>
            <a:ext cx="5334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2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E69A8-8BD6-9C10-9075-D0186285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43" y="631436"/>
            <a:ext cx="10589514" cy="486537"/>
          </a:xfrm>
          <a:solidFill>
            <a:srgbClr val="9BAFB5"/>
          </a:solidFill>
        </p:spPr>
        <p:txBody>
          <a:bodyPr>
            <a:normAutofit fontScale="90000"/>
          </a:bodyPr>
          <a:lstStyle/>
          <a:p>
            <a:r>
              <a:rPr lang="el-GR" b="0" i="0" dirty="0" err="1">
                <a:solidFill>
                  <a:srgbClr val="000000"/>
                </a:solidFill>
                <a:effectLst/>
                <a:latin typeface="Fedra Sans"/>
              </a:rPr>
              <a:t>Σαλίφ</a:t>
            </a:r>
            <a:r>
              <a:rPr lang="el-GR" b="0" i="0" dirty="0">
                <a:solidFill>
                  <a:srgbClr val="000000"/>
                </a:solidFill>
                <a:effectLst/>
                <a:latin typeface="Fedra Sans"/>
              </a:rPr>
              <a:t> 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Fedra Sans"/>
              </a:rPr>
              <a:t>Κεϊτά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51F7E-5A03-5F6F-4474-F9D4C70E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43" y="1632887"/>
            <a:ext cx="7656958" cy="3105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0" i="0" dirty="0">
                <a:solidFill>
                  <a:srgbClr val="2021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Ο </a:t>
            </a:r>
            <a:r>
              <a:rPr lang="el-GR" sz="2000" b="1" i="0" dirty="0" err="1">
                <a:solidFill>
                  <a:srgbClr val="2021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Σαλίφ</a:t>
            </a:r>
            <a:r>
              <a:rPr lang="el-GR" sz="2000" b="1" i="0" dirty="0">
                <a:solidFill>
                  <a:srgbClr val="2021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l-GR" sz="2000" b="1" i="0" dirty="0" err="1">
                <a:solidFill>
                  <a:srgbClr val="2021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Κεϊτά</a:t>
            </a:r>
            <a:r>
              <a:rPr lang="el-GR" sz="2000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γεννη</a:t>
            </a:r>
            <a:r>
              <a:rPr lang="el-GR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μένος το 25 Αυγούστου</a:t>
            </a:r>
            <a:r>
              <a:rPr lang="el-GR" sz="2000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r>
              <a:rPr lang="el-GR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1949</a:t>
            </a:r>
            <a:r>
              <a:rPr lang="el-GR" sz="2000" b="0" i="0" dirty="0">
                <a:solidFill>
                  <a:srgbClr val="2021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είναι τραγουδιστής και τραγουδοποιός από το </a:t>
            </a:r>
            <a:r>
              <a:rPr lang="el-GR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Μάλι</a:t>
            </a:r>
            <a:r>
              <a:rPr lang="el-GR" sz="2000" b="0" i="0" dirty="0">
                <a:solidFill>
                  <a:srgbClr val="2021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που έχει συνδυάσει παραδοσιακούς ρυθμούς και φωνητικά με ηλεκτρονικά όργανα, κάτι που τον έκανε δημοφιλή στη Δύση τη δεκαετία του </a:t>
            </a:r>
            <a:r>
              <a:rPr lang="el-GR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1980</a:t>
            </a:r>
            <a:r>
              <a:rPr lang="el-GR" sz="2000" b="0" i="0" dirty="0">
                <a:solidFill>
                  <a:srgbClr val="2021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l-GR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Ο </a:t>
            </a:r>
            <a:r>
              <a:rPr lang="el-GR" sz="20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Σαλίφ</a:t>
            </a:r>
            <a:r>
              <a:rPr lang="el-GR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l-GR" sz="20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Κεϊτά</a:t>
            </a:r>
            <a:r>
              <a:rPr lang="el-GR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γεννήθηκε αλμπίνος και αποκηρύχθηκε από την οικογένειά του, αφού στην κουλτούρα των </a:t>
            </a:r>
            <a:r>
              <a:rPr lang="el-GR" sz="20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Mandinka</a:t>
            </a:r>
            <a:r>
              <a:rPr lang="el-GR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ο αλμπινισμός ερμηνεύεται ως σημάδι του διαβόλου και θεωρείται κακός οιωνός.</a:t>
            </a:r>
            <a:endParaRPr lang="en-US" sz="20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1ED3C-2195-9FE8-DCFD-54B5884EF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607" y="1592731"/>
            <a:ext cx="2724150" cy="33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9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D5F945-F17D-ECB8-1FA7-A8D8F4C931C7}"/>
              </a:ext>
            </a:extLst>
          </p:cNvPr>
          <p:cNvSpPr txBox="1"/>
          <p:nvPr/>
        </p:nvSpPr>
        <p:spPr>
          <a:xfrm>
            <a:off x="809625" y="1838324"/>
            <a:ext cx="998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https://el.wikipedia.org/wiki/%CE%91%CE%BB%CF%86%CE%B9%CF%83%CE%BC%CF%8C%CF%82</a:t>
            </a:r>
            <a:endParaRPr lang="en-US" dirty="0"/>
          </a:p>
          <a:p>
            <a:r>
              <a:rPr lang="en-US" dirty="0">
                <a:hlinkClick r:id="rId3"/>
              </a:rPr>
              <a:t>https://drkarditsas.com/service/%CE%B1%CE%BB%CE%BC%CF%80%CE%B9%CE%BD%CE%B9%CF%83%CE%BC%CF%8C%CF%82/</a:t>
            </a:r>
            <a:endParaRPr lang="en-US" dirty="0"/>
          </a:p>
          <a:p>
            <a:r>
              <a:rPr lang="en-US" dirty="0">
                <a:hlinkClick r:id="rId4"/>
              </a:rPr>
              <a:t>https://www.iaso.gr/medical-directory/details/medical/2024/06/11/ti-einai-o-alfismos-kai-poia-ta-charaktiristika-tou</a:t>
            </a:r>
            <a:endParaRPr lang="en-US" dirty="0"/>
          </a:p>
          <a:p>
            <a:r>
              <a:rPr lang="en-US" dirty="0">
                <a:hlinkClick r:id="rId5"/>
              </a:rPr>
              <a:t>https://el.wikipedia.org/wiki/%CE%A3%CE%B1%CE%BB%CE%AF%CF%86_%CE%9A%CE%B5%CF%8A%CF%84%CE%AC</a:t>
            </a:r>
            <a:endParaRPr lang="en-US" dirty="0"/>
          </a:p>
          <a:p>
            <a:r>
              <a:rPr lang="en-US" dirty="0">
                <a:hlinkClick r:id="rId6"/>
              </a:rPr>
              <a:t>https://www.lifo.gr/lifoland/mikropragmata/o-salif-keita-gia-arharioys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F380F-D2A1-F7B9-C626-E31B4090A1A9}"/>
              </a:ext>
            </a:extLst>
          </p:cNvPr>
          <p:cNvSpPr txBox="1"/>
          <p:nvPr/>
        </p:nvSpPr>
        <p:spPr>
          <a:xfrm>
            <a:off x="809625" y="1028700"/>
            <a:ext cx="823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ΠΗΓΕΣ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0625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274</TotalTime>
  <Words>422</Words>
  <Application>Microsoft Office PowerPoint</Application>
  <PresentationFormat>Ευρεία οθόνη</PresentationFormat>
  <Paragraphs>46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Corbel</vt:lpstr>
      <vt:lpstr>Fedra Sans</vt:lpstr>
      <vt:lpstr>Gill Sans MT</vt:lpstr>
      <vt:lpstr>Roboto</vt:lpstr>
      <vt:lpstr>Parcel</vt:lpstr>
      <vt:lpstr>ΑΛΦΙΣΜΟΣ</vt:lpstr>
      <vt:lpstr>Τι ειναι ο αλφισμοσ</vt:lpstr>
      <vt:lpstr>Αιτια του αλφισμου </vt:lpstr>
      <vt:lpstr>Υπαρχουν δυο βασικεσ μορφεσ αλφισμου:</vt:lpstr>
      <vt:lpstr>Πωσ αντιπετωπιζεται ο αλφισμοσ</vt:lpstr>
      <vt:lpstr>Διαγνωση </vt:lpstr>
      <vt:lpstr>Παγκοσμια μερα ενημερωσης </vt:lpstr>
      <vt:lpstr>Σαλίφ Κεϊτά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ΑΛΦΙΣΜΟΣ</dc:title>
  <dc:creator>Odey Alhilaly</dc:creator>
  <cp:lastModifiedBy>gemanos@teemail.gr</cp:lastModifiedBy>
  <cp:revision>11</cp:revision>
  <dcterms:created xsi:type="dcterms:W3CDTF">2025-05-05T15:48:27Z</dcterms:created>
  <dcterms:modified xsi:type="dcterms:W3CDTF">2025-05-15T12:59:31Z</dcterms:modified>
</cp:coreProperties>
</file>