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11615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51625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886389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96244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03877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7538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140901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7962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6660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050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16508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BB8139-B4CB-4BA2-B220-13235AECB75C}" type="datetimeFigureOut">
              <a:rPr lang="el-GR" smtClean="0"/>
              <a:t>26/04/2024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94ADE-7302-4805-BA0F-A234D92D320A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64426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amberts.gr/%CE%B1%CE%BD%CE%B1%CE%B9%CE%BC%CE%AF%CE%B1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722784" y="609600"/>
            <a:ext cx="9144000" cy="1723542"/>
          </a:xfrm>
        </p:spPr>
        <p:txBody>
          <a:bodyPr>
            <a:noAutofit/>
          </a:bodyPr>
          <a:lstStyle/>
          <a:p>
            <a:r>
              <a:rPr lang="el-GR" sz="9600" b="1" dirty="0" smtClean="0">
                <a:solidFill>
                  <a:schemeClr val="bg1"/>
                </a:solidFill>
              </a:rPr>
              <a:t>ΑΝΑΙΜΙΑ</a:t>
            </a:r>
            <a:endParaRPr lang="el-GR" sz="9600" b="1" dirty="0">
              <a:solidFill>
                <a:schemeClr val="bg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3220279" y="5251269"/>
            <a:ext cx="9144000" cy="2434612"/>
          </a:xfrm>
        </p:spPr>
        <p:txBody>
          <a:bodyPr/>
          <a:lstStyle/>
          <a:p>
            <a:r>
              <a:rPr lang="el-GR" dirty="0" smtClean="0">
                <a:solidFill>
                  <a:schemeClr val="bg1"/>
                </a:solidFill>
              </a:rPr>
              <a:t>Ανδρέας Νέστωρας , Λευτέρης  </a:t>
            </a:r>
            <a:r>
              <a:rPr lang="el-GR" dirty="0" err="1" smtClean="0">
                <a:solidFill>
                  <a:schemeClr val="bg1"/>
                </a:solidFill>
              </a:rPr>
              <a:t>Μαραγκάκης</a:t>
            </a:r>
            <a:r>
              <a:rPr lang="el-GR" dirty="0" smtClean="0">
                <a:solidFill>
                  <a:schemeClr val="bg1"/>
                </a:solidFill>
              </a:rPr>
              <a:t> , Χρήστος </a:t>
            </a:r>
            <a:r>
              <a:rPr lang="el-GR" dirty="0" err="1" smtClean="0">
                <a:solidFill>
                  <a:schemeClr val="bg1"/>
                </a:solidFill>
              </a:rPr>
              <a:t>Μαντασάς</a:t>
            </a:r>
            <a:endParaRPr lang="el-GR" dirty="0" smtClean="0">
              <a:solidFill>
                <a:schemeClr val="bg1"/>
              </a:solidFill>
            </a:endParaRPr>
          </a:p>
          <a:p>
            <a:r>
              <a:rPr lang="el-GR" dirty="0" smtClean="0">
                <a:solidFill>
                  <a:schemeClr val="bg1"/>
                </a:solidFill>
              </a:rPr>
              <a:t>Τμήμα Α2, 2023-24</a:t>
            </a:r>
            <a:endParaRPr lang="el-G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3143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50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6000" b="1" dirty="0" smtClean="0">
                <a:solidFill>
                  <a:schemeClr val="bg1"/>
                </a:solidFill>
              </a:rPr>
              <a:t>Τι είναι η αναιμία ;</a:t>
            </a:r>
            <a:endParaRPr lang="el-GR" sz="6000" b="1" dirty="0">
              <a:solidFill>
                <a:schemeClr val="bg1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>
          <a:xfrm>
            <a:off x="1186543" y="2757442"/>
            <a:ext cx="10515600" cy="3974284"/>
          </a:xfrm>
        </p:spPr>
        <p:txBody>
          <a:bodyPr/>
          <a:lstStyle/>
          <a:p>
            <a:r>
              <a:rPr lang="el-GR" b="1" dirty="0" smtClean="0">
                <a:solidFill>
                  <a:schemeClr val="bg2">
                    <a:lumMod val="90000"/>
                  </a:schemeClr>
                </a:solidFill>
              </a:rPr>
              <a:t>Η αναιμία είναι μια κατάσταση κατά την οποία υφίσταται ανεπάρκεια σε υγιή ερυθρά αιμοσφαίρια, καθήκον των οποίων είναι αφενός η μεταφορά οξυγόνου από τους πνεύμονες στους ιστούς του σώματός μας και αφετέρου η μεταφορά του διοξειδίου του άνθρακα στους πνεύμονες και η απομάκρυνσή τους με την εκπνοή</a:t>
            </a:r>
            <a:r>
              <a:rPr lang="el-GR" b="1" dirty="0" smtClean="0">
                <a:solidFill>
                  <a:schemeClr val="bg2">
                    <a:lumMod val="90000"/>
                  </a:schemeClr>
                </a:solidFill>
              </a:rPr>
              <a:t>. Η </a:t>
            </a:r>
            <a:r>
              <a:rPr lang="el-GR" b="1" dirty="0" smtClean="0">
                <a:solidFill>
                  <a:schemeClr val="bg2">
                    <a:lumMod val="90000"/>
                  </a:schemeClr>
                </a:solidFill>
              </a:rPr>
              <a:t>αναιμία μπορεί να είναι προσωρινή ή μακροπρόθεσμη, ήπια ή σοβαρότερη. Υπάρχουν πολλές μορφές αναιμίας, καθεμία με τη δική της αιτία.  Αντιμετωπίζεται με την υιοθέτηση ενός υγιεινού διαιτολογίου, με τη λήψη συμπληρωμάτων ή και με την βοήθεια των ειδικών .</a:t>
            </a:r>
          </a:p>
          <a:p>
            <a:endParaRPr lang="el-GR" b="1" dirty="0">
              <a:solidFill>
                <a:schemeClr val="bg2">
                  <a:lumMod val="9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7635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l-GR" sz="6000" b="1" dirty="0" smtClean="0">
                <a:solidFill>
                  <a:schemeClr val="bg1"/>
                </a:solidFill>
              </a:rPr>
              <a:t>Τι προκαλεί την </a:t>
            </a:r>
            <a:r>
              <a:rPr lang="el-GR" sz="6000" b="1" dirty="0" smtClean="0">
                <a:solidFill>
                  <a:schemeClr val="bg1"/>
                </a:solidFill>
              </a:rPr>
              <a:t>σιδηροπενική αναιμία </a:t>
            </a:r>
            <a:r>
              <a:rPr lang="el-GR" sz="6000" b="1" dirty="0" smtClean="0">
                <a:solidFill>
                  <a:schemeClr val="bg1"/>
                </a:solidFill>
              </a:rPr>
              <a:t>;</a:t>
            </a:r>
            <a:endParaRPr lang="el-GR" sz="6000" b="1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42406" y="3675017"/>
            <a:ext cx="10515600" cy="2673531"/>
          </a:xfrm>
        </p:spPr>
        <p:txBody>
          <a:bodyPr/>
          <a:lstStyle/>
          <a:p>
            <a:r>
              <a:rPr lang="el-GR" b="1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Η μορφή αυτή αναιμίας προκαλείται από την έλλειψη σιδήρου ο οποίος είναι απαραίτητος για την παραγωγή αιμοσφαιρίνης, βασικού συστατικού των ερυθρών αιμοσφαιρίων. </a:t>
            </a:r>
          </a:p>
          <a:p>
            <a:r>
              <a:rPr lang="el-GR" b="1" dirty="0" smtClean="0">
                <a:solidFill>
                  <a:schemeClr val="bg1"/>
                </a:solidFill>
              </a:rPr>
              <a:t>Σιδηροπενική αναιμία συναντάμε συχνά σε εγκύους ή σε γυναίκες με </a:t>
            </a:r>
            <a:r>
              <a:rPr lang="el-GR" b="1" i="1" dirty="0" smtClean="0">
                <a:solidFill>
                  <a:schemeClr val="bg1"/>
                </a:solidFill>
              </a:rPr>
              <a:t>βαριά εμμηνορροϊκή αιμορραγία, αλλά και στους αθλητές.</a:t>
            </a:r>
            <a:endParaRPr lang="el-GR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360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l-GR" sz="7200" b="1" dirty="0" smtClean="0">
                <a:solidFill>
                  <a:schemeClr val="bg1"/>
                </a:solidFill>
              </a:rPr>
              <a:t>Συμπτώματα</a:t>
            </a:r>
            <a:endParaRPr lang="el-GR" sz="7200" b="1" dirty="0">
              <a:solidFill>
                <a:schemeClr val="bg1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24988" y="1485991"/>
            <a:ext cx="11188338" cy="3068592"/>
          </a:xfrm>
        </p:spPr>
        <p:txBody>
          <a:bodyPr>
            <a:noAutofit/>
          </a:bodyPr>
          <a:lstStyle/>
          <a:p>
            <a:r>
              <a:rPr lang="el-GR" sz="4400" b="1" dirty="0" smtClean="0">
                <a:solidFill>
                  <a:schemeClr val="bg1"/>
                </a:solidFill>
              </a:rPr>
              <a:t>Αναλόγως με τα αίτια της αναιμίας, ποικίλλουν και τα συμπτώματα. Ωστόσο, τα συνηθέστερα είναι το αίσθημα κόπωσης, ο ακανόνιστος καρδιακός παλμός και ο πόνος στο στέρνο. Επίσης η χλωμή όψη, η δύσπνοια, οι πονοκέφαλοι, οι ζαλάδες, ακόμη και τα κρύα χέρια και πόδια.</a:t>
            </a:r>
            <a:endParaRPr lang="el-GR" sz="44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267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250031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l-GR" sz="7200" b="1" dirty="0" smtClean="0"/>
              <a:t>Αντιμετώπιση</a:t>
            </a:r>
            <a:endParaRPr lang="el-GR" sz="72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l-GR" sz="4000" dirty="0" smtClean="0"/>
              <a:t>Στην περίπτωση αυτού του είδους αναιμίας, συνιστάται η λήψη συμπληρωμάτων σιδήρου και ο εμπλουτισμός του καθημερινού μας διαιτολογίου με τρόφιμα πλούσια σε σίδηρο, όπως: τα δημητριακά, τα πράσινα φυλλώδη λαχανικά, τα όσπρια, το καστανό ρύζι, το λευκό ή κόκκινο κρέας, οι ξηροί καρποί, τα ψάρια, τα αυγά, τα αποξηραμένα φρούτα.</a:t>
            </a:r>
            <a:endParaRPr lang="el-GR" sz="4000" dirty="0"/>
          </a:p>
        </p:txBody>
      </p:sp>
    </p:spTree>
    <p:extLst>
      <p:ext uri="{BB962C8B-B14F-4D97-AF65-F5344CB8AC3E}">
        <p14:creationId xmlns:p14="http://schemas.microsoft.com/office/powerpoint/2010/main" val="22143593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l-GR" sz="10000" dirty="0" smtClean="0"/>
              <a:t>Ευχαριστούμε !!!</a:t>
            </a:r>
            <a:endParaRPr lang="el-GR" sz="100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1368287" y="1931642"/>
            <a:ext cx="10515600" cy="4351338"/>
          </a:xfrm>
        </p:spPr>
        <p:txBody>
          <a:bodyPr/>
          <a:lstStyle/>
          <a:p>
            <a:r>
              <a:rPr lang="el-GR" dirty="0" smtClean="0"/>
              <a:t>Οι πηγές είναι οι εξής : </a:t>
            </a:r>
            <a:r>
              <a:rPr lang="en-US" dirty="0" smtClean="0">
                <a:hlinkClick r:id="rId2"/>
              </a:rPr>
              <a:t>LAMBERTS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77028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82</TotalTime>
  <Words>287</Words>
  <Application>Microsoft Office PowerPoint</Application>
  <PresentationFormat>Ευρεία οθόνη</PresentationFormat>
  <Paragraphs>14</Paragraphs>
  <Slides>6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Θέμα του Office</vt:lpstr>
      <vt:lpstr>ΑΝΑΙΜΙΑ</vt:lpstr>
      <vt:lpstr>Τι είναι η αναιμία ;</vt:lpstr>
      <vt:lpstr>Τι προκαλεί την σιδηροπενική αναιμία ;</vt:lpstr>
      <vt:lpstr>Συμπτώματα</vt:lpstr>
      <vt:lpstr>Αντιμετώπιση</vt:lpstr>
      <vt:lpstr>Ευχαριστούμε !!!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ΑΝΑΙΜΙΑ</dc:title>
  <dc:creator>Vasilis</dc:creator>
  <cp:lastModifiedBy>SK</cp:lastModifiedBy>
  <cp:revision>13</cp:revision>
  <dcterms:created xsi:type="dcterms:W3CDTF">2024-02-11T16:11:17Z</dcterms:created>
  <dcterms:modified xsi:type="dcterms:W3CDTF">2024-04-26T10:23:34Z</dcterms:modified>
</cp:coreProperties>
</file>