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57" r:id="rId3"/>
    <p:sldId id="258" r:id="rId4"/>
    <p:sldId id="259" r:id="rId5"/>
    <p:sldId id="260" r:id="rId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1/10/2024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1609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1/10/2024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40071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1/10/2024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3237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1/10/2024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0302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1/10/2024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9520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1/10/2024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57771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1/10/2024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9574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1/10/2024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8312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1/10/2024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5907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1/10/2024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66943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1/10/2024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0216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1/10/2024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73929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0" r:id="rId6"/>
    <p:sldLayoutId id="2147483686" r:id="rId7"/>
    <p:sldLayoutId id="2147483687" r:id="rId8"/>
    <p:sldLayoutId id="2147483688" r:id="rId9"/>
    <p:sldLayoutId id="2147483689" r:id="rId10"/>
    <p:sldLayoutId id="214748369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Διαβάθμιση πολυχρωματικών καπνός">
            <a:extLst>
              <a:ext uri="{FF2B5EF4-FFF2-40B4-BE49-F238E27FC236}">
                <a16:creationId xmlns:a16="http://schemas.microsoft.com/office/drawing/2014/main" id="{CD21EF0D-27F1-B508-29C7-03312C6A5E8D}"/>
              </a:ext>
            </a:extLst>
          </p:cNvPr>
          <p:cNvPicPr>
            <a:picLocks noChangeAspect="1"/>
          </p:cNvPicPr>
          <p:nvPr/>
        </p:nvPicPr>
        <p:blipFill rotWithShape="1">
          <a:blip r:embed="rId2"/>
          <a:srcRect t="7966" b="7764"/>
          <a:stretch/>
        </p:blipFill>
        <p:spPr>
          <a:xfrm>
            <a:off x="-1" y="10"/>
            <a:ext cx="12191999" cy="6857990"/>
          </a:xfrm>
          <a:prstGeom prst="rect">
            <a:avLst/>
          </a:prstGeom>
        </p:spPr>
      </p:pic>
      <p:sp>
        <p:nvSpPr>
          <p:cNvPr id="18" name="Rectangle 17">
            <a:extLst>
              <a:ext uri="{FF2B5EF4-FFF2-40B4-BE49-F238E27FC236}">
                <a16:creationId xmlns:a16="http://schemas.microsoft.com/office/drawing/2014/main" id="{7319A1DD-F557-4EC6-8A8C-F7617B4CD6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18982"/>
            <a:ext cx="7537704" cy="2462668"/>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199B1371-0720-F97E-A5C8-004875228DD4}"/>
              </a:ext>
            </a:extLst>
          </p:cNvPr>
          <p:cNvSpPr>
            <a:spLocks noGrp="1"/>
          </p:cNvSpPr>
          <p:nvPr>
            <p:ph type="ctrTitle"/>
          </p:nvPr>
        </p:nvSpPr>
        <p:spPr>
          <a:xfrm>
            <a:off x="735791" y="3331444"/>
            <a:ext cx="6470692" cy="1229306"/>
          </a:xfrm>
        </p:spPr>
        <p:txBody>
          <a:bodyPr>
            <a:normAutofit/>
          </a:bodyPr>
          <a:lstStyle/>
          <a:p>
            <a:r>
              <a:rPr lang="el-GR" sz="5400" dirty="0">
                <a:solidFill>
                  <a:schemeClr val="tx1"/>
                </a:solidFill>
              </a:rPr>
              <a:t>Βιολογία Α’ Γυμνασίου</a:t>
            </a:r>
          </a:p>
        </p:txBody>
      </p:sp>
      <p:sp>
        <p:nvSpPr>
          <p:cNvPr id="3" name="Υπότιτλος 2">
            <a:extLst>
              <a:ext uri="{FF2B5EF4-FFF2-40B4-BE49-F238E27FC236}">
                <a16:creationId xmlns:a16="http://schemas.microsoft.com/office/drawing/2014/main" id="{E5AC653D-7EBD-5D70-7A77-B423DCD3EEAF}"/>
              </a:ext>
            </a:extLst>
          </p:cNvPr>
          <p:cNvSpPr>
            <a:spLocks noGrp="1"/>
          </p:cNvSpPr>
          <p:nvPr>
            <p:ph type="subTitle" idx="1"/>
          </p:nvPr>
        </p:nvSpPr>
        <p:spPr>
          <a:xfrm>
            <a:off x="735791" y="4735799"/>
            <a:ext cx="6470693" cy="605256"/>
          </a:xfrm>
        </p:spPr>
        <p:txBody>
          <a:bodyPr>
            <a:normAutofit fontScale="25000" lnSpcReduction="20000"/>
          </a:bodyPr>
          <a:lstStyle/>
          <a:p>
            <a:pPr algn="ctr"/>
            <a:r>
              <a:rPr lang="el-GR" sz="5600" dirty="0"/>
              <a:t>Εβελινα μπλανα-νασια</a:t>
            </a:r>
            <a:r>
              <a:rPr lang="en-US" sz="5600" dirty="0"/>
              <a:t> </a:t>
            </a:r>
            <a:r>
              <a:rPr lang="el-GR" sz="5600" dirty="0"/>
              <a:t>καρρα</a:t>
            </a:r>
          </a:p>
          <a:p>
            <a:pPr algn="ctr"/>
            <a:r>
              <a:rPr lang="el-GR" sz="4800" dirty="0"/>
              <a:t>Τμημα: Α΄1</a:t>
            </a:r>
          </a:p>
        </p:txBody>
      </p:sp>
      <p:cxnSp>
        <p:nvCxnSpPr>
          <p:cNvPr id="20" name="!!Straight Connector">
            <a:extLst>
              <a:ext uri="{FF2B5EF4-FFF2-40B4-BE49-F238E27FC236}">
                <a16:creationId xmlns:a16="http://schemas.microsoft.com/office/drawing/2014/main" id="{D28A9C89-B313-458F-9C85-515930A51A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429" y="4641183"/>
            <a:ext cx="6309360" cy="0"/>
          </a:xfrm>
          <a:prstGeom prst="line">
            <a:avLst/>
          </a:prstGeom>
          <a:ln w="12700">
            <a:solidFill>
              <a:schemeClr val="tx1">
                <a:lumMod val="75000"/>
                <a:lumOff val="25000"/>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390A367-0330-4E03-9D5F-40308A7975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83191317"/>
      </p:ext>
    </p:extLst>
  </p:cSld>
  <p:clrMapOvr>
    <a:masterClrMapping/>
  </p:clrMapOvr>
  <mc:AlternateContent xmlns:mc="http://schemas.openxmlformats.org/markup-compatibility/2006" xmlns:p14="http://schemas.microsoft.com/office/powerpoint/2010/main">
    <mc:Choice Requires="p14">
      <p:transition spd="slow" p14:dur="3400" advTm="8000">
        <p14:reveal/>
      </p:transition>
    </mc:Choice>
    <mc:Fallback xmlns="">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294CFA-C35C-4DF4-B55A-AE5D63C1C745}"/>
              </a:ext>
            </a:extLst>
          </p:cNvPr>
          <p:cNvSpPr>
            <a:spLocks noGrp="1"/>
          </p:cNvSpPr>
          <p:nvPr>
            <p:ph type="title"/>
          </p:nvPr>
        </p:nvSpPr>
        <p:spPr/>
        <p:txBody>
          <a:bodyPr>
            <a:normAutofit/>
          </a:bodyPr>
          <a:lstStyle/>
          <a:p>
            <a:r>
              <a:rPr lang="el-GR" sz="3200" dirty="0"/>
              <a:t>Η κότα δεν έχει δόντια και καταπίνει αμάσητη την τροφή της. Με ποιον τρόπο πολτοποιείται η τροφή στον πεπτικό της σωλήνα; </a:t>
            </a:r>
          </a:p>
        </p:txBody>
      </p:sp>
      <p:pic>
        <p:nvPicPr>
          <p:cNvPr id="5" name="Θέση περιεχομένου 4">
            <a:extLst>
              <a:ext uri="{FF2B5EF4-FFF2-40B4-BE49-F238E27FC236}">
                <a16:creationId xmlns:a16="http://schemas.microsoft.com/office/drawing/2014/main" id="{C9945B11-609C-40D5-9B20-732ED749DB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1918447"/>
            <a:ext cx="10058400" cy="4482353"/>
          </a:xfrm>
          <a:prstGeom prst="rect">
            <a:avLst/>
          </a:prstGeom>
          <a:ln>
            <a:noFill/>
          </a:ln>
          <a:effectLst>
            <a:softEdge rad="112500"/>
          </a:effectLst>
        </p:spPr>
      </p:pic>
    </p:spTree>
    <p:extLst>
      <p:ext uri="{BB962C8B-B14F-4D97-AF65-F5344CB8AC3E}">
        <p14:creationId xmlns:p14="http://schemas.microsoft.com/office/powerpoint/2010/main" val="165149098"/>
      </p:ext>
    </p:extLst>
  </p:cSld>
  <p:clrMapOvr>
    <a:masterClrMapping/>
  </p:clrMapOvr>
  <mc:AlternateContent xmlns:mc="http://schemas.openxmlformats.org/markup-compatibility/2006" xmlns:p14="http://schemas.microsoft.com/office/powerpoint/2010/main">
    <mc:Choice Requires="p14">
      <p:transition p14:dur="10" advTm="12000"/>
    </mc:Choice>
    <mc:Fallback xmlns="">
      <p:transition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232">
                                          <p:stCondLst>
                                            <p:cond delay="0"/>
                                          </p:stCondLst>
                                        </p:cTn>
                                        <p:tgtEl>
                                          <p:spTgt spid="2"/>
                                        </p:tgtEl>
                                      </p:cBhvr>
                                    </p:animEffect>
                                    <p:anim calcmode="lin" valueType="num">
                                      <p:cBhvr>
                                        <p:cTn id="12" dur="387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1411"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1411" tmFilter="0, 0; 0.125,0.2665; 0.25,0.4; 0.375,0.465; 0.5,0.5;  0.625,0.535; 0.75,0.6; 0.875,0.7335; 1,1">
                                          <p:stCondLst>
                                            <p:cond delay="1411"/>
                                          </p:stCondLst>
                                        </p:cTn>
                                        <p:tgtEl>
                                          <p:spTgt spid="2"/>
                                        </p:tgtEl>
                                        <p:attrNameLst>
                                          <p:attrName>ppt_y</p:attrName>
                                        </p:attrNameLst>
                                      </p:cBhvr>
                                      <p:tavLst>
                                        <p:tav tm="0" fmla="#ppt_y-sin(pi*$)/9">
                                          <p:val>
                                            <p:fltVal val="0"/>
                                          </p:val>
                                        </p:tav>
                                        <p:tav tm="100000">
                                          <p:val>
                                            <p:fltVal val="1"/>
                                          </p:val>
                                        </p:tav>
                                      </p:tavLst>
                                    </p:anim>
                                    <p:anim calcmode="lin" valueType="num">
                                      <p:cBhvr>
                                        <p:cTn id="15" dur="705" tmFilter="0, 0; 0.125,0.2665; 0.25,0.4; 0.375,0.465; 0.5,0.5;  0.625,0.535; 0.75,0.6; 0.875,0.7335; 1,1">
                                          <p:stCondLst>
                                            <p:cond delay="2814"/>
                                          </p:stCondLst>
                                        </p:cTn>
                                        <p:tgtEl>
                                          <p:spTgt spid="2"/>
                                        </p:tgtEl>
                                        <p:attrNameLst>
                                          <p:attrName>ppt_y</p:attrName>
                                        </p:attrNameLst>
                                      </p:cBhvr>
                                      <p:tavLst>
                                        <p:tav tm="0" fmla="#ppt_y-sin(pi*$)/27">
                                          <p:val>
                                            <p:fltVal val="0"/>
                                          </p:val>
                                        </p:tav>
                                        <p:tav tm="100000">
                                          <p:val>
                                            <p:fltVal val="1"/>
                                          </p:val>
                                        </p:tav>
                                      </p:tavLst>
                                    </p:anim>
                                    <p:anim calcmode="lin" valueType="num">
                                      <p:cBhvr>
                                        <p:cTn id="16" dur="349" tmFilter="0, 0; 0.125,0.2665; 0.25,0.4; 0.375,0.465; 0.5,0.5;  0.625,0.535; 0.75,0.6; 0.875,0.7335; 1,1">
                                          <p:stCondLst>
                                            <p:cond delay="3519"/>
                                          </p:stCondLst>
                                        </p:cTn>
                                        <p:tgtEl>
                                          <p:spTgt spid="2"/>
                                        </p:tgtEl>
                                        <p:attrNameLst>
                                          <p:attrName>ppt_y</p:attrName>
                                        </p:attrNameLst>
                                      </p:cBhvr>
                                      <p:tavLst>
                                        <p:tav tm="0" fmla="#ppt_y-sin(pi*$)/81">
                                          <p:val>
                                            <p:fltVal val="0"/>
                                          </p:val>
                                        </p:tav>
                                        <p:tav tm="100000">
                                          <p:val>
                                            <p:fltVal val="1"/>
                                          </p:val>
                                        </p:tav>
                                      </p:tavLst>
                                    </p:anim>
                                    <p:animScale>
                                      <p:cBhvr>
                                        <p:cTn id="17" dur="55">
                                          <p:stCondLst>
                                            <p:cond delay="1381"/>
                                          </p:stCondLst>
                                        </p:cTn>
                                        <p:tgtEl>
                                          <p:spTgt spid="2"/>
                                        </p:tgtEl>
                                      </p:cBhvr>
                                      <p:to x="100000" y="60000"/>
                                    </p:animScale>
                                    <p:animScale>
                                      <p:cBhvr>
                                        <p:cTn id="18" dur="353" decel="50000">
                                          <p:stCondLst>
                                            <p:cond delay="1437"/>
                                          </p:stCondLst>
                                        </p:cTn>
                                        <p:tgtEl>
                                          <p:spTgt spid="2"/>
                                        </p:tgtEl>
                                      </p:cBhvr>
                                      <p:to x="100000" y="100000"/>
                                    </p:animScale>
                                    <p:animScale>
                                      <p:cBhvr>
                                        <p:cTn id="19" dur="55">
                                          <p:stCondLst>
                                            <p:cond delay="2788"/>
                                          </p:stCondLst>
                                        </p:cTn>
                                        <p:tgtEl>
                                          <p:spTgt spid="2"/>
                                        </p:tgtEl>
                                      </p:cBhvr>
                                      <p:to x="100000" y="80000"/>
                                    </p:animScale>
                                    <p:animScale>
                                      <p:cBhvr>
                                        <p:cTn id="20" dur="353" decel="50000">
                                          <p:stCondLst>
                                            <p:cond delay="2843"/>
                                          </p:stCondLst>
                                        </p:cTn>
                                        <p:tgtEl>
                                          <p:spTgt spid="2"/>
                                        </p:tgtEl>
                                      </p:cBhvr>
                                      <p:to x="100000" y="100000"/>
                                    </p:animScale>
                                    <p:animScale>
                                      <p:cBhvr>
                                        <p:cTn id="21" dur="55">
                                          <p:stCondLst>
                                            <p:cond delay="3489"/>
                                          </p:stCondLst>
                                        </p:cTn>
                                        <p:tgtEl>
                                          <p:spTgt spid="2"/>
                                        </p:tgtEl>
                                      </p:cBhvr>
                                      <p:to x="100000" y="90000"/>
                                    </p:animScale>
                                    <p:animScale>
                                      <p:cBhvr>
                                        <p:cTn id="22" dur="353" decel="50000">
                                          <p:stCondLst>
                                            <p:cond delay="3544"/>
                                          </p:stCondLst>
                                        </p:cTn>
                                        <p:tgtEl>
                                          <p:spTgt spid="2"/>
                                        </p:tgtEl>
                                      </p:cBhvr>
                                      <p:to x="100000" y="100000"/>
                                    </p:animScale>
                                    <p:animScale>
                                      <p:cBhvr>
                                        <p:cTn id="23" dur="55">
                                          <p:stCondLst>
                                            <p:cond delay="3842"/>
                                          </p:stCondLst>
                                        </p:cTn>
                                        <p:tgtEl>
                                          <p:spTgt spid="2"/>
                                        </p:tgtEl>
                                      </p:cBhvr>
                                      <p:to x="100000" y="95000"/>
                                    </p:animScale>
                                    <p:animScale>
                                      <p:cBhvr>
                                        <p:cTn id="24" dur="353" decel="50000">
                                          <p:stCondLst>
                                            <p:cond delay="3897"/>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47F68E-808F-462F-ABF1-7303D30C975C}"/>
              </a:ext>
            </a:extLst>
          </p:cNvPr>
          <p:cNvSpPr>
            <a:spLocks noGrp="1"/>
          </p:cNvSpPr>
          <p:nvPr>
            <p:ph type="title"/>
          </p:nvPr>
        </p:nvSpPr>
        <p:spPr/>
        <p:txBody>
          <a:bodyPr>
            <a:normAutofit/>
          </a:bodyPr>
          <a:lstStyle/>
          <a:p>
            <a:pPr algn="ctr"/>
            <a:r>
              <a:rPr lang="el-GR" sz="8000" dirty="0"/>
              <a:t>Απάντηση</a:t>
            </a:r>
          </a:p>
        </p:txBody>
      </p:sp>
      <p:pic>
        <p:nvPicPr>
          <p:cNvPr id="5" name="Θέση περιεχομένου 4" descr="Εικόνα που περιέχει χορτάρι, εξωτερικός χώρος/ύπαιθρος, ορνιθοειδές πτηνό, πτηνό&#10;&#10;Περιγραφή που δημιουργήθηκε αυτόματα">
            <a:extLst>
              <a:ext uri="{FF2B5EF4-FFF2-40B4-BE49-F238E27FC236}">
                <a16:creationId xmlns:a16="http://schemas.microsoft.com/office/drawing/2014/main" id="{4C70F069-245E-4FA7-8C21-027BFB703A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0" y="1900518"/>
            <a:ext cx="12192700" cy="495748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CA8DCD8-2F89-4797-AA66-AA0EB1DB46B4}"/>
              </a:ext>
            </a:extLst>
          </p:cNvPr>
          <p:cNvSpPr txBox="1"/>
          <p:nvPr/>
        </p:nvSpPr>
        <p:spPr>
          <a:xfrm>
            <a:off x="-86061" y="1900518"/>
            <a:ext cx="12192000" cy="5016758"/>
          </a:xfrm>
          <a:prstGeom prst="rect">
            <a:avLst/>
          </a:prstGeom>
          <a:noFill/>
        </p:spPr>
        <p:txBody>
          <a:bodyPr wrap="square" rtlCol="0">
            <a:spAutoFit/>
          </a:bodyPr>
          <a:lstStyle/>
          <a:p>
            <a:pPr algn="just"/>
            <a:r>
              <a:rPr lang="el-GR" sz="3200" dirty="0">
                <a:solidFill>
                  <a:schemeClr val="bg1"/>
                </a:solidFill>
                <a:effectLst>
                  <a:outerShdw blurRad="38100" dist="38100" dir="2700000" algn="tl">
                    <a:srgbClr val="000000">
                      <a:alpha val="43137"/>
                    </a:srgbClr>
                  </a:outerShdw>
                </a:effectLst>
                <a:latin typeface="Arial Black" panose="020B0A04020102020204" pitchFamily="34" charset="0"/>
              </a:rPr>
              <a:t>Η τροφή που προσλαμβάνει η κότα αμάσητη, πολτοποιείται, μέσω του γαστρικού υγρού, το οποίο εκκρίνεται στο προκοιλίδιο. Οι σκληρές πλάκες, που υπάρχουν στα τοιχώματα του προστόμαχου, λειτουργούν σαν μυλόπετρες που αλέθουν την τροφή. Ταυτόχρονα, τα πετραδάκια που καταπίνουν μαζί με την τροφή τους, αποθηκεύονται στον προστόμαχο και χρησιμοποιούνται προκειμένου να αλεστεί ευκολότερα η τροφή. Έπειτα, αποβάλλονται μαζί με τα περιττώματα από την αμάρα.</a:t>
            </a:r>
          </a:p>
        </p:txBody>
      </p:sp>
    </p:spTree>
    <p:extLst>
      <p:ext uri="{BB962C8B-B14F-4D97-AF65-F5344CB8AC3E}">
        <p14:creationId xmlns:p14="http://schemas.microsoft.com/office/powerpoint/2010/main" val="106622554"/>
      </p:ext>
    </p:extLst>
  </p:cSld>
  <p:clrMapOvr>
    <a:masterClrMapping/>
  </p:clrMapOvr>
  <mc:AlternateContent xmlns:mc="http://schemas.openxmlformats.org/markup-compatibility/2006" xmlns:p14="http://schemas.microsoft.com/office/powerpoint/2010/main">
    <mc:Choice Requires="p14">
      <p:transition spd="slow" p14:dur="2000" advTm="33000"/>
    </mc:Choice>
    <mc:Fallback xmlns="">
      <p:transition spd="slow" advTm="3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grpId="0" nodeType="afterEffect">
                                  <p:stCondLst>
                                    <p:cond delay="500"/>
                                  </p:stCondLst>
                                  <p:iterate type="lt">
                                    <p:tmPct val="10000"/>
                                  </p:iterate>
                                  <p:childTnLst>
                                    <p:animClr clrSpc="rgb" dir="cw">
                                      <p:cBhvr override="childStyle">
                                        <p:cTn id="6" dur="500" fill="hold"/>
                                        <p:tgtEl>
                                          <p:spTgt spid="2"/>
                                        </p:tgtEl>
                                        <p:attrNameLst>
                                          <p:attrName>style.color</p:attrName>
                                        </p:attrNameLst>
                                      </p:cBhvr>
                                      <p:to>
                                        <a:srgbClr val="C00000"/>
                                      </p:to>
                                    </p:animClr>
                                    <p:animClr clrSpc="rgb" dir="cw">
                                      <p:cBhvr>
                                        <p:cTn id="7" dur="500" fill="hold"/>
                                        <p:tgtEl>
                                          <p:spTgt spid="2"/>
                                        </p:tgtEl>
                                        <p:attrNameLst>
                                          <p:attrName>fillcolor</p:attrName>
                                        </p:attrNameLst>
                                      </p:cBhvr>
                                      <p:to>
                                        <a:srgbClr val="C00000"/>
                                      </p:to>
                                    </p:animClr>
                                    <p:set>
                                      <p:cBhvr>
                                        <p:cTn id="8" dur="500" fill="hold"/>
                                        <p:tgtEl>
                                          <p:spTgt spid="2"/>
                                        </p:tgtEl>
                                        <p:attrNameLst>
                                          <p:attrName>fill.type</p:attrName>
                                        </p:attrNameLst>
                                      </p:cBhvr>
                                      <p:to>
                                        <p:strVal val="solid"/>
                                      </p:to>
                                    </p:set>
                                    <p:anim to="1.5" calcmode="lin" valueType="num">
                                      <p:cBhvr override="childStyle">
                                        <p:cTn id="9" dur="500" fill="hold"/>
                                        <p:tgtEl>
                                          <p:spTgt spid="2"/>
                                        </p:tgtEl>
                                        <p:attrNameLst>
                                          <p:attrName>style.fontSize</p:attrName>
                                        </p:attrNameLst>
                                      </p:cBhvr>
                                    </p:anim>
                                  </p:childTnLst>
                                </p:cTn>
                              </p:par>
                            </p:childTnLst>
                          </p:cTn>
                        </p:par>
                        <p:par>
                          <p:cTn id="10" fill="hold">
                            <p:stCondLst>
                              <p:cond delay="1350"/>
                            </p:stCondLst>
                            <p:childTnLst>
                              <p:par>
                                <p:cTn id="11" presetID="6" presetClass="entr" presetSubtype="16" fill="hold" nodeType="afterEffect">
                                  <p:stCondLst>
                                    <p:cond delay="15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circle(in)">
                                      <p:cBhvr>
                                        <p:cTn id="13" dur="9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277206BF-2078-4E4D-B357-2A8923F64F69}"/>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763354831"/>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750"/>
                                        <p:tgtEl>
                                          <p:spTgt spid="2"/>
                                        </p:tgtEl>
                                      </p:cBhvr>
                                    </p:animEffect>
                                    <p:anim calcmode="lin" valueType="num">
                                      <p:cBhvr>
                                        <p:cTn id="8" dur="3750" fill="hold"/>
                                        <p:tgtEl>
                                          <p:spTgt spid="2"/>
                                        </p:tgtEl>
                                        <p:attrNameLst>
                                          <p:attrName>ppt_w</p:attrName>
                                        </p:attrNameLst>
                                      </p:cBhvr>
                                      <p:tavLst>
                                        <p:tav tm="0" fmla="#ppt_w*sin(2.5*pi*$)">
                                          <p:val>
                                            <p:fltVal val="0"/>
                                          </p:val>
                                        </p:tav>
                                        <p:tav tm="100000">
                                          <p:val>
                                            <p:fltVal val="1"/>
                                          </p:val>
                                        </p:tav>
                                      </p:tavLst>
                                    </p:anim>
                                    <p:anim calcmode="lin" valueType="num">
                                      <p:cBhvr>
                                        <p:cTn id="9" dur="375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4C3E82-61E9-8EC2-7EBC-667B7CF770FB}"/>
              </a:ext>
            </a:extLst>
          </p:cNvPr>
          <p:cNvPicPr>
            <a:picLocks noChangeAspect="1"/>
          </p:cNvPicPr>
          <p:nvPr/>
        </p:nvPicPr>
        <p:blipFill rotWithShape="1">
          <a:blip r:embed="rId2"/>
          <a:srcRect t="14683" b="10317"/>
          <a:stretch/>
        </p:blipFill>
        <p:spPr>
          <a:xfrm>
            <a:off x="1" y="-361940"/>
            <a:ext cx="12191999" cy="6857990"/>
          </a:xfrm>
          <a:prstGeom prst="rect">
            <a:avLst/>
          </a:prstGeom>
        </p:spPr>
      </p:pic>
      <p:sp>
        <p:nvSpPr>
          <p:cNvPr id="32" name="Rectangle 31">
            <a:extLst>
              <a:ext uri="{FF2B5EF4-FFF2-40B4-BE49-F238E27FC236}">
                <a16:creationId xmlns:a16="http://schemas.microsoft.com/office/drawing/2014/main" id="{77D4E339-1FDC-4F64-BACC-DA1625A5A3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2794" y="0"/>
            <a:ext cx="9339206" cy="6858000"/>
          </a:xfrm>
          <a:prstGeom prst="rect">
            <a:avLst/>
          </a:prstGeom>
          <a:gradFill flip="none" rotWithShape="1">
            <a:gsLst>
              <a:gs pos="58000">
                <a:schemeClr val="tx1">
                  <a:alpha val="35000"/>
                </a:schemeClr>
              </a:gs>
              <a:gs pos="33000">
                <a:schemeClr val="tx1">
                  <a:alpha val="20000"/>
                </a:schemeClr>
              </a:gs>
              <a:gs pos="0">
                <a:schemeClr val="tx1">
                  <a:alpha val="0"/>
                </a:schemeClr>
              </a:gs>
              <a:gs pos="100000">
                <a:schemeClr val="tx1">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Τίτλος 5">
            <a:extLst>
              <a:ext uri="{FF2B5EF4-FFF2-40B4-BE49-F238E27FC236}">
                <a16:creationId xmlns:a16="http://schemas.microsoft.com/office/drawing/2014/main" id="{0DBC3D5C-BB31-B01D-7D8E-DFDD4A7353C6}"/>
              </a:ext>
            </a:extLst>
          </p:cNvPr>
          <p:cNvSpPr>
            <a:spLocks noGrp="1"/>
          </p:cNvSpPr>
          <p:nvPr>
            <p:ph type="ctrTitle"/>
          </p:nvPr>
        </p:nvSpPr>
        <p:spPr>
          <a:xfrm>
            <a:off x="4985517" y="3331444"/>
            <a:ext cx="6470692" cy="1229306"/>
          </a:xfrm>
        </p:spPr>
        <p:txBody>
          <a:bodyPr>
            <a:normAutofit fontScale="90000"/>
          </a:bodyPr>
          <a:lstStyle/>
          <a:p>
            <a:r>
              <a:rPr lang="el-GR" sz="5400" b="1" i="1" dirty="0">
                <a:solidFill>
                  <a:srgbClr val="009999"/>
                </a:solidFill>
                <a:effectLst>
                  <a:outerShdw blurRad="38100" dist="38100" dir="2700000" algn="tl">
                    <a:srgbClr val="000000">
                      <a:alpha val="43137"/>
                    </a:srgbClr>
                  </a:outerShdw>
                </a:effectLst>
              </a:rPr>
              <a:t>Ευχαριστούμε που παρακολουθήσατε!</a:t>
            </a:r>
          </a:p>
        </p:txBody>
      </p:sp>
      <p:sp>
        <p:nvSpPr>
          <p:cNvPr id="7" name="Υπότιτλος 6">
            <a:extLst>
              <a:ext uri="{FF2B5EF4-FFF2-40B4-BE49-F238E27FC236}">
                <a16:creationId xmlns:a16="http://schemas.microsoft.com/office/drawing/2014/main" id="{02819FFD-9FAE-0778-74F8-1E6550CF3D65}"/>
              </a:ext>
            </a:extLst>
          </p:cNvPr>
          <p:cNvSpPr>
            <a:spLocks noGrp="1"/>
          </p:cNvSpPr>
          <p:nvPr>
            <p:ph type="subTitle" idx="1"/>
          </p:nvPr>
        </p:nvSpPr>
        <p:spPr>
          <a:xfrm>
            <a:off x="4985516" y="4735798"/>
            <a:ext cx="6470693" cy="885071"/>
          </a:xfrm>
        </p:spPr>
        <p:txBody>
          <a:bodyPr>
            <a:noAutofit/>
          </a:bodyPr>
          <a:lstStyle/>
          <a:p>
            <a:pPr algn="ctr"/>
            <a:r>
              <a:rPr lang="el-GR" sz="2000" b="1" dirty="0" err="1">
                <a:solidFill>
                  <a:srgbClr val="CC6600"/>
                </a:solidFill>
                <a:effectLst>
                  <a:outerShdw blurRad="38100" dist="38100" dir="2700000" algn="tl">
                    <a:srgbClr val="000000">
                      <a:alpha val="43137"/>
                    </a:srgbClr>
                  </a:outerShdw>
                </a:effectLst>
              </a:rPr>
              <a:t>Εβελινα</a:t>
            </a:r>
            <a:r>
              <a:rPr lang="el-GR" sz="2000" b="1" dirty="0">
                <a:solidFill>
                  <a:srgbClr val="CC6600"/>
                </a:solidFill>
                <a:effectLst>
                  <a:outerShdw blurRad="38100" dist="38100" dir="2700000" algn="tl">
                    <a:srgbClr val="000000">
                      <a:alpha val="43137"/>
                    </a:srgbClr>
                  </a:outerShdw>
                </a:effectLst>
              </a:rPr>
              <a:t> </a:t>
            </a:r>
            <a:r>
              <a:rPr lang="el-GR" sz="2000" b="1" dirty="0" err="1" smtClean="0">
                <a:solidFill>
                  <a:srgbClr val="CC6600"/>
                </a:solidFill>
                <a:effectLst>
                  <a:outerShdw blurRad="38100" dist="38100" dir="2700000" algn="tl">
                    <a:srgbClr val="000000">
                      <a:alpha val="43137"/>
                    </a:srgbClr>
                  </a:outerShdw>
                </a:effectLst>
              </a:rPr>
              <a:t>μπλανα</a:t>
            </a:r>
            <a:r>
              <a:rPr lang="el-GR" sz="2000" b="1" dirty="0" smtClean="0">
                <a:solidFill>
                  <a:srgbClr val="CC6600"/>
                </a:solidFill>
                <a:effectLst>
                  <a:outerShdw blurRad="38100" dist="38100" dir="2700000" algn="tl">
                    <a:srgbClr val="000000">
                      <a:alpha val="43137"/>
                    </a:srgbClr>
                  </a:outerShdw>
                </a:effectLst>
              </a:rPr>
              <a:t>- </a:t>
            </a:r>
            <a:r>
              <a:rPr lang="el-GR" sz="2000" b="1" dirty="0" err="1" smtClean="0">
                <a:solidFill>
                  <a:srgbClr val="CC6600"/>
                </a:solidFill>
                <a:effectLst>
                  <a:outerShdw blurRad="38100" dist="38100" dir="2700000" algn="tl">
                    <a:srgbClr val="000000">
                      <a:alpha val="43137"/>
                    </a:srgbClr>
                  </a:outerShdw>
                </a:effectLst>
              </a:rPr>
              <a:t>νασια</a:t>
            </a:r>
            <a:r>
              <a:rPr lang="el-GR" sz="2000" b="1" dirty="0" smtClean="0">
                <a:solidFill>
                  <a:srgbClr val="CC6600"/>
                </a:solidFill>
                <a:effectLst>
                  <a:outerShdw blurRad="38100" dist="38100" dir="2700000" algn="tl">
                    <a:srgbClr val="000000">
                      <a:alpha val="43137"/>
                    </a:srgbClr>
                  </a:outerShdw>
                </a:effectLst>
              </a:rPr>
              <a:t> ΚΑΡΡΑ</a:t>
            </a:r>
            <a:endParaRPr lang="el-GR" sz="2000" b="1" dirty="0">
              <a:solidFill>
                <a:srgbClr val="CC6600"/>
              </a:solidFill>
              <a:effectLst>
                <a:outerShdw blurRad="38100" dist="38100" dir="2700000" algn="tl">
                  <a:srgbClr val="000000">
                    <a:alpha val="43137"/>
                  </a:srgbClr>
                </a:outerShdw>
              </a:effectLst>
            </a:endParaRPr>
          </a:p>
          <a:p>
            <a:pPr algn="ctr"/>
            <a:r>
              <a:rPr lang="el-GR" sz="2000" b="1" dirty="0">
                <a:solidFill>
                  <a:srgbClr val="CC6600"/>
                </a:solidFill>
                <a:effectLst>
                  <a:outerShdw blurRad="38100" dist="38100" dir="2700000" algn="tl">
                    <a:srgbClr val="000000">
                      <a:alpha val="43137"/>
                    </a:srgbClr>
                  </a:outerShdw>
                </a:effectLst>
              </a:rPr>
              <a:t>Τμηνα:Α΄1</a:t>
            </a:r>
          </a:p>
        </p:txBody>
      </p:sp>
      <p:cxnSp>
        <p:nvCxnSpPr>
          <p:cNvPr id="34" name="Straight Connector 33">
            <a:extLst>
              <a:ext uri="{FF2B5EF4-FFF2-40B4-BE49-F238E27FC236}">
                <a16:creationId xmlns:a16="http://schemas.microsoft.com/office/drawing/2014/main" id="{D28A9C89-B313-458F-9C85-515930A51A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bg1">
                <a:alpha val="9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752885"/>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theme/theme1.xml><?xml version="1.0" encoding="utf-8"?>
<a:theme xmlns:a="http://schemas.openxmlformats.org/drawingml/2006/main" name="RetrospectVTI">
  <a:themeElements>
    <a:clrScheme name="Μπλε ΙΙ">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Univers Condense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85</TotalTime>
  <Words>122</Words>
  <Application>Microsoft Office PowerPoint</Application>
  <PresentationFormat>Ευρεία οθόνη</PresentationFormat>
  <Paragraphs>9</Paragraphs>
  <Slides>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vt:i4>
      </vt:variant>
    </vt:vector>
  </HeadingPairs>
  <TitlesOfParts>
    <vt:vector size="10" baseType="lpstr">
      <vt:lpstr>Arial Black</vt:lpstr>
      <vt:lpstr>Calibri</vt:lpstr>
      <vt:lpstr>Univers</vt:lpstr>
      <vt:lpstr>Univers Condensed</vt:lpstr>
      <vt:lpstr>RetrospectVTI</vt:lpstr>
      <vt:lpstr>Βιολογία Α’ Γυμνασίου</vt:lpstr>
      <vt:lpstr>Η κότα δεν έχει δόντια και καταπίνει αμάσητη την τροφή της. Με ποιον τρόπο πολτοποιείται η τροφή στον πεπτικό της σωλήνα; </vt:lpstr>
      <vt:lpstr>Απάντηση</vt:lpstr>
      <vt:lpstr>Παρουσίαση του PowerPoint</vt:lpstr>
      <vt:lpstr>Ευχαριστούμε που παρακολουθήσατε!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Βιολογία Α’ Γυμνασίου</dc:title>
  <dc:creator>Αποστολάτου Ανθή</dc:creator>
  <cp:lastModifiedBy>SK</cp:lastModifiedBy>
  <cp:revision>22</cp:revision>
  <dcterms:created xsi:type="dcterms:W3CDTF">2023-12-10T09:36:12Z</dcterms:created>
  <dcterms:modified xsi:type="dcterms:W3CDTF">2024-01-10T06:56:48Z</dcterms:modified>
</cp:coreProperties>
</file>