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3664603-D948-3AC2-39D4-EAC6A424AE57}" name="Επισκέπτης" initials="Επ" userId="Επισκέπτης"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ED4B78-4F5D-4304-891A-A61FEA177C41}" v="23" dt="2023-05-22T16:29:02.606"/>
    <p1510:client id="{377B9B44-0171-4963-8D2F-E40426E05F6D}" v="455" dt="2023-05-22T17:02:09.460"/>
    <p1510:client id="{5911CBA7-EA73-4CF0-BBF6-CA298D1E5065}" v="417" dt="2023-05-22T17:02:09.674"/>
    <p1510:client id="{71742A11-0DD5-408C-8505-988298A8763F}" v="8" dt="2023-05-22T16:34:57.2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5-22T16:32:18.769"/>
    </inkml:context>
    <inkml:brush xml:id="br0">
      <inkml:brushProperty name="width" value="0.1" units="cm"/>
      <inkml:brushProperty name="height" value="0.1" units="cm"/>
      <inkml:brushProperty name="color" value="#008C3A"/>
    </inkml:brush>
  </inkml:definitions>
  <inkml:trace contextRef="#ctx0" brushRef="#br0">2187 7303 16383 0 0,'0'0'0'0'0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5-22T16:54:42.783"/>
    </inkml:context>
    <inkml:brush xml:id="br0">
      <inkml:brushProperty name="width" value="0.1" units="cm"/>
      <inkml:brushProperty name="height" value="0.1" units="cm"/>
      <inkml:brushProperty name="color" value="#849398"/>
    </inkml:brush>
  </inkml:definitions>
  <inkml:trace contextRef="#ctx0" brushRef="#br0">4075 6738 16383 0 0,'0'0'0'0'0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5-22T16:54:42.784"/>
    </inkml:context>
    <inkml:brush xml:id="br0">
      <inkml:brushProperty name="width" value="0.1" units="cm"/>
      <inkml:brushProperty name="height" value="0.1" units="cm"/>
      <inkml:brushProperty name="color" value="#849398"/>
    </inkml:brush>
  </inkml:definitions>
  <inkml:trace contextRef="#ctx0" brushRef="#br0">4075 6738 16383 0 0,'0'0'0'0'0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5-22T17:00:04.791"/>
    </inkml:context>
    <inkml:brush xml:id="br0">
      <inkml:brushProperty name="width" value="0.1" units="cm"/>
      <inkml:brushProperty name="height" value="0.1" units="cm"/>
      <inkml:brushProperty name="color" value="#FFFFFF"/>
    </inkml:brush>
  </inkml:definitions>
  <inkml:trace contextRef="#ctx0" brushRef="#br0">21046 9454 16383 0 0,'-5'6'0'0'0,"-2"6"0"0"0,1 11 0 0 0,-15 18 0 0 0,-3 7 0 0 0,2 10 0 0 0,5 6 0 0 0,0 3 0 0 0,-2-6 0 0 0,2-7 0 0 0,4-9 0 0 0,5-6 0 0 0,8-4 0 0 0,9-9 0 0 0,14-9 0 0 0,13-6 0 0 0,11-7 0 0 0,33-18 0 0 0,8-22 0 0 0,10-31 0 0 0,-2-20 0 0 0,-11-15 0 0 0,-21-1 0 0 0,-11 7 0 0 0,-14 30 0 0 0,-19 32 0 0 0,-18 31 0 0 0,-10 32 0 0 0,-3 16 0 0 0,-4 11 0 0 0,-6 11 0 0 0,1-1 0 0 0,-1-6 0 0 0,3-8 0 0 0,4 2 0 0 0,0-2 0 0 0,-3-11 0 0 0,-4-7 0 0 0,-3-9 0 0 0,-3-9 0 0 0,-2-7 0 0 0,-1-5 0 0 0,-6-4 0 0 0,-2-1 0 0 0,1 0 0 0 0,1-1 0 0 0,1-10 0 0 0,8-8 0 0 0,7-21 0 0 0,8-19 0 0 0,5-15 0 0 0,5 0 0 0 0,2 3 0 0 0,1 29 0 0 0,0 37 0 0 0,1 35 0 0 0,-1 33 0 0 0,0 17 0 0 0,-1-16 0 0 0,1-24 0 0 0,-6-23 0 0 0,-7-15 0 0 0,-2 3 0 0 0,2 6 0 0 0,3 7 0 0 0,3 4 0 0 0,13 5 0 0 0,5 3 0 0 0,6 2 0 0 0,4 0 0 0 0,10-4 0 0 0,4-8 0 0 0,6-6 0 0 0,-4-6 0 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5-22T17:00:32.122"/>
    </inkml:context>
    <inkml:brush xml:id="br0">
      <inkml:brushProperty name="width" value="0.1" units="cm"/>
      <inkml:brushProperty name="height" value="0.1" units="cm"/>
      <inkml:brushProperty name="color" value="#FFFFFF"/>
    </inkml:brush>
  </inkml:definitions>
  <inkml:trace contextRef="#ctx0" brushRef="#br0">21625 7420 16383 0 0,'0'15'0'0'0,"0"20"0"0"0,9 31 0 0 0,13 34 0 0 0,24 34 0 0 0,14 26 0 0 0,20 10 0 0 0,7-3 0 0 0,-5-29 0 0 0,-2-25 0 0 0,-10-32 0 0 0,-22-30 0 0 0,-25-32 0 0 0,-19-42 0 0 0,-19-42 0 0 0,-12-44 0 0 0,-4-37 0 0 0,-6-36 0 0 0,-5-15 0 0 0,-1-3 0 0 0,8 23 0 0 0,3 23 0 0 0,7 36 0 0 0,5 29 0 0 0,7 24 0 0 0,2 21 0 0 0,-6 17 0 0 0,1 31 0 0 0,2 31 0 0 0,4 26 0 0 0,-2 32 0 0 0,1 21 0 0 0,3 18 0 0 0,2-3 0 0 0,-3-15 0 0 0,-1-24 0 0 0,3-21 0 0 0,1-26 0 0 0,2-31 0 0 0,2-35 0 0 0,1-35 0 0 0,1-29 0 0 0,0-20 0 0 0,1-11 0 0 0,-4 14 0 0 0,0 14 0 0 0,0 19 0 0 0,-3 20 0 0 0,-2 21 0 0 0,-1 29 0 0 0,2 32 0 0 0,2 40 0 0 0,13 45 0 0 0,5 10 0 0 0,3 13 0 0 0,8 4 0 0 0,-1-7 0 0 0,-4-19 0 0 0,-5-24 0 0 0,-6-24 0 0 0,0-22 0 0 0,1-18 0 0 0,1-20 0 0 0,-1-15 0 0 0,-1-11 0 0 0,-3-12 0 0 0,-2-3 0 0 0,-7-8 0 0 0,-6-5 0 0 0,0-9 0 0 0,0-7 0 0 0,2-7 0 0 0,3-3 0 0 0,3-1 0 0 0,0 3 0 0 0,2 11 0 0 0,8 16 0 0 0,21 14 0 0 0,32 12 0 0 0,13 9 0 0 0,-4 5 0 0 0,-12 4 0 0 0,-20 1 0 0 0,-20 0 0 0 0,-19-1 0 0 0,-14 0 0 0 0,-11-1 0 0 0,-3 3 0 0 0,-1 0 0 0 0,7-6 0 0 0,5-11 0 0 0,7-6 0 0 0,5-9 0 0 0,4-4 0 0 0,1-6 0 0 0,8 1 0 0 0,7 1 0 0 0,5 4 0 0 0,1 7 0 0 0,1 5 0 0 0,-1 4 0 0 0,-1 4 0 0 0,0 4 0 0 0,1 9 0 0 0,1 13 0 0 0,-4 9 0 0 0,-4 16 0 0 0,-5 11 0 0 0,-3 13 0 0 0,-3 5 0 0 0,-7 3 0 0 0,-12 7 0 0 0,-5-8 0 0 0,-2-12 0 0 0,4-23 0 0 0,-2-22 0 0 0,2-16 0 0 0,3-10 0 0 0,4-12 0 0 0,3-5 0 0 0,2 1 0 0 0,3-1 0 0 0,2 3 0 0 0,1 2 0 0 0,2 2 0 0 0,0 4 0 0 0,1 1 0 0 0,-1 1 0 0 0,1-2 0 0 0,-1-1 0 0 0,0-2 0 0 0,0-1 0 0 0,-2 7 0 0 0,-11 17 0 0 0,-4 17 0 0 0,-1 14 0 0 0,4 4 0 0 0,-2 7 0 0 0,2 0 0 0 0,4-11 0 0 0,2-20 0 0 0,10-24 0 0 0,6-23 0 0 0,2-19 0 0 0,8-9 0 0 0,7-13 0 0 0,4-8 0 0 0,0 2 0 0 0,-5 9 0 0 0,-6 14 0 0 0,-1 7 0 0 0,-3 22 0 0 0,-4 23 0 0 0,-9 23 0 0 0,-14 34 0 0 0,-7 23 0 0 0,-6 11 0 0 0,2-2 0 0 0,5-2 0 0 0,5-10 0 0 0,3-8 0 0 0,2-12 0 0 0,4-12 0 0 0,0-12 0 0 0,0-16 0 0 0,4-24 0 0 0,8-15 0 0 0,5-5 0 0 0,1-3 0 0 0,-2 2 0 0 0,-3 4 0 0 0,-2 2 0 0 0,0 3 0 0 0,2 9 0 0 0,0 10 0 0 0,-2 17 0 0 0,1 19 0 0 0,-1 9 0 0 0,-1 5 0 0 0,-1 0 0 0 0,-2-5 0 0 0,-1-2 0 0 0,5-19 0 0 0,1-27 0 0 0,3-28 0 0 0,8-22 0 0 0,3-23 0 0 0,7-11 0 0 0,2 4 0 0 0,0 9 0 0 0,-1 7 0 0 0,-5 11 0 0 0,-8 19 0 0 0,-17 36 0 0 0,-12 31 0 0 0,-11 31 0 0 0,-14 21 0 0 0,-2 9 0 0 0,-1 3 0 0 0,7-9 0 0 0,9-16 0 0 0,9-15 0 0 0,5-13 0 0 0,0-12 0 0 0,1-10 0 0 0,1-10 0 0 0,2-8 0 0 0,2-11 0 0 0,3-9 0 0 0,1-8 0 0 0,1-7 0 0 0,8-4 0 0 0,7-1 0 0 0,0 4 0 0 0,-3 2 0 0 0,0 5 0 0 0,4 7 0 0 0,1 10 0 0 0,-2 18 0 0 0,-3 35 0 0 0,-4 34 0 0 0,-3 19 0 0 0,-3 12 0 0 0,-2-4 0 0 0,-3-2 0 0 0,-4-19 0 0 0,-1-16 0 0 0,1-12 0 0 0,-1-11 0 0 0,-5-13 0 0 0,-3-9 0 0 0,1-7 0 0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3-05-22T17:00:35.437"/>
    </inkml:context>
    <inkml:brush xml:id="br0">
      <inkml:brushProperty name="width" value="0.1" units="cm"/>
      <inkml:brushProperty name="height" value="0.1" units="cm"/>
      <inkml:brushProperty name="color" value="#FFFFFF"/>
    </inkml:brush>
  </inkml:definitions>
  <inkml:trace contextRef="#ctx0" brushRef="#br0">23178 9172 16383 0 0,'5'0'0'0'0,"8"0"0"0"0,2 0 0 0 0</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22/5/2023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1975687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22/5/2023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380166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22/5/2023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2938526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22/5/2023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3235862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8526F0F3-3C53-41BC-8FFD-0BFB6DD91672}" type="datetimeFigureOut">
              <a:rPr lang="el-GR" smtClean="0"/>
              <a:t>22/5/2023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1359469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8526F0F3-3C53-41BC-8FFD-0BFB6DD91672}" type="datetimeFigureOut">
              <a:rPr lang="el-GR" smtClean="0"/>
              <a:t>22/5/2023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4241057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8526F0F3-3C53-41BC-8FFD-0BFB6DD91672}" type="datetimeFigureOut">
              <a:rPr lang="el-GR" smtClean="0"/>
              <a:t>22/5/2023</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2650387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8526F0F3-3C53-41BC-8FFD-0BFB6DD91672}" type="datetimeFigureOut">
              <a:rPr lang="el-GR" smtClean="0"/>
              <a:t>22/5/2023</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2997914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8526F0F3-3C53-41BC-8FFD-0BFB6DD91672}" type="datetimeFigureOut">
              <a:rPr lang="el-GR" smtClean="0"/>
              <a:t>22/5/2023</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2175844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8526F0F3-3C53-41BC-8FFD-0BFB6DD91672}" type="datetimeFigureOut">
              <a:rPr lang="el-GR" smtClean="0"/>
              <a:t>22/5/2023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179947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8526F0F3-3C53-41BC-8FFD-0BFB6DD91672}" type="datetimeFigureOut">
              <a:rPr lang="el-GR" smtClean="0"/>
              <a:t>22/5/2023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1D45B6D-1AE9-4C4D-AC38-C455C96DF37A}" type="slidenum">
              <a:rPr lang="el-GR" smtClean="0"/>
              <a:t>‹#›</a:t>
            </a:fld>
            <a:endParaRPr lang="el-GR"/>
          </a:p>
        </p:txBody>
      </p:sp>
    </p:spTree>
    <p:extLst>
      <p:ext uri="{BB962C8B-B14F-4D97-AF65-F5344CB8AC3E}">
        <p14:creationId xmlns:p14="http://schemas.microsoft.com/office/powerpoint/2010/main" val="1473159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26F0F3-3C53-41BC-8FFD-0BFB6DD91672}" type="datetimeFigureOut">
              <a:rPr lang="el-GR" smtClean="0"/>
              <a:t>22/5/2023</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D45B6D-1AE9-4C4D-AC38-C455C96DF37A}" type="slidenum">
              <a:rPr lang="el-GR" smtClean="0"/>
              <a:t>‹#›</a:t>
            </a:fld>
            <a:endParaRPr lang="el-GR"/>
          </a:p>
        </p:txBody>
      </p:sp>
    </p:spTree>
    <p:extLst>
      <p:ext uri="{BB962C8B-B14F-4D97-AF65-F5344CB8AC3E}">
        <p14:creationId xmlns:p14="http://schemas.microsoft.com/office/powerpoint/2010/main" val="12817084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customXml" Target="../ink/ink1.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youtube.com/watch?v=FEVAz6jM2tU" TargetMode="Externa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customXml" Target="../ink/ink3.xml"/><Relationship Id="rId2" Type="http://schemas.openxmlformats.org/officeDocument/2006/relationships/hyperlink" Target="https://www.youtube.com/watch?v=FEVAz6jM2tU" TargetMode="Externa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customXml" Target="../ink/ink2.xml"/><Relationship Id="rId4" Type="http://schemas.openxmlformats.org/officeDocument/2006/relationships/image" Target="../media/image2.svg"/></Relationships>
</file>

<file path=ppt/slides/_rels/slide5.xml.rels><?xml version="1.0" encoding="UTF-8" standalone="yes"?>
<Relationships xmlns="http://schemas.openxmlformats.org/package/2006/relationships"><Relationship Id="rId8" Type="http://schemas.openxmlformats.org/officeDocument/2006/relationships/customXml" Target="../ink/ink6.xml"/><Relationship Id="rId3" Type="http://schemas.openxmlformats.org/officeDocument/2006/relationships/image" Target="../media/image2.svg"/><Relationship Id="rId7"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customXml" Target="../ink/ink5.xml"/><Relationship Id="rId5" Type="http://schemas.openxmlformats.org/officeDocument/2006/relationships/image" Target="../media/image7.png"/><Relationship Id="rId4" Type="http://schemas.openxmlformats.org/officeDocument/2006/relationships/customXml" Target="../ink/ink4.xml"/><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25">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27">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16825F32-F5E3-C8AF-6207-9F2977199D07}"/>
              </a:ext>
            </a:extLst>
          </p:cNvPr>
          <p:cNvSpPr>
            <a:spLocks noGrp="1"/>
          </p:cNvSpPr>
          <p:nvPr>
            <p:ph type="title"/>
          </p:nvPr>
        </p:nvSpPr>
        <p:spPr>
          <a:xfrm>
            <a:off x="686834" y="1153572"/>
            <a:ext cx="3200400" cy="4461163"/>
          </a:xfrm>
        </p:spPr>
        <p:txBody>
          <a:bodyPr>
            <a:normAutofit/>
          </a:bodyPr>
          <a:lstStyle/>
          <a:p>
            <a:r>
              <a:rPr lang="el-GR" sz="4100" b="1">
                <a:solidFill>
                  <a:srgbClr val="FFFFFF"/>
                </a:solidFill>
                <a:ea typeface="Calibri Light"/>
                <a:cs typeface="Calibri Light"/>
              </a:rPr>
              <a:t>Διαφημίσεις ηλεκτρονικών τσιγάρων</a:t>
            </a:r>
          </a:p>
        </p:txBody>
      </p:sp>
      <p:sp>
        <p:nvSpPr>
          <p:cNvPr id="44" name="Arc 29">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Θέση περιεχομένου 2">
            <a:extLst>
              <a:ext uri="{FF2B5EF4-FFF2-40B4-BE49-F238E27FC236}">
                <a16:creationId xmlns:a16="http://schemas.microsoft.com/office/drawing/2014/main" id="{81F690AC-9E2B-CA5D-5615-FC75CF09CE12}"/>
              </a:ext>
            </a:extLst>
          </p:cNvPr>
          <p:cNvSpPr>
            <a:spLocks noGrp="1"/>
          </p:cNvSpPr>
          <p:nvPr>
            <p:ph idx="1"/>
          </p:nvPr>
        </p:nvSpPr>
        <p:spPr>
          <a:xfrm>
            <a:off x="4447308" y="591344"/>
            <a:ext cx="6906491" cy="5585619"/>
          </a:xfrm>
        </p:spPr>
        <p:txBody>
          <a:bodyPr vert="horz" lIns="91440" tIns="45720" rIns="91440" bIns="45720" rtlCol="0" anchor="ctr">
            <a:normAutofit/>
          </a:bodyPr>
          <a:lstStyle/>
          <a:p>
            <a:pPr marL="0" indent="0">
              <a:buNone/>
            </a:pPr>
            <a:r>
              <a:rPr lang="el-GR" dirty="0">
                <a:cs typeface="Calibri" panose="020F0502020204030204"/>
              </a:rPr>
              <a:t>Μαθητές: Φάνης Κωστόπουλος </a:t>
            </a:r>
            <a:br>
              <a:rPr lang="el-GR" dirty="0">
                <a:cs typeface="Calibri" panose="020F0502020204030204"/>
              </a:rPr>
            </a:br>
            <a:r>
              <a:rPr lang="el-GR" dirty="0">
                <a:cs typeface="Calibri" panose="020F0502020204030204"/>
              </a:rPr>
              <a:t>                   Εμμανουήλ Δαφνομήλης</a:t>
            </a:r>
          </a:p>
          <a:p>
            <a:pPr marL="0" indent="0">
              <a:buNone/>
            </a:pPr>
            <a:br>
              <a:rPr lang="el-GR" dirty="0">
                <a:ea typeface="Calibri"/>
                <a:cs typeface="Calibri" panose="020F0502020204030204"/>
              </a:rPr>
            </a:br>
            <a:br>
              <a:rPr lang="el-GR" dirty="0">
                <a:ea typeface="Calibri"/>
                <a:cs typeface="Calibri" panose="020F0502020204030204"/>
              </a:rPr>
            </a:br>
            <a:br>
              <a:rPr lang="el-GR" dirty="0">
                <a:ea typeface="Calibri"/>
                <a:cs typeface="Calibri" panose="020F0502020204030204"/>
              </a:rPr>
            </a:br>
            <a:br>
              <a:rPr lang="el-GR" dirty="0">
                <a:ea typeface="Calibri"/>
                <a:cs typeface="Calibri" panose="020F0502020204030204"/>
              </a:rPr>
            </a:br>
            <a:br>
              <a:rPr lang="el-GR" dirty="0">
                <a:cs typeface="Calibri" panose="020F0502020204030204"/>
              </a:rPr>
            </a:br>
            <a:r>
              <a:rPr lang="el-GR" dirty="0">
                <a:cs typeface="Calibri" panose="020F0502020204030204"/>
              </a:rPr>
              <a:t>Δασκάλα: Κούκουρα Σταυρούλα</a:t>
            </a:r>
            <a:endParaRPr lang="el-GR" dirty="0">
              <a:ea typeface="Calibri"/>
              <a:cs typeface="Calibri" panose="020F0502020204030204"/>
            </a:endParaRPr>
          </a:p>
          <a:p>
            <a:pPr marL="0" indent="0">
              <a:buNone/>
            </a:pPr>
            <a:endParaRPr lang="el-GR">
              <a:cs typeface="Calibri" panose="020F0502020204030204"/>
            </a:endParaRPr>
          </a:p>
        </p:txBody>
      </p:sp>
      <p:pic>
        <p:nvPicPr>
          <p:cNvPr id="8" name="Γραφικό 8" descr="Παιδί με μπαλόνι με συμπαγές γέμισμα">
            <a:extLst>
              <a:ext uri="{FF2B5EF4-FFF2-40B4-BE49-F238E27FC236}">
                <a16:creationId xmlns:a16="http://schemas.microsoft.com/office/drawing/2014/main" id="{84F67B18-D611-1685-6FEE-90AE5715DE98}"/>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0" y="6596743"/>
            <a:ext cx="195943" cy="195943"/>
          </a:xfrm>
          <a:prstGeom prst="rect">
            <a:avLst/>
          </a:prstGeom>
        </p:spPr>
      </p:pic>
      <mc:AlternateContent xmlns:mc="http://schemas.openxmlformats.org/markup-compatibility/2006" xmlns:p14="http://schemas.microsoft.com/office/powerpoint/2010/main">
        <mc:Choice Requires="p14">
          <p:contentPart p14:bwMode="auto" r:id="rId4">
            <p14:nvContentPartPr>
              <p14:cNvPr id="21" name="Γραφή 20">
                <a:extLst>
                  <a:ext uri="{FF2B5EF4-FFF2-40B4-BE49-F238E27FC236}">
                    <a16:creationId xmlns:a16="http://schemas.microsoft.com/office/drawing/2014/main" id="{02F598ED-2559-833E-3FD5-CA1D0EA62176}"/>
                  </a:ext>
                </a:extLst>
              </p14:cNvPr>
              <p14:cNvContentPartPr/>
              <p14:nvPr/>
            </p14:nvContentPartPr>
            <p14:xfrm>
              <a:off x="-1050470" y="4191000"/>
              <a:ext cx="16328" cy="16328"/>
            </p14:xfrm>
          </p:contentPart>
        </mc:Choice>
        <mc:Fallback xmlns="">
          <p:pic>
            <p:nvPicPr>
              <p:cNvPr id="21" name="Γραφή 20">
                <a:extLst>
                  <a:ext uri="{FF2B5EF4-FFF2-40B4-BE49-F238E27FC236}">
                    <a16:creationId xmlns:a16="http://schemas.microsoft.com/office/drawing/2014/main" id="{02F598ED-2559-833E-3FD5-CA1D0EA62176}"/>
                  </a:ext>
                </a:extLst>
              </p:cNvPr>
              <p:cNvPicPr/>
              <p:nvPr/>
            </p:nvPicPr>
            <p:blipFill>
              <a:blip r:embed="rId5"/>
              <a:stretch>
                <a:fillRect/>
              </a:stretch>
            </p:blipFill>
            <p:spPr>
              <a:xfrm>
                <a:off x="-1866870" y="3374600"/>
                <a:ext cx="1632800" cy="1632800"/>
              </a:xfrm>
              <a:prstGeom prst="rect">
                <a:avLst/>
              </a:prstGeom>
            </p:spPr>
          </p:pic>
        </mc:Fallback>
      </mc:AlternateContent>
    </p:spTree>
    <p:extLst>
      <p:ext uri="{BB962C8B-B14F-4D97-AF65-F5344CB8AC3E}">
        <p14:creationId xmlns:p14="http://schemas.microsoft.com/office/powerpoint/2010/main" val="526980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5243D5-2DA7-CD19-EF29-7CF6F020E6E2}"/>
              </a:ext>
            </a:extLst>
          </p:cNvPr>
          <p:cNvSpPr>
            <a:spLocks noGrp="1"/>
          </p:cNvSpPr>
          <p:nvPr>
            <p:ph type="title"/>
          </p:nvPr>
        </p:nvSpPr>
        <p:spPr>
          <a:xfrm>
            <a:off x="3915888" y="256268"/>
            <a:ext cx="10515600" cy="1325563"/>
          </a:xfrm>
        </p:spPr>
        <p:txBody>
          <a:bodyPr>
            <a:normAutofit/>
          </a:bodyPr>
          <a:lstStyle/>
          <a:p>
            <a:pPr algn="just"/>
            <a:r>
              <a:rPr lang="el-GR" sz="4800" b="1" dirty="0">
                <a:ea typeface="Calibri Light"/>
                <a:cs typeface="Calibri Light"/>
              </a:rPr>
              <a:t>Παρελθόν</a:t>
            </a:r>
            <a:endParaRPr lang="el-GR" sz="4800" b="1" dirty="0"/>
          </a:p>
        </p:txBody>
      </p:sp>
      <p:sp>
        <p:nvSpPr>
          <p:cNvPr id="3" name="Θέση περιεχομένου 2">
            <a:extLst>
              <a:ext uri="{FF2B5EF4-FFF2-40B4-BE49-F238E27FC236}">
                <a16:creationId xmlns:a16="http://schemas.microsoft.com/office/drawing/2014/main" id="{8F8869EB-F8FC-270A-E137-E36FFF175E3B}"/>
              </a:ext>
            </a:extLst>
          </p:cNvPr>
          <p:cNvSpPr>
            <a:spLocks noGrp="1"/>
          </p:cNvSpPr>
          <p:nvPr>
            <p:ph idx="1"/>
          </p:nvPr>
        </p:nvSpPr>
        <p:spPr>
          <a:xfrm>
            <a:off x="284018" y="1974067"/>
            <a:ext cx="10515600" cy="4351338"/>
          </a:xfrm>
        </p:spPr>
        <p:txBody>
          <a:bodyPr vert="horz" lIns="91440" tIns="45720" rIns="91440" bIns="45720" rtlCol="0" anchor="t">
            <a:normAutofit/>
          </a:bodyPr>
          <a:lstStyle/>
          <a:p>
            <a:r>
              <a:rPr lang="el-GR" dirty="0">
                <a:ea typeface="+mn-lt"/>
                <a:cs typeface="+mn-lt"/>
              </a:rPr>
              <a:t>Στο παρελθόν, οι καπνοβιομηχανίες έχουν χρησιμοποιήσει διάφορες διαφημιστικές στρατηγικές για την προώθηση των προϊόντων τους, συμπεριλαμβανομένης της στόχευσης νέων. Παρόλο που πολλές χώρες έχουν εφαρμόσει αυστηρούς κανονισμούς και περιορισμούς στη διαφήμιση προϊόντων καπνού. Συνήθως, οι διαφημίσεις καπνού στοχεύουν στη δημιουργία θετικής εικόνας και σχέσης με τα προϊόντα τους.</a:t>
            </a:r>
          </a:p>
        </p:txBody>
      </p:sp>
      <p:pic>
        <p:nvPicPr>
          <p:cNvPr id="5" name="Γραφικό 8" descr="Παιδί με μπαλόνι με συμπαγές γέμισμα">
            <a:extLst>
              <a:ext uri="{FF2B5EF4-FFF2-40B4-BE49-F238E27FC236}">
                <a16:creationId xmlns:a16="http://schemas.microsoft.com/office/drawing/2014/main" id="{9BF7740E-EC71-7EC5-6F5A-2366D258A7C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0" y="6030686"/>
            <a:ext cx="195943" cy="195943"/>
          </a:xfrm>
          <a:prstGeom prst="rect">
            <a:avLst/>
          </a:prstGeom>
        </p:spPr>
      </p:pic>
      <p:pic>
        <p:nvPicPr>
          <p:cNvPr id="7" name="Εικόνα 34">
            <a:extLst>
              <a:ext uri="{FF2B5EF4-FFF2-40B4-BE49-F238E27FC236}">
                <a16:creationId xmlns:a16="http://schemas.microsoft.com/office/drawing/2014/main" id="{5B2431C1-CAA7-9234-4CE3-BA64E50D68EF}"/>
              </a:ext>
            </a:extLst>
          </p:cNvPr>
          <p:cNvPicPr>
            <a:picLocks noChangeAspect="1"/>
          </p:cNvPicPr>
          <p:nvPr/>
        </p:nvPicPr>
        <p:blipFill>
          <a:blip r:embed="rId4"/>
          <a:stretch>
            <a:fillRect/>
          </a:stretch>
        </p:blipFill>
        <p:spPr>
          <a:xfrm>
            <a:off x="9666514" y="4212771"/>
            <a:ext cx="2275115" cy="2264229"/>
          </a:xfrm>
          <a:prstGeom prst="rect">
            <a:avLst/>
          </a:prstGeom>
        </p:spPr>
      </p:pic>
    </p:spTree>
    <p:extLst>
      <p:ext uri="{BB962C8B-B14F-4D97-AF65-F5344CB8AC3E}">
        <p14:creationId xmlns:p14="http://schemas.microsoft.com/office/powerpoint/2010/main" val="951448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C09E26-35BB-02C7-1ADB-D1AEF3DEFF12}"/>
              </a:ext>
            </a:extLst>
          </p:cNvPr>
          <p:cNvSpPr>
            <a:spLocks noGrp="1"/>
          </p:cNvSpPr>
          <p:nvPr>
            <p:ph type="title"/>
          </p:nvPr>
        </p:nvSpPr>
        <p:spPr>
          <a:xfrm>
            <a:off x="2332512" y="266164"/>
            <a:ext cx="10515600" cy="1325563"/>
          </a:xfrm>
        </p:spPr>
        <p:txBody>
          <a:bodyPr/>
          <a:lstStyle/>
          <a:p>
            <a:pPr algn="just"/>
            <a:r>
              <a:rPr lang="el-GR" sz="6000" b="1" dirty="0">
                <a:ea typeface="Calibri Light"/>
                <a:cs typeface="Calibri Light"/>
              </a:rPr>
              <a:t>Ανάλυση </a:t>
            </a:r>
            <a:r>
              <a:rPr lang="el-GR" sz="6000" b="1" dirty="0">
                <a:ea typeface="Calibri Light"/>
                <a:cs typeface="Calibri Light"/>
                <a:hlinkClick r:id="rId2"/>
              </a:rPr>
              <a:t>διαφήμισης</a:t>
            </a:r>
            <a:endParaRPr lang="el-GR" sz="6000" b="1" dirty="0"/>
          </a:p>
        </p:txBody>
      </p:sp>
      <p:sp>
        <p:nvSpPr>
          <p:cNvPr id="3" name="Θέση περιεχομένου 2">
            <a:extLst>
              <a:ext uri="{FF2B5EF4-FFF2-40B4-BE49-F238E27FC236}">
                <a16:creationId xmlns:a16="http://schemas.microsoft.com/office/drawing/2014/main" id="{83EB82F9-66CB-7F07-7D4A-AEF2FEE29B65}"/>
              </a:ext>
            </a:extLst>
          </p:cNvPr>
          <p:cNvSpPr>
            <a:spLocks noGrp="1"/>
          </p:cNvSpPr>
          <p:nvPr>
            <p:ph idx="1"/>
          </p:nvPr>
        </p:nvSpPr>
        <p:spPr/>
        <p:txBody>
          <a:bodyPr vert="horz" lIns="91440" tIns="45720" rIns="91440" bIns="45720" rtlCol="0" anchor="t">
            <a:normAutofit/>
          </a:bodyPr>
          <a:lstStyle/>
          <a:p>
            <a:r>
              <a:rPr lang="el-GR" dirty="0">
                <a:ea typeface="+mn-lt"/>
                <a:cs typeface="+mn-lt"/>
              </a:rPr>
              <a:t>Η </a:t>
            </a:r>
            <a:r>
              <a:rPr lang="el-GR" dirty="0" err="1">
                <a:ea typeface="+mn-lt"/>
                <a:cs typeface="+mn-lt"/>
              </a:rPr>
              <a:t>Juul</a:t>
            </a:r>
            <a:r>
              <a:rPr lang="el-GR" dirty="0">
                <a:ea typeface="+mn-lt"/>
                <a:cs typeface="+mn-lt"/>
              </a:rPr>
              <a:t> είναι μια εξέχουσα εταιρεία ηλεκτρονικών τσιγάρων γνωστή για τις κομψές και διακριτικές συσκευές </a:t>
            </a:r>
            <a:r>
              <a:rPr lang="el-GR" dirty="0" err="1">
                <a:ea typeface="+mn-lt"/>
                <a:cs typeface="+mn-lt"/>
              </a:rPr>
              <a:t>ατμίσματος</a:t>
            </a:r>
            <a:r>
              <a:rPr lang="el-GR" dirty="0">
                <a:ea typeface="+mn-lt"/>
                <a:cs typeface="+mn-lt"/>
              </a:rPr>
              <a:t>.</a:t>
            </a:r>
            <a:endParaRPr lang="el-GR" dirty="0">
              <a:ea typeface="Calibri" panose="020F0502020204030204"/>
              <a:cs typeface="Calibri" panose="020F0502020204030204"/>
            </a:endParaRPr>
          </a:p>
          <a:p>
            <a:r>
              <a:rPr lang="el-GR" dirty="0">
                <a:ea typeface="+mn-lt"/>
                <a:cs typeface="+mn-lt"/>
              </a:rPr>
              <a:t>Κέρδισε σημαντική δημοτικότητα μεταξύ των νέων λόγω του ελκυστικού σχεδιασμού και της μεγάλης ποικιλίας γεύσεων.</a:t>
            </a:r>
            <a:endParaRPr lang="el-GR" dirty="0"/>
          </a:p>
          <a:p>
            <a:r>
              <a:rPr lang="el-GR" dirty="0">
                <a:ea typeface="+mn-lt"/>
                <a:cs typeface="+mn-lt"/>
              </a:rPr>
              <a:t>Ωστόσο, η </a:t>
            </a:r>
            <a:r>
              <a:rPr lang="el-GR" dirty="0" err="1">
                <a:ea typeface="+mn-lt"/>
                <a:cs typeface="+mn-lt"/>
              </a:rPr>
              <a:t>Juul</a:t>
            </a:r>
            <a:r>
              <a:rPr lang="el-GR" dirty="0">
                <a:ea typeface="+mn-lt"/>
                <a:cs typeface="+mn-lt"/>
              </a:rPr>
              <a:t> έχει αντιμετωπίσει κριτική για το ρόλο της στην αύξηση του εθισμού στη νικοτίνη μεταξύ των νέων.</a:t>
            </a:r>
            <a:endParaRPr lang="el-GR" dirty="0"/>
          </a:p>
          <a:p>
            <a:r>
              <a:rPr lang="el-GR" dirty="0">
                <a:ea typeface="+mn-lt"/>
                <a:cs typeface="+mn-lt"/>
              </a:rPr>
              <a:t>Η εταιρεία έχει υποβληθεί σε ρυθμιστικό έλεγχο και έχει εφαρμόσει μέτρα για την αντιμετώπιση αυτών των ανησυχιών.</a:t>
            </a:r>
            <a:endParaRPr lang="el-GR" dirty="0"/>
          </a:p>
        </p:txBody>
      </p:sp>
      <p:pic>
        <p:nvPicPr>
          <p:cNvPr id="5" name="Γραφικό 8" descr="Παιδί με μπαλόνι με συμπαγές γέμισμα">
            <a:extLst>
              <a:ext uri="{FF2B5EF4-FFF2-40B4-BE49-F238E27FC236}">
                <a16:creationId xmlns:a16="http://schemas.microsoft.com/office/drawing/2014/main" id="{698A9C34-8718-4DE8-EE60-F79F1AF5718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0" y="5148943"/>
            <a:ext cx="195943" cy="195943"/>
          </a:xfrm>
          <a:prstGeom prst="rect">
            <a:avLst/>
          </a:prstGeom>
        </p:spPr>
      </p:pic>
    </p:spTree>
    <p:extLst>
      <p:ext uri="{BB962C8B-B14F-4D97-AF65-F5344CB8AC3E}">
        <p14:creationId xmlns:p14="http://schemas.microsoft.com/office/powerpoint/2010/main" val="173188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8256A01-FC96-FCCD-A0BA-736C5B627C57}"/>
              </a:ext>
            </a:extLst>
          </p:cNvPr>
          <p:cNvSpPr>
            <a:spLocks noGrp="1"/>
          </p:cNvSpPr>
          <p:nvPr>
            <p:ph type="title"/>
          </p:nvPr>
        </p:nvSpPr>
        <p:spPr>
          <a:xfrm>
            <a:off x="2114797" y="236476"/>
            <a:ext cx="10515600" cy="1325563"/>
          </a:xfrm>
        </p:spPr>
        <p:txBody>
          <a:bodyPr/>
          <a:lstStyle/>
          <a:p>
            <a:pPr algn="just"/>
            <a:r>
              <a:rPr lang="el-GR" sz="6000" b="1" dirty="0">
                <a:ea typeface="Calibri Light"/>
                <a:cs typeface="Calibri Light"/>
              </a:rPr>
              <a:t>Ανάλυση </a:t>
            </a:r>
            <a:r>
              <a:rPr lang="el-GR" sz="6000" b="1" dirty="0">
                <a:solidFill>
                  <a:srgbClr val="0563C1"/>
                </a:solidFill>
                <a:ea typeface="Calibri Light"/>
                <a:cs typeface="Calibri Light"/>
                <a:hlinkClick r:id="rId2"/>
              </a:rPr>
              <a:t>διαφήμισης</a:t>
            </a:r>
            <a:endParaRPr lang="el-GR">
              <a:ea typeface="Calibri Light" panose="020F0302020204030204"/>
              <a:cs typeface="Calibri Light" panose="020F0302020204030204"/>
            </a:endParaRPr>
          </a:p>
        </p:txBody>
      </p:sp>
      <p:sp>
        <p:nvSpPr>
          <p:cNvPr id="3" name="Θέση περιεχομένου 2">
            <a:extLst>
              <a:ext uri="{FF2B5EF4-FFF2-40B4-BE49-F238E27FC236}">
                <a16:creationId xmlns:a16="http://schemas.microsoft.com/office/drawing/2014/main" id="{8D5734B2-5D6A-5CD6-BCC2-45F87D8B506E}"/>
              </a:ext>
            </a:extLst>
          </p:cNvPr>
          <p:cNvSpPr>
            <a:spLocks noGrp="1"/>
          </p:cNvSpPr>
          <p:nvPr>
            <p:ph idx="1"/>
          </p:nvPr>
        </p:nvSpPr>
        <p:spPr/>
        <p:txBody>
          <a:bodyPr vert="horz" lIns="91440" tIns="45720" rIns="91440" bIns="45720" rtlCol="0" anchor="t">
            <a:normAutofit/>
          </a:bodyPr>
          <a:lstStyle/>
          <a:p>
            <a:r>
              <a:rPr lang="el-GR" dirty="0">
                <a:ea typeface="+mn-lt"/>
                <a:cs typeface="+mn-lt"/>
              </a:rPr>
              <a:t>Συσχέτιση του καπνού με επιθυμίες: Οι διαφήμιση απεικονίζει το κάπνισμα ως λαμπερό, εκλεπτυσμένο και ελκυστικό. Παρουσιάζει κομψά και ελκυστικά μοντέλα ή φανταστικούς χαρακτήρες που απολαμβάνουν τα τσιγάρα σε λαμπερά περιβάλλοντα.</a:t>
            </a:r>
            <a:endParaRPr lang="el-GR" dirty="0">
              <a:ea typeface="Calibri"/>
              <a:cs typeface="Calibri"/>
            </a:endParaRPr>
          </a:p>
          <a:p>
            <a:r>
              <a:rPr lang="el-GR" dirty="0">
                <a:ea typeface="+mn-lt"/>
                <a:cs typeface="+mn-lt"/>
              </a:rPr>
              <a:t>η εταιρεία προσπαθεί να δημιουργήσει μια αίσθηση ένταξης στο κοινό. Δείχνει ομάδες φίλων ή συναδέλφων να απολαμβάνουν τα προϊόντα της σε κοινωνικά περιβάλλοντα, όπως πάρτι. Με αυτόν τον τρόπο, επιδιώκει να ενισχύσει την αίσθηση της κοινότητας και της κοινωνικής αποδοχής μεταξύ των χρηστών της.</a:t>
            </a:r>
          </a:p>
          <a:p>
            <a:endParaRPr lang="el-GR" dirty="0">
              <a:ea typeface="+mn-lt"/>
              <a:cs typeface="+mn-lt"/>
            </a:endParaRPr>
          </a:p>
          <a:p>
            <a:endParaRPr lang="el-GR" dirty="0">
              <a:ea typeface="Calibri"/>
              <a:cs typeface="Calibri"/>
            </a:endParaRPr>
          </a:p>
          <a:p>
            <a:endParaRPr lang="el-GR" dirty="0">
              <a:ea typeface="Calibri"/>
              <a:cs typeface="Calibri"/>
            </a:endParaRPr>
          </a:p>
        </p:txBody>
      </p:sp>
      <p:pic>
        <p:nvPicPr>
          <p:cNvPr id="5" name="Γραφικό 8" descr="Παιδί με μπαλόνι με συμπαγές γέμισμα">
            <a:extLst>
              <a:ext uri="{FF2B5EF4-FFF2-40B4-BE49-F238E27FC236}">
                <a16:creationId xmlns:a16="http://schemas.microsoft.com/office/drawing/2014/main" id="{A6700213-6D26-94E2-894D-51D27166E93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0" y="3799114"/>
            <a:ext cx="195943" cy="195943"/>
          </a:xfrm>
          <a:prstGeom prst="rect">
            <a:avLst/>
          </a:prstGeom>
        </p:spPr>
      </p:pic>
      <mc:AlternateContent xmlns:mc="http://schemas.openxmlformats.org/markup-compatibility/2006" xmlns:p14="http://schemas.microsoft.com/office/powerpoint/2010/main">
        <mc:Choice Requires="p14">
          <p:contentPart p14:bwMode="auto" r:id="rId5">
            <p14:nvContentPartPr>
              <p14:cNvPr id="4" name="Γραφή 3">
                <a:extLst>
                  <a:ext uri="{FF2B5EF4-FFF2-40B4-BE49-F238E27FC236}">
                    <a16:creationId xmlns:a16="http://schemas.microsoft.com/office/drawing/2014/main" id="{CCB08598-1336-A69D-C536-3EB0AC7889BF}"/>
                  </a:ext>
                </a:extLst>
              </p14:cNvPr>
              <p14:cNvContentPartPr/>
              <p14:nvPr/>
            </p14:nvContentPartPr>
            <p14:xfrm>
              <a:off x="114300" y="3929743"/>
              <a:ext cx="16328" cy="16328"/>
            </p14:xfrm>
          </p:contentPart>
        </mc:Choice>
        <mc:Fallback xmlns="">
          <p:pic>
            <p:nvPicPr>
              <p:cNvPr id="4" name="Γραφή 3">
                <a:extLst>
                  <a:ext uri="{FF2B5EF4-FFF2-40B4-BE49-F238E27FC236}">
                    <a16:creationId xmlns:a16="http://schemas.microsoft.com/office/drawing/2014/main" id="{CCB08598-1336-A69D-C536-3EB0AC7889BF}"/>
                  </a:ext>
                </a:extLst>
              </p:cNvPr>
              <p:cNvPicPr/>
              <p:nvPr/>
            </p:nvPicPr>
            <p:blipFill>
              <a:blip r:embed="rId6"/>
              <a:stretch>
                <a:fillRect/>
              </a:stretch>
            </p:blipFill>
            <p:spPr>
              <a:xfrm>
                <a:off x="-702100" y="3113343"/>
                <a:ext cx="1632800" cy="163280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7" name="Γραφή 6">
                <a:extLst>
                  <a:ext uri="{FF2B5EF4-FFF2-40B4-BE49-F238E27FC236}">
                    <a16:creationId xmlns:a16="http://schemas.microsoft.com/office/drawing/2014/main" id="{DE8FF7E3-93DB-2B1D-D97E-DF238E607D96}"/>
                  </a:ext>
                </a:extLst>
              </p14:cNvPr>
              <p14:cNvContentPartPr/>
              <p14:nvPr/>
            </p14:nvContentPartPr>
            <p14:xfrm>
              <a:off x="114300" y="3929743"/>
              <a:ext cx="16328" cy="16328"/>
            </p14:xfrm>
          </p:contentPart>
        </mc:Choice>
        <mc:Fallback xmlns="">
          <p:pic>
            <p:nvPicPr>
              <p:cNvPr id="7" name="Γραφή 6">
                <a:extLst>
                  <a:ext uri="{FF2B5EF4-FFF2-40B4-BE49-F238E27FC236}">
                    <a16:creationId xmlns:a16="http://schemas.microsoft.com/office/drawing/2014/main" id="{DE8FF7E3-93DB-2B1D-D97E-DF238E607D96}"/>
                  </a:ext>
                </a:extLst>
              </p:cNvPr>
              <p:cNvPicPr/>
              <p:nvPr/>
            </p:nvPicPr>
            <p:blipFill>
              <a:blip r:embed="rId6"/>
              <a:stretch>
                <a:fillRect/>
              </a:stretch>
            </p:blipFill>
            <p:spPr>
              <a:xfrm>
                <a:off x="-702100" y="3113343"/>
                <a:ext cx="1632800" cy="1632800"/>
              </a:xfrm>
              <a:prstGeom prst="rect">
                <a:avLst/>
              </a:prstGeom>
            </p:spPr>
          </p:pic>
        </mc:Fallback>
      </mc:AlternateContent>
      <p:pic>
        <p:nvPicPr>
          <p:cNvPr id="9" name="Εικόνα 33">
            <a:extLst>
              <a:ext uri="{FF2B5EF4-FFF2-40B4-BE49-F238E27FC236}">
                <a16:creationId xmlns:a16="http://schemas.microsoft.com/office/drawing/2014/main" id="{3576DD69-C988-1B24-CA60-42E92E417D08}"/>
              </a:ext>
            </a:extLst>
          </p:cNvPr>
          <p:cNvPicPr>
            <a:picLocks noChangeAspect="1"/>
          </p:cNvPicPr>
          <p:nvPr/>
        </p:nvPicPr>
        <p:blipFill>
          <a:blip r:embed="rId8"/>
          <a:stretch>
            <a:fillRect/>
          </a:stretch>
        </p:blipFill>
        <p:spPr>
          <a:xfrm>
            <a:off x="326572" y="5945194"/>
            <a:ext cx="1556658" cy="915173"/>
          </a:xfrm>
          <a:prstGeom prst="rect">
            <a:avLst/>
          </a:prstGeom>
        </p:spPr>
      </p:pic>
    </p:spTree>
    <p:extLst>
      <p:ext uri="{BB962C8B-B14F-4D97-AF65-F5344CB8AC3E}">
        <p14:creationId xmlns:p14="http://schemas.microsoft.com/office/powerpoint/2010/main" val="815409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1942F53-F7C2-1C3C-9BEA-BCA0BC5E6F79}"/>
              </a:ext>
            </a:extLst>
          </p:cNvPr>
          <p:cNvSpPr>
            <a:spLocks noGrp="1"/>
          </p:cNvSpPr>
          <p:nvPr>
            <p:ph idx="1"/>
          </p:nvPr>
        </p:nvSpPr>
        <p:spPr>
          <a:xfrm>
            <a:off x="194953" y="301625"/>
            <a:ext cx="10515600" cy="6082166"/>
          </a:xfrm>
        </p:spPr>
        <p:txBody>
          <a:bodyPr vert="horz" lIns="91440" tIns="45720" rIns="91440" bIns="45720" rtlCol="0" anchor="t">
            <a:normAutofit/>
          </a:bodyPr>
          <a:lstStyle/>
          <a:p>
            <a:r>
              <a:rPr lang="el-GR" dirty="0">
                <a:ea typeface="+mn-lt"/>
                <a:cs typeface="+mn-lt"/>
              </a:rPr>
              <a:t>Επισήμανση της ευχαρίστησης και της απόλαυσης: Η διαφήμιση εστιάζει στις ευχάριστες πτυχές του καπνίσματος, δίνοντας έμφαση στη γεύση, το άρωμα ή τη χαλάρωση που σχετίζονται με το προϊόν. Χρησιμοποιούν ζωντανές εικόνες, όπως κοντινά πλάνα από τσιγάρα που ανάβουν ή καπνό που στροβιλίζεται, για να προκαλέσουν αισθητηριακές εμπειρίες.</a:t>
            </a:r>
            <a:br>
              <a:rPr lang="el-GR" dirty="0">
                <a:ea typeface="+mn-lt"/>
                <a:cs typeface="+mn-lt"/>
              </a:rPr>
            </a:br>
            <a:br>
              <a:rPr lang="el-GR" dirty="0">
                <a:ea typeface="Calibri"/>
                <a:cs typeface="Calibri"/>
              </a:rPr>
            </a:br>
            <a:r>
              <a:rPr lang="el-GR" dirty="0">
                <a:ea typeface="+mn-lt"/>
                <a:cs typeface="+mn-lt"/>
              </a:rPr>
              <a:t>Έχουν υπάρξει αναφορές και έρευνες που υποδηλώνουν ότι οι διαφημίσεις </a:t>
            </a:r>
            <a:r>
              <a:rPr lang="el-GR" dirty="0" err="1">
                <a:ea typeface="+mn-lt"/>
                <a:cs typeface="+mn-lt"/>
              </a:rPr>
              <a:t>Juul</a:t>
            </a:r>
            <a:r>
              <a:rPr lang="el-GR" dirty="0">
                <a:ea typeface="+mn-lt"/>
                <a:cs typeface="+mn-lt"/>
              </a:rPr>
              <a:t> μπορεί να εμφανίστηκαν σε κανάλια ή πλατφόρμες που προσεγγίζουν σημαντικό νεανικό κοινό, συμπεριλαμβανομένων διαδικτυακών </a:t>
            </a:r>
            <a:r>
              <a:rPr lang="el-GR" dirty="0" err="1">
                <a:ea typeface="+mn-lt"/>
                <a:cs typeface="+mn-lt"/>
              </a:rPr>
              <a:t>πλατφορμών</a:t>
            </a:r>
            <a:r>
              <a:rPr lang="el-GR" dirty="0">
                <a:ea typeface="+mn-lt"/>
                <a:cs typeface="+mn-lt"/>
              </a:rPr>
              <a:t>, μέσων κοινωνικής δικτύωσης και </a:t>
            </a:r>
            <a:r>
              <a:rPr lang="el-GR" dirty="0" err="1">
                <a:ea typeface="+mn-lt"/>
                <a:cs typeface="+mn-lt"/>
              </a:rPr>
              <a:t>ιστότοπων</a:t>
            </a:r>
            <a:r>
              <a:rPr lang="el-GR" dirty="0">
                <a:ea typeface="+mn-lt"/>
                <a:cs typeface="+mn-lt"/>
              </a:rPr>
              <a:t> όπου συχνάζουν νέοι.</a:t>
            </a:r>
            <a:endParaRPr lang="el-GR" dirty="0"/>
          </a:p>
        </p:txBody>
      </p:sp>
      <p:pic>
        <p:nvPicPr>
          <p:cNvPr id="7" name="Γραφικό 8" descr="Παιδί με μπαλόνι με συμπαγές γέμισμα">
            <a:extLst>
              <a:ext uri="{FF2B5EF4-FFF2-40B4-BE49-F238E27FC236}">
                <a16:creationId xmlns:a16="http://schemas.microsoft.com/office/drawing/2014/main" id="{4968389F-4A8C-A51B-13C2-DDDA8771EAE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0" y="2275114"/>
            <a:ext cx="195943" cy="195943"/>
          </a:xfrm>
          <a:prstGeom prst="rect">
            <a:avLst/>
          </a:prstGeom>
        </p:spPr>
      </p:pic>
      <mc:AlternateContent xmlns:mc="http://schemas.openxmlformats.org/markup-compatibility/2006" xmlns:p14="http://schemas.microsoft.com/office/powerpoint/2010/main">
        <mc:Choice Requires="p14">
          <p:contentPart p14:bwMode="auto" r:id="rId4">
            <p14:nvContentPartPr>
              <p14:cNvPr id="9" name="Γραφή 8">
                <a:extLst>
                  <a:ext uri="{FF2B5EF4-FFF2-40B4-BE49-F238E27FC236}">
                    <a16:creationId xmlns:a16="http://schemas.microsoft.com/office/drawing/2014/main" id="{9F701D11-1C1F-9618-2B83-4429DDCF12E5}"/>
                  </a:ext>
                </a:extLst>
              </p14:cNvPr>
              <p14:cNvContentPartPr/>
              <p14:nvPr/>
            </p14:nvContentPartPr>
            <p14:xfrm>
              <a:off x="10479196" y="5519058"/>
              <a:ext cx="266436" cy="262154"/>
            </p14:xfrm>
          </p:contentPart>
        </mc:Choice>
        <mc:Fallback xmlns="">
          <p:pic>
            <p:nvPicPr>
              <p:cNvPr id="9" name="Γραφή 8">
                <a:extLst>
                  <a:ext uri="{FF2B5EF4-FFF2-40B4-BE49-F238E27FC236}">
                    <a16:creationId xmlns:a16="http://schemas.microsoft.com/office/drawing/2014/main" id="{9F701D11-1C1F-9618-2B83-4429DDCF12E5}"/>
                  </a:ext>
                </a:extLst>
              </p:cNvPr>
              <p:cNvPicPr/>
              <p:nvPr/>
            </p:nvPicPr>
            <p:blipFill>
              <a:blip r:embed="rId5"/>
              <a:stretch>
                <a:fillRect/>
              </a:stretch>
            </p:blipFill>
            <p:spPr>
              <a:xfrm>
                <a:off x="10461218" y="5501102"/>
                <a:ext cx="302033" cy="297706"/>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2" name="Γραφή 1">
                <a:extLst>
                  <a:ext uri="{FF2B5EF4-FFF2-40B4-BE49-F238E27FC236}">
                    <a16:creationId xmlns:a16="http://schemas.microsoft.com/office/drawing/2014/main" id="{D912BA93-E55B-A861-740F-4608B2302B44}"/>
                  </a:ext>
                </a:extLst>
              </p14:cNvPr>
              <p14:cNvContentPartPr/>
              <p14:nvPr/>
            </p14:nvContentPartPr>
            <p14:xfrm>
              <a:off x="10584656" y="5482795"/>
              <a:ext cx="263724" cy="574380"/>
            </p14:xfrm>
          </p:contentPart>
        </mc:Choice>
        <mc:Fallback xmlns="">
          <p:pic>
            <p:nvPicPr>
              <p:cNvPr id="2" name="Γραφή 1">
                <a:extLst>
                  <a:ext uri="{FF2B5EF4-FFF2-40B4-BE49-F238E27FC236}">
                    <a16:creationId xmlns:a16="http://schemas.microsoft.com/office/drawing/2014/main" id="{D912BA93-E55B-A861-740F-4608B2302B44}"/>
                  </a:ext>
                </a:extLst>
              </p:cNvPr>
              <p:cNvPicPr/>
              <p:nvPr/>
            </p:nvPicPr>
            <p:blipFill>
              <a:blip r:embed="rId7"/>
              <a:stretch>
                <a:fillRect/>
              </a:stretch>
            </p:blipFill>
            <p:spPr>
              <a:xfrm>
                <a:off x="10566691" y="5464812"/>
                <a:ext cx="299294" cy="609987"/>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5" name="Γραφή 4">
                <a:extLst>
                  <a:ext uri="{FF2B5EF4-FFF2-40B4-BE49-F238E27FC236}">
                    <a16:creationId xmlns:a16="http://schemas.microsoft.com/office/drawing/2014/main" id="{BD5E29ED-1B5D-D963-56DF-43677DBD1D1D}"/>
                  </a:ext>
                </a:extLst>
              </p14:cNvPr>
              <p14:cNvContentPartPr/>
              <p14:nvPr/>
            </p14:nvContentPartPr>
            <p14:xfrm>
              <a:off x="11108531" y="6191250"/>
              <a:ext cx="12000" cy="8929"/>
            </p14:xfrm>
          </p:contentPart>
        </mc:Choice>
        <mc:Fallback xmlns="">
          <p:pic>
            <p:nvPicPr>
              <p:cNvPr id="5" name="Γραφή 4">
                <a:extLst>
                  <a:ext uri="{FF2B5EF4-FFF2-40B4-BE49-F238E27FC236}">
                    <a16:creationId xmlns:a16="http://schemas.microsoft.com/office/drawing/2014/main" id="{BD5E29ED-1B5D-D963-56DF-43677DBD1D1D}"/>
                  </a:ext>
                </a:extLst>
              </p:cNvPr>
              <p:cNvPicPr/>
              <p:nvPr/>
            </p:nvPicPr>
            <p:blipFill>
              <a:blip r:embed="rId9"/>
              <a:stretch>
                <a:fillRect/>
              </a:stretch>
            </p:blipFill>
            <p:spPr>
              <a:xfrm>
                <a:off x="11090884" y="5744800"/>
                <a:ext cx="46941" cy="892900"/>
              </a:xfrm>
              <a:prstGeom prst="rect">
                <a:avLst/>
              </a:prstGeom>
            </p:spPr>
          </p:pic>
        </mc:Fallback>
      </mc:AlternateContent>
    </p:spTree>
    <p:extLst>
      <p:ext uri="{BB962C8B-B14F-4D97-AF65-F5344CB8AC3E}">
        <p14:creationId xmlns:p14="http://schemas.microsoft.com/office/powerpoint/2010/main" val="3724874221"/>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327</Words>
  <Application>Microsoft Office PowerPoint</Application>
  <PresentationFormat>Ευρεία οθόνη</PresentationFormat>
  <Paragraphs>15</Paragraphs>
  <Slides>5</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5</vt:i4>
      </vt:variant>
    </vt:vector>
  </HeadingPairs>
  <TitlesOfParts>
    <vt:vector size="9" baseType="lpstr">
      <vt:lpstr>Arial</vt:lpstr>
      <vt:lpstr>Calibri</vt:lpstr>
      <vt:lpstr>Calibri Light</vt:lpstr>
      <vt:lpstr>Θέμα του Office</vt:lpstr>
      <vt:lpstr>Διαφημίσεις ηλεκτρονικών τσιγάρων</vt:lpstr>
      <vt:lpstr>Παρελθόν</vt:lpstr>
      <vt:lpstr>Ανάλυση διαφήμισης</vt:lpstr>
      <vt:lpstr>Ανάλυση διαφήμισης</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Alex Kou</dc:creator>
  <cp:lastModifiedBy>Alex Kou</cp:lastModifiedBy>
  <cp:revision>355</cp:revision>
  <dcterms:created xsi:type="dcterms:W3CDTF">2023-05-22T16:15:19Z</dcterms:created>
  <dcterms:modified xsi:type="dcterms:W3CDTF">2023-05-22T17:04:47Z</dcterms:modified>
</cp:coreProperties>
</file>