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9" r:id="rId3"/>
    <p:sldId id="260" r:id="rId4"/>
    <p:sldId id="261" r:id="rId5"/>
    <p:sldId id="262" r:id="rId6"/>
    <p:sldId id="263" r:id="rId7"/>
    <p:sldId id="257" r:id="rId8"/>
    <p:sldId id="258"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25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642951F-C9D8-4DC6-BF8D-EF3ED9E3CB4B}" type="datetimeFigureOut">
              <a:rPr lang="el-GR" smtClean="0"/>
              <a:pPr/>
              <a:t>17/5/2023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66A4A2D-E32F-4278-912C-1135182F48F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993366">
                <a:alpha val="78000"/>
              </a:srgb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2951F-C9D8-4DC6-BF8D-EF3ED9E3CB4B}" type="datetimeFigureOut">
              <a:rPr lang="el-GR" smtClean="0"/>
              <a:pPr/>
              <a:t>17/5/2023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A4A2D-E32F-4278-912C-1135182F48F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214290"/>
            <a:ext cx="7772400" cy="1470025"/>
          </a:xfrm>
        </p:spPr>
        <p:txBody>
          <a:bodyPr/>
          <a:lstStyle/>
          <a:p>
            <a:r>
              <a:rPr lang="en-US" b="1" dirty="0" smtClean="0">
                <a:latin typeface="Arial" pitchFamily="34" charset="0"/>
                <a:cs typeface="Arial" pitchFamily="34" charset="0"/>
              </a:rPr>
              <a:t>Johnnie Walker</a:t>
            </a:r>
            <a:endParaRPr lang="el-GR" b="1" dirty="0">
              <a:latin typeface="Arial" pitchFamily="34" charset="0"/>
              <a:cs typeface="Arial" pitchFamily="34" charset="0"/>
            </a:endParaRPr>
          </a:p>
        </p:txBody>
      </p:sp>
      <p:pic>
        <p:nvPicPr>
          <p:cNvPr id="11266" name="Picture 2" descr="https://thetotalbusiness.com/wp-content/uploads/2019/08/johnnie-the-total-retail.jpg"/>
          <p:cNvPicPr>
            <a:picLocks noChangeAspect="1" noChangeArrowheads="1"/>
          </p:cNvPicPr>
          <p:nvPr/>
        </p:nvPicPr>
        <p:blipFill>
          <a:blip r:embed="rId2"/>
          <a:srcRect/>
          <a:stretch>
            <a:fillRect/>
          </a:stretch>
        </p:blipFill>
        <p:spPr bwMode="auto">
          <a:xfrm>
            <a:off x="1357290" y="1785926"/>
            <a:ext cx="6667500" cy="472440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diamond(in)">
                                      <p:cBhvr>
                                        <p:cTn id="12"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Ιστορία</a:t>
            </a:r>
            <a:endParaRPr lang="el-GR" i="1" dirty="0"/>
          </a:p>
        </p:txBody>
      </p:sp>
      <p:sp>
        <p:nvSpPr>
          <p:cNvPr id="4" name="3 - Ορθογώνιο"/>
          <p:cNvSpPr/>
          <p:nvPr/>
        </p:nvSpPr>
        <p:spPr>
          <a:xfrm>
            <a:off x="642910" y="1357298"/>
            <a:ext cx="7715304" cy="1754326"/>
          </a:xfrm>
          <a:prstGeom prst="rect">
            <a:avLst/>
          </a:prstGeom>
        </p:spPr>
        <p:txBody>
          <a:bodyPr wrap="square">
            <a:spAutoFit/>
          </a:bodyPr>
          <a:lstStyle/>
          <a:p>
            <a:pPr algn="just"/>
            <a:r>
              <a:rPr lang="el-GR" dirty="0" smtClean="0"/>
              <a:t>Ήταν το 1819 και ο πατέρας του </a:t>
            </a:r>
            <a:r>
              <a:rPr lang="el-GR" dirty="0" err="1" smtClean="0"/>
              <a:t>John</a:t>
            </a:r>
            <a:r>
              <a:rPr lang="el-GR" dirty="0" smtClean="0"/>
              <a:t> </a:t>
            </a:r>
            <a:r>
              <a:rPr lang="el-GR" dirty="0" err="1" smtClean="0"/>
              <a:t>Walker</a:t>
            </a:r>
            <a:r>
              <a:rPr lang="el-GR" dirty="0" smtClean="0"/>
              <a:t> είχε μόλις πεθάνει. Θα πίστευε κανείς ότι ήταν ένα δύσκολο ξεκίνημα για έναν ταπεινό νεαρό αγρότη, αλλά ο </a:t>
            </a:r>
            <a:r>
              <a:rPr lang="el-GR" dirty="0" err="1" smtClean="0"/>
              <a:t>John</a:t>
            </a:r>
            <a:r>
              <a:rPr lang="el-GR" dirty="0" smtClean="0"/>
              <a:t> είχε πάντα κάτι το ιδιαίτερο. </a:t>
            </a:r>
            <a:r>
              <a:rPr lang="el-GR" dirty="0" smtClean="0"/>
              <a:t> </a:t>
            </a:r>
            <a:r>
              <a:rPr lang="el-GR" dirty="0" smtClean="0"/>
              <a:t>Μέσα στην ίδια χρονιά, η οικογενειακή φάρμα πουλήθηκε και τα χρήματα χρησιμοποιήθηκαν για να ανοίξει το δικό του παντοπωλείο στην ακμάζουσα τοπική πόλη του </a:t>
            </a:r>
            <a:r>
              <a:rPr lang="el-GR" dirty="0" err="1" smtClean="0"/>
              <a:t>Kilmarnock</a:t>
            </a:r>
            <a:r>
              <a:rPr lang="el-GR" dirty="0" smtClean="0"/>
              <a:t>. Ήταν μια έξυπνη κίνηση. Ο </a:t>
            </a:r>
            <a:r>
              <a:rPr lang="el-GR" dirty="0" err="1" smtClean="0"/>
              <a:t>John</a:t>
            </a:r>
            <a:r>
              <a:rPr lang="el-GR" dirty="0" smtClean="0"/>
              <a:t> είχε φυσικό ταλέντο στις επιχειρήσεις.</a:t>
            </a:r>
            <a:endParaRPr lang="el-GR" dirty="0"/>
          </a:p>
        </p:txBody>
      </p:sp>
      <p:pic>
        <p:nvPicPr>
          <p:cNvPr id="6" name="Picture 2"/>
          <p:cNvPicPr>
            <a:picLocks noChangeAspect="1" noChangeArrowheads="1"/>
          </p:cNvPicPr>
          <p:nvPr/>
        </p:nvPicPr>
        <p:blipFill>
          <a:blip r:embed="rId2"/>
          <a:srcRect/>
          <a:stretch>
            <a:fillRect/>
          </a:stretch>
        </p:blipFill>
        <p:spPr bwMode="auto">
          <a:xfrm>
            <a:off x="1857356" y="3357562"/>
            <a:ext cx="5145272" cy="2895584"/>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Ιστορία</a:t>
            </a:r>
            <a:endParaRPr lang="el-GR" i="1" dirty="0"/>
          </a:p>
        </p:txBody>
      </p:sp>
      <p:sp>
        <p:nvSpPr>
          <p:cNvPr id="4" name="3 - Ορθογώνιο"/>
          <p:cNvSpPr/>
          <p:nvPr/>
        </p:nvSpPr>
        <p:spPr>
          <a:xfrm>
            <a:off x="428596" y="1214422"/>
            <a:ext cx="7215238" cy="2308324"/>
          </a:xfrm>
          <a:prstGeom prst="rect">
            <a:avLst/>
          </a:prstGeom>
        </p:spPr>
        <p:txBody>
          <a:bodyPr wrap="square">
            <a:spAutoFit/>
          </a:bodyPr>
          <a:lstStyle/>
          <a:p>
            <a:pPr algn="just"/>
            <a:r>
              <a:rPr lang="el-GR" dirty="0" smtClean="0"/>
              <a:t>Ήταν επίσης μια διάνοια του ουίσκι. Εκείνο τον καιρό, οι περισσότεροι παντοπώλες πουλούσαν μια σειρά </a:t>
            </a:r>
            <a:r>
              <a:rPr lang="el-GR" dirty="0" err="1" smtClean="0"/>
              <a:t>single</a:t>
            </a:r>
            <a:r>
              <a:rPr lang="el-GR" dirty="0" smtClean="0"/>
              <a:t> </a:t>
            </a:r>
            <a:r>
              <a:rPr lang="el-GR" dirty="0" err="1" smtClean="0"/>
              <a:t>malts</a:t>
            </a:r>
            <a:r>
              <a:rPr lang="el-GR" dirty="0" smtClean="0"/>
              <a:t>, που όμως δεν είχαν ποτέ την ίδια γεύση. Αυτό δεν αρκούσε στον </a:t>
            </a:r>
            <a:r>
              <a:rPr lang="el-GR" dirty="0" err="1" smtClean="0"/>
              <a:t>John</a:t>
            </a:r>
            <a:r>
              <a:rPr lang="el-GR" dirty="0" smtClean="0"/>
              <a:t>, ο οποίος άρχισε να τα αναμειγνύει προκειμένου το ουίσκι του να έχει πάντοτε την ίδια καλή γεύση. Αποδείχθηκε μια εξαιρετικά δημοφιλής προσθήκη στα </a:t>
            </a:r>
            <a:r>
              <a:rPr lang="el-GR" dirty="0" err="1" smtClean="0"/>
              <a:t>προόντα</a:t>
            </a:r>
            <a:r>
              <a:rPr lang="el-GR" dirty="0" smtClean="0"/>
              <a:t> </a:t>
            </a:r>
            <a:r>
              <a:rPr lang="el-GR" dirty="0" smtClean="0"/>
              <a:t>του</a:t>
            </a:r>
            <a:r>
              <a:rPr lang="el-GR" dirty="0" smtClean="0"/>
              <a:t>. </a:t>
            </a:r>
            <a:r>
              <a:rPr lang="el-GR" dirty="0" smtClean="0"/>
              <a:t>Όταν τελικά το 1857 ο </a:t>
            </a:r>
            <a:r>
              <a:rPr lang="el-GR" dirty="0" err="1" smtClean="0"/>
              <a:t>John</a:t>
            </a:r>
            <a:r>
              <a:rPr lang="el-GR" dirty="0" smtClean="0"/>
              <a:t> απεβίωσε πλήρης ημερών και έχοντας ζήσει μια όμορφη ζωή, κληροδότησε στον γιο του </a:t>
            </a:r>
            <a:r>
              <a:rPr lang="el-GR" dirty="0" err="1" smtClean="0"/>
              <a:t>Alexander</a:t>
            </a:r>
            <a:r>
              <a:rPr lang="el-GR" dirty="0" smtClean="0"/>
              <a:t> μια εύρωστη επιχείρηση.</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3286116" y="3429000"/>
            <a:ext cx="5310162" cy="2988378"/>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edge">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Ιστορία</a:t>
            </a:r>
            <a:endParaRPr lang="el-GR" i="1" dirty="0"/>
          </a:p>
        </p:txBody>
      </p:sp>
      <p:sp>
        <p:nvSpPr>
          <p:cNvPr id="4" name="3 - Ορθογώνιο"/>
          <p:cNvSpPr/>
          <p:nvPr/>
        </p:nvSpPr>
        <p:spPr>
          <a:xfrm>
            <a:off x="357158" y="1428736"/>
            <a:ext cx="8358246" cy="1477328"/>
          </a:xfrm>
          <a:prstGeom prst="rect">
            <a:avLst/>
          </a:prstGeom>
        </p:spPr>
        <p:txBody>
          <a:bodyPr wrap="square">
            <a:spAutoFit/>
          </a:bodyPr>
          <a:lstStyle/>
          <a:p>
            <a:pPr algn="just"/>
            <a:r>
              <a:rPr lang="el-GR" dirty="0" smtClean="0"/>
              <a:t>Το 1867, ξεκίνησε το πρώτο εμπορικό </a:t>
            </a:r>
            <a:r>
              <a:rPr lang="el-GR" dirty="0" err="1" smtClean="0"/>
              <a:t>blend</a:t>
            </a:r>
            <a:r>
              <a:rPr lang="el-GR" dirty="0" smtClean="0"/>
              <a:t> του </a:t>
            </a:r>
            <a:r>
              <a:rPr lang="el-GR" dirty="0" err="1" smtClean="0"/>
              <a:t>Johnnie</a:t>
            </a:r>
            <a:r>
              <a:rPr lang="el-GR" dirty="0" smtClean="0"/>
              <a:t> </a:t>
            </a:r>
            <a:r>
              <a:rPr lang="el-GR" dirty="0" err="1" smtClean="0"/>
              <a:t>Walker</a:t>
            </a:r>
            <a:r>
              <a:rPr lang="el-GR" dirty="0" smtClean="0"/>
              <a:t> και το ονόμασε "</a:t>
            </a:r>
            <a:r>
              <a:rPr lang="el-GR" dirty="0" err="1" smtClean="0"/>
              <a:t>Old</a:t>
            </a:r>
            <a:r>
              <a:rPr lang="el-GR" dirty="0" smtClean="0"/>
              <a:t> </a:t>
            </a:r>
            <a:r>
              <a:rPr lang="el-GR" dirty="0" err="1" smtClean="0"/>
              <a:t>Highland</a:t>
            </a:r>
            <a:r>
              <a:rPr lang="el-GR" dirty="0" smtClean="0"/>
              <a:t> </a:t>
            </a:r>
            <a:r>
              <a:rPr lang="el-GR" dirty="0" err="1" smtClean="0"/>
              <a:t>Whisky</a:t>
            </a:r>
            <a:r>
              <a:rPr lang="el-GR" dirty="0" smtClean="0"/>
              <a:t>". Κατόπιν έκανε μια δαιμόνια κίνηση και προσέλαβε τους καπετάνιους των πλοίων ως αντιπροσώπους του για να μεταφέρουν το ουίσκι του όπου μπορούσε να φτάσει το πλοίο</a:t>
            </a:r>
            <a:r>
              <a:rPr lang="el-GR" dirty="0" smtClean="0"/>
              <a:t>. </a:t>
            </a:r>
            <a:r>
              <a:rPr lang="el-GR" dirty="0" smtClean="0"/>
              <a:t>Μέχρι το 1920, το ουίσκι </a:t>
            </a:r>
            <a:r>
              <a:rPr lang="el-GR" dirty="0" err="1" smtClean="0"/>
              <a:t>Johnnie</a:t>
            </a:r>
            <a:r>
              <a:rPr lang="el-GR" dirty="0" smtClean="0"/>
              <a:t> </a:t>
            </a:r>
            <a:r>
              <a:rPr lang="el-GR" dirty="0" err="1" smtClean="0"/>
              <a:t>Walker</a:t>
            </a:r>
            <a:r>
              <a:rPr lang="el-GR" dirty="0" smtClean="0"/>
              <a:t> βρισκόταν ήδη σε 120 χώρες.</a:t>
            </a:r>
            <a:endParaRPr lang="el-GR" dirty="0"/>
          </a:p>
        </p:txBody>
      </p:sp>
      <p:pic>
        <p:nvPicPr>
          <p:cNvPr id="8" name="Picture 2"/>
          <p:cNvPicPr>
            <a:picLocks noChangeAspect="1" noChangeArrowheads="1"/>
          </p:cNvPicPr>
          <p:nvPr/>
        </p:nvPicPr>
        <p:blipFill>
          <a:blip r:embed="rId2" cstate="print"/>
          <a:srcRect/>
          <a:stretch>
            <a:fillRect/>
          </a:stretch>
        </p:blipFill>
        <p:spPr bwMode="auto">
          <a:xfrm rot="10800000" flipV="1">
            <a:off x="2928926" y="3143248"/>
            <a:ext cx="5500726" cy="3095621"/>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85728"/>
            <a:ext cx="8401080" cy="1143000"/>
          </a:xfrm>
        </p:spPr>
        <p:txBody>
          <a:bodyPr>
            <a:normAutofit/>
          </a:bodyPr>
          <a:lstStyle/>
          <a:p>
            <a:r>
              <a:rPr lang="el-GR" sz="2800" i="1" dirty="0" smtClean="0">
                <a:latin typeface="Arial Narrow" pitchFamily="34" charset="0"/>
              </a:rPr>
              <a:t>Ποιο είναι το μήνυμα που προσπαθεί να περάσει η διαφήμιση;</a:t>
            </a:r>
            <a:endParaRPr lang="el-GR" sz="2800" i="1" dirty="0">
              <a:latin typeface="Arial Narrow" pitchFamily="34" charset="0"/>
            </a:endParaRPr>
          </a:p>
        </p:txBody>
      </p:sp>
      <p:sp>
        <p:nvSpPr>
          <p:cNvPr id="4097" name="Rectangle 1"/>
          <p:cNvSpPr>
            <a:spLocks noChangeArrowheads="1"/>
          </p:cNvSpPr>
          <p:nvPr/>
        </p:nvSpPr>
        <p:spPr bwMode="auto">
          <a:xfrm>
            <a:off x="428596" y="1214422"/>
            <a:ext cx="8143932" cy="23574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l-GR" sz="1800" b="0"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rPr>
              <a:t>Κοιτάζοντας πίσω 10 χρόνια αργότερα, το μάθημα σε αυτό το σημείο εξακολουθεί να διδάσκει ότι όταν πρόκειται για εμπορικό σήμα και περιεχόμενο, πρόκειται για την εξεύρεση της σωστής ιστορίας και για την αποτύπωσή της με τον καλύτερο δυνατό </a:t>
            </a:r>
            <a:r>
              <a:rPr kumimoji="0" lang="el-GR" sz="1800" b="0" i="0" u="none" strike="noStrike" cap="none" normalizeH="0" baseline="0" dirty="0" err="1" smtClean="0">
                <a:ln>
                  <a:noFill/>
                </a:ln>
                <a:solidFill>
                  <a:srgbClr val="111111"/>
                </a:solidFill>
                <a:effectLst/>
                <a:latin typeface="Calibri" pitchFamily="34" charset="0"/>
                <a:ea typeface="Times New Roman" pitchFamily="18" charset="0"/>
                <a:cs typeface="Calibri" pitchFamily="34" charset="0"/>
              </a:rPr>
              <a:t>τρόπο.Το</a:t>
            </a:r>
            <a:r>
              <a:rPr kumimoji="0" lang="el-GR" sz="1800" b="0"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rPr>
              <a:t> κλειδί είναι να γνωρίζετε το εμπορικό σήμα σας αρκετά καλά για να ξέρετε πού ταιριάζει σε αυτή τη δυναμική. Μερικές φορές είναι 30 </a:t>
            </a:r>
            <a:r>
              <a:rPr kumimoji="0" lang="el-GR" sz="1800" b="0" i="0" u="none" strike="noStrike" cap="none" normalizeH="0" baseline="0" dirty="0" err="1" smtClean="0">
                <a:ln>
                  <a:noFill/>
                </a:ln>
                <a:solidFill>
                  <a:srgbClr val="111111"/>
                </a:solidFill>
                <a:effectLst/>
                <a:latin typeface="Calibri" pitchFamily="34" charset="0"/>
                <a:ea typeface="Times New Roman" pitchFamily="18" charset="0"/>
                <a:cs typeface="Calibri" pitchFamily="34" charset="0"/>
              </a:rPr>
              <a:t>δευτερόλεπτα.Μερικές</a:t>
            </a:r>
            <a:r>
              <a:rPr kumimoji="0" lang="el-GR" sz="1800" b="0"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rPr>
              <a:t> φορές είναι μια ανάρτηση στο </a:t>
            </a:r>
            <a:r>
              <a:rPr kumimoji="0" lang="en-US" sz="1800" b="0" i="0" u="none" strike="noStrike" cap="none" normalizeH="0" baseline="0" dirty="0" err="1" smtClean="0">
                <a:ln>
                  <a:noFill/>
                </a:ln>
                <a:solidFill>
                  <a:srgbClr val="111111"/>
                </a:solidFill>
                <a:effectLst/>
                <a:latin typeface="Calibri" pitchFamily="34" charset="0"/>
                <a:ea typeface="Times New Roman" pitchFamily="18" charset="0"/>
                <a:cs typeface="Calibri" pitchFamily="34" charset="0"/>
              </a:rPr>
              <a:t>Instagram</a:t>
            </a:r>
            <a:r>
              <a:rPr kumimoji="0" lang="el-GR" sz="1800" b="0"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rPr>
              <a:t>. Και μερικές φορές είναι πέντε λεπτά από έναν άνθρωπο που περνά μέσα από την ύπαιθρο της Σκωτίας, εξηγώντας την ιστορία της εταιρείας</a:t>
            </a:r>
            <a:r>
              <a:rPr kumimoji="0" lang="el-GR" sz="1600" b="0" i="0" u="none" strike="noStrike" cap="none" normalizeH="0" baseline="0" dirty="0" smtClean="0">
                <a:ln>
                  <a:noFill/>
                </a:ln>
                <a:solidFill>
                  <a:srgbClr val="111111"/>
                </a:solidFill>
                <a:effectLst/>
                <a:latin typeface="Calibri" pitchFamily="34" charset="0"/>
                <a:ea typeface="Times New Roman" pitchFamily="18" charset="0"/>
                <a:cs typeface="Calibri" pitchFamily="34" charset="0"/>
              </a:rPr>
              <a:t>.</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Johnnie Walker Red Label"/>
          <p:cNvPicPr>
            <a:picLocks noChangeAspect="1" noChangeArrowheads="1"/>
          </p:cNvPicPr>
          <p:nvPr/>
        </p:nvPicPr>
        <p:blipFill>
          <a:blip r:embed="rId2"/>
          <a:srcRect/>
          <a:stretch>
            <a:fillRect/>
          </a:stretch>
        </p:blipFill>
        <p:spPr bwMode="auto">
          <a:xfrm>
            <a:off x="4929190" y="3357562"/>
            <a:ext cx="2476518" cy="328615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fltVal val="0"/>
                                          </p:val>
                                        </p:tav>
                                        <p:tav tm="100000">
                                          <p:val>
                                            <p:strVal val="#ppt_w"/>
                                          </p:val>
                                        </p:tav>
                                      </p:tavLst>
                                    </p:anim>
                                    <p:anim calcmode="lin" valueType="num">
                                      <p:cBhvr>
                                        <p:cTn id="13" dur="1000" fill="hold"/>
                                        <p:tgtEl>
                                          <p:spTgt spid="4099"/>
                                        </p:tgtEl>
                                        <p:attrNameLst>
                                          <p:attrName>ppt_h</p:attrName>
                                        </p:attrNameLst>
                                      </p:cBhvr>
                                      <p:tavLst>
                                        <p:tav tm="0">
                                          <p:val>
                                            <p:fltVal val="0"/>
                                          </p:val>
                                        </p:tav>
                                        <p:tav tm="100000">
                                          <p:val>
                                            <p:strVal val="#ppt_h"/>
                                          </p:val>
                                        </p:tav>
                                      </p:tavLst>
                                    </p:anim>
                                    <p:animEffect transition="in" filter="fade">
                                      <p:cBhvr>
                                        <p:cTn id="14" dur="1000"/>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097"/>
                                        </p:tgtEl>
                                        <p:attrNameLst>
                                          <p:attrName>style.visibility</p:attrName>
                                        </p:attrNameLst>
                                      </p:cBhvr>
                                      <p:to>
                                        <p:strVal val="visible"/>
                                      </p:to>
                                    </p:set>
                                    <p:anim calcmode="lin" valueType="num">
                                      <p:cBhvr>
                                        <p:cTn id="19" dur="1000" fill="hold"/>
                                        <p:tgtEl>
                                          <p:spTgt spid="4097"/>
                                        </p:tgtEl>
                                        <p:attrNameLst>
                                          <p:attrName>ppt_w</p:attrName>
                                        </p:attrNameLst>
                                      </p:cBhvr>
                                      <p:tavLst>
                                        <p:tav tm="0">
                                          <p:val>
                                            <p:strVal val="#ppt_w*0.70"/>
                                          </p:val>
                                        </p:tav>
                                        <p:tav tm="100000">
                                          <p:val>
                                            <p:strVal val="#ppt_w"/>
                                          </p:val>
                                        </p:tav>
                                      </p:tavLst>
                                    </p:anim>
                                    <p:anim calcmode="lin" valueType="num">
                                      <p:cBhvr>
                                        <p:cTn id="20" dur="1000" fill="hold"/>
                                        <p:tgtEl>
                                          <p:spTgt spid="4097"/>
                                        </p:tgtEl>
                                        <p:attrNameLst>
                                          <p:attrName>ppt_h</p:attrName>
                                        </p:attrNameLst>
                                      </p:cBhvr>
                                      <p:tavLst>
                                        <p:tav tm="0">
                                          <p:val>
                                            <p:strVal val="#ppt_h"/>
                                          </p:val>
                                        </p:tav>
                                        <p:tav tm="100000">
                                          <p:val>
                                            <p:strVal val="#ppt_h"/>
                                          </p:val>
                                        </p:tav>
                                      </p:tavLst>
                                    </p:anim>
                                    <p:animEffect transition="in" filter="fade">
                                      <p:cBhvr>
                                        <p:cTn id="21" dur="1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i="1" dirty="0" smtClean="0">
                <a:latin typeface="Arial Narrow" pitchFamily="34" charset="0"/>
              </a:rPr>
              <a:t>Ποια εικόνα προσπαθεί η διαφήμιση να δημιουργήσει;</a:t>
            </a:r>
            <a:endParaRPr lang="el-GR" sz="2800" i="1" dirty="0">
              <a:latin typeface="Arial Narrow" pitchFamily="34" charset="0"/>
            </a:endParaRPr>
          </a:p>
        </p:txBody>
      </p:sp>
      <p:pic>
        <p:nvPicPr>
          <p:cNvPr id="20482" name="Picture 2" descr="Understanding the Blend of the Johnnie Walker Brand | LBBOnline"/>
          <p:cNvPicPr>
            <a:picLocks noChangeAspect="1" noChangeArrowheads="1"/>
          </p:cNvPicPr>
          <p:nvPr/>
        </p:nvPicPr>
        <p:blipFill>
          <a:blip r:embed="rId2"/>
          <a:srcRect/>
          <a:stretch>
            <a:fillRect/>
          </a:stretch>
        </p:blipFill>
        <p:spPr bwMode="auto">
          <a:xfrm>
            <a:off x="4714876" y="1571612"/>
            <a:ext cx="3929090" cy="2071702"/>
          </a:xfrm>
          <a:prstGeom prst="rect">
            <a:avLst/>
          </a:prstGeom>
          <a:noFill/>
        </p:spPr>
      </p:pic>
      <p:sp>
        <p:nvSpPr>
          <p:cNvPr id="20483" name="Rectangle 3"/>
          <p:cNvSpPr>
            <a:spLocks noChangeArrowheads="1"/>
          </p:cNvSpPr>
          <p:nvPr/>
        </p:nvSpPr>
        <p:spPr bwMode="auto">
          <a:xfrm>
            <a:off x="285720" y="1500174"/>
            <a:ext cx="378618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διαφήμιση του </a:t>
            </a: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Johnnie Walker </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που κυκλοφόρησε τον Αύγουστο του 2009 έκανε θραύση και έκανε ιδιαίτερη εντύπωση η διατύπωση της εποχής αυτής σχολιάζοντας ότι όλη η προσοχή αυξάνεται με το </a:t>
            </a: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logo</a:t>
            </a:r>
            <a:r>
              <a:rPr kumimoji="0" lang="el-GR"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του προϊόντος που συσχετίζεται με το βίντεο της διαφήμισης. Δηλαδή και οι δυο άνθρωποι φαίνεται ότι έχουν την τάση να βηματίσουν. </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9" name="Picture 9" descr="Johnnie Walker Logo PNG vector in SVG, PDF, AI, CDR format"/>
          <p:cNvPicPr>
            <a:picLocks noChangeAspect="1" noChangeArrowheads="1"/>
          </p:cNvPicPr>
          <p:nvPr/>
        </p:nvPicPr>
        <p:blipFill>
          <a:blip r:embed="rId3"/>
          <a:srcRect/>
          <a:stretch>
            <a:fillRect/>
          </a:stretch>
        </p:blipFill>
        <p:spPr bwMode="auto">
          <a:xfrm>
            <a:off x="4714876" y="3908938"/>
            <a:ext cx="3929058" cy="280621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fade">
                                      <p:cBhvr>
                                        <p:cTn id="14" dur="2000"/>
                                        <p:tgtEl>
                                          <p:spTgt spid="2048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489"/>
                                        </p:tgtEl>
                                        <p:attrNameLst>
                                          <p:attrName>style.visibility</p:attrName>
                                        </p:attrNameLst>
                                      </p:cBhvr>
                                      <p:to>
                                        <p:strVal val="visible"/>
                                      </p:to>
                                    </p:set>
                                    <p:animEffect transition="in" filter="fade">
                                      <p:cBhvr>
                                        <p:cTn id="19" dur="2000"/>
                                        <p:tgtEl>
                                          <p:spTgt spid="2048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0483"/>
                                        </p:tgtEl>
                                        <p:attrNameLst>
                                          <p:attrName>style.visibility</p:attrName>
                                        </p:attrNameLst>
                                      </p:cBhvr>
                                      <p:to>
                                        <p:strVal val="visible"/>
                                      </p:to>
                                    </p:set>
                                    <p:anim calcmode="lin" valueType="num">
                                      <p:cBhvr>
                                        <p:cTn id="24" dur="1000" fill="hold"/>
                                        <p:tgtEl>
                                          <p:spTgt spid="20483"/>
                                        </p:tgtEl>
                                        <p:attrNameLst>
                                          <p:attrName>ppt_w</p:attrName>
                                        </p:attrNameLst>
                                      </p:cBhvr>
                                      <p:tavLst>
                                        <p:tav tm="0">
                                          <p:val>
                                            <p:strVal val="#ppt_w*0.70"/>
                                          </p:val>
                                        </p:tav>
                                        <p:tav tm="100000">
                                          <p:val>
                                            <p:strVal val="#ppt_w"/>
                                          </p:val>
                                        </p:tav>
                                      </p:tavLst>
                                    </p:anim>
                                    <p:anim calcmode="lin" valueType="num">
                                      <p:cBhvr>
                                        <p:cTn id="25" dur="1000" fill="hold"/>
                                        <p:tgtEl>
                                          <p:spTgt spid="20483"/>
                                        </p:tgtEl>
                                        <p:attrNameLst>
                                          <p:attrName>ppt_h</p:attrName>
                                        </p:attrNameLst>
                                      </p:cBhvr>
                                      <p:tavLst>
                                        <p:tav tm="0">
                                          <p:val>
                                            <p:strVal val="#ppt_h"/>
                                          </p:val>
                                        </p:tav>
                                        <p:tav tm="100000">
                                          <p:val>
                                            <p:strVal val="#ppt_h"/>
                                          </p:val>
                                        </p:tav>
                                      </p:tavLst>
                                    </p:anim>
                                    <p:animEffect transition="in" filter="fade">
                                      <p:cBhvr>
                                        <p:cTn id="26"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04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i="1" dirty="0" smtClean="0">
                <a:latin typeface="Arial Narrow" pitchFamily="34" charset="0"/>
              </a:rPr>
              <a:t>Ποιος είναι ο τόπος που γυρίστηκε η διαφήμιση;</a:t>
            </a:r>
            <a:endParaRPr lang="el-GR" sz="2800" i="1" dirty="0">
              <a:latin typeface="Arial Narrow" pitchFamily="34" charset="0"/>
            </a:endParaRPr>
          </a:p>
        </p:txBody>
      </p:sp>
      <p:sp>
        <p:nvSpPr>
          <p:cNvPr id="5" name="4 - TextBox"/>
          <p:cNvSpPr txBox="1"/>
          <p:nvPr/>
        </p:nvSpPr>
        <p:spPr>
          <a:xfrm>
            <a:off x="571472" y="5143512"/>
            <a:ext cx="8215370" cy="1323439"/>
          </a:xfrm>
          <a:prstGeom prst="rect">
            <a:avLst/>
          </a:prstGeom>
          <a:noFill/>
        </p:spPr>
        <p:txBody>
          <a:bodyPr wrap="square" rtlCol="0">
            <a:spAutoFit/>
          </a:bodyPr>
          <a:lstStyle/>
          <a:p>
            <a:pPr algn="just">
              <a:buNone/>
            </a:pPr>
            <a:r>
              <a:rPr lang="el-GR" sz="2000" dirty="0" smtClean="0"/>
              <a:t>Το σήμα του ουίσκι παρήγαγε μια διαφήμιση πέντε λεπτών που αποτελείται από έναν άνθρωπο που περπατάει στην ύπαιθρο της Σκωτίας, ενώ παρουσιάζει το χρονικό της εταιρείας. Η ύπαιθρος ήταν πραγματικά όμορφη.</a:t>
            </a:r>
          </a:p>
          <a:p>
            <a:pPr algn="just"/>
            <a:endParaRPr lang="el-GR" sz="2000" dirty="0" smtClean="0"/>
          </a:p>
        </p:txBody>
      </p:sp>
      <p:pic>
        <p:nvPicPr>
          <p:cNvPr id="1026" name="Picture 2" descr="https://thetotalbusiness.com/wp-content/uploads/2019/09/johnnie-walker-ad-the-total-retail.png"/>
          <p:cNvPicPr>
            <a:picLocks noChangeAspect="1" noChangeArrowheads="1"/>
          </p:cNvPicPr>
          <p:nvPr/>
        </p:nvPicPr>
        <p:blipFill>
          <a:blip r:embed="rId2"/>
          <a:srcRect/>
          <a:stretch>
            <a:fillRect/>
          </a:stretch>
        </p:blipFill>
        <p:spPr bwMode="auto">
          <a:xfrm>
            <a:off x="1643042" y="1571612"/>
            <a:ext cx="5715000" cy="3238501"/>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0.70"/>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i="1" dirty="0" smtClean="0">
                <a:latin typeface="Arial Narrow" pitchFamily="34" charset="0"/>
              </a:rPr>
              <a:t>Ποια άτομα χρησιμοποιούν την ουσία στη διαφήμιση;</a:t>
            </a:r>
            <a:endParaRPr lang="el-GR" sz="2800" i="1" dirty="0">
              <a:latin typeface="Arial Narrow" pitchFamily="34" charset="0"/>
            </a:endParaRPr>
          </a:p>
        </p:txBody>
      </p:sp>
      <p:sp>
        <p:nvSpPr>
          <p:cNvPr id="4" name="3 - Ορθογώνιο"/>
          <p:cNvSpPr/>
          <p:nvPr/>
        </p:nvSpPr>
        <p:spPr>
          <a:xfrm>
            <a:off x="571472" y="1285860"/>
            <a:ext cx="7358114" cy="1631216"/>
          </a:xfrm>
          <a:prstGeom prst="rect">
            <a:avLst/>
          </a:prstGeom>
        </p:spPr>
        <p:txBody>
          <a:bodyPr wrap="square">
            <a:spAutoFit/>
          </a:bodyPr>
          <a:lstStyle/>
          <a:p>
            <a:pPr algn="just"/>
            <a:r>
              <a:rPr lang="el-GR" sz="2000" dirty="0" smtClean="0"/>
              <a:t>Το άτομο που χρησιμοποιεί την ουσία είναι ο </a:t>
            </a:r>
            <a:r>
              <a:rPr lang="el-GR" sz="2000" dirty="0" err="1" smtClean="0"/>
              <a:t>Robert</a:t>
            </a:r>
            <a:r>
              <a:rPr lang="el-GR" sz="2000" dirty="0" smtClean="0"/>
              <a:t> </a:t>
            </a:r>
            <a:r>
              <a:rPr lang="el-GR" sz="2000" dirty="0" err="1" smtClean="0"/>
              <a:t>Carlyle</a:t>
            </a:r>
            <a:r>
              <a:rPr lang="el-GR" sz="2000" dirty="0" smtClean="0"/>
              <a:t>. Ο </a:t>
            </a:r>
            <a:r>
              <a:rPr lang="en-US" sz="2000" dirty="0" smtClean="0"/>
              <a:t>Robert </a:t>
            </a:r>
            <a:r>
              <a:rPr lang="el-GR" sz="2000" dirty="0" smtClean="0"/>
              <a:t>περιγράφει την ιστορία του ποτού. Η ιστορία της εταιρείας ήταν πολύ ενδιαφέρουσα και για τους πιο ψαγμένους. Ο σκηνοθέτης </a:t>
            </a:r>
            <a:r>
              <a:rPr lang="el-GR" sz="2000" dirty="0" err="1" smtClean="0"/>
              <a:t>Jamie</a:t>
            </a:r>
            <a:r>
              <a:rPr lang="el-GR" sz="2000" dirty="0" smtClean="0"/>
              <a:t> </a:t>
            </a:r>
            <a:r>
              <a:rPr lang="el-GR" sz="2000" dirty="0" err="1" smtClean="0"/>
              <a:t>Rafn</a:t>
            </a:r>
            <a:r>
              <a:rPr lang="el-GR" sz="2000" dirty="0" smtClean="0"/>
              <a:t> τα κατέγραψε όλα αυτά με μία μόλις λήψη.  </a:t>
            </a:r>
          </a:p>
          <a:p>
            <a:pPr algn="just"/>
            <a:endParaRPr lang="el-GR" sz="2000" dirty="0" smtClean="0"/>
          </a:p>
        </p:txBody>
      </p:sp>
      <p:sp>
        <p:nvSpPr>
          <p:cNvPr id="5" name="4 - Ορθογώνιο"/>
          <p:cNvSpPr/>
          <p:nvPr/>
        </p:nvSpPr>
        <p:spPr>
          <a:xfrm>
            <a:off x="642910" y="2928934"/>
            <a:ext cx="5715024" cy="1015663"/>
          </a:xfrm>
          <a:prstGeom prst="rect">
            <a:avLst/>
          </a:prstGeom>
        </p:spPr>
        <p:txBody>
          <a:bodyPr wrap="square">
            <a:spAutoFit/>
          </a:bodyPr>
          <a:lstStyle/>
          <a:p>
            <a:pPr algn="just"/>
            <a:r>
              <a:rPr lang="el-GR" sz="2000" dirty="0" smtClean="0"/>
              <a:t>Μάλιστα αποκάλεσε τότε τον </a:t>
            </a:r>
            <a:r>
              <a:rPr lang="el-GR" sz="2000" dirty="0" err="1" smtClean="0"/>
              <a:t>Carlyle</a:t>
            </a:r>
            <a:r>
              <a:rPr lang="el-GR" sz="2000" dirty="0" smtClean="0"/>
              <a:t> “απόλυτο μύθο”. “Ήταν απίστευτα εύκολος, γοητευτικός καλός επαγγελματίας”</a:t>
            </a:r>
            <a:endParaRPr lang="el-GR" sz="2000" dirty="0"/>
          </a:p>
        </p:txBody>
      </p:sp>
      <p:pic>
        <p:nvPicPr>
          <p:cNvPr id="15362" name="Picture 2" descr="Inside Johnnie Walker and Robert Carlyle's Brand Film for the Ages | Muse  by Clio"/>
          <p:cNvPicPr>
            <a:picLocks noChangeAspect="1" noChangeArrowheads="1"/>
          </p:cNvPicPr>
          <p:nvPr/>
        </p:nvPicPr>
        <p:blipFill>
          <a:blip r:embed="rId2"/>
          <a:srcRect/>
          <a:stretch>
            <a:fillRect/>
          </a:stretch>
        </p:blipFill>
        <p:spPr bwMode="auto">
          <a:xfrm>
            <a:off x="2714612" y="3714752"/>
            <a:ext cx="5181466" cy="2913614"/>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Horizontal)">
                                      <p:cBhvr>
                                        <p:cTn id="12" dur="10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52"/>
            <a:ext cx="8229600" cy="1143000"/>
          </a:xfrm>
        </p:spPr>
        <p:txBody>
          <a:bodyPr/>
          <a:lstStyle/>
          <a:p>
            <a:r>
              <a:rPr lang="el-GR" dirty="0" smtClean="0"/>
              <a:t>Ευχαριστούμε!</a:t>
            </a:r>
            <a:endParaRPr lang="el-GR" dirty="0"/>
          </a:p>
        </p:txBody>
      </p:sp>
      <p:sp>
        <p:nvSpPr>
          <p:cNvPr id="4" name="3 - TextBox"/>
          <p:cNvSpPr txBox="1"/>
          <p:nvPr/>
        </p:nvSpPr>
        <p:spPr>
          <a:xfrm>
            <a:off x="285720" y="4857760"/>
            <a:ext cx="6143668" cy="1477328"/>
          </a:xfrm>
          <a:prstGeom prst="rect">
            <a:avLst/>
          </a:prstGeom>
          <a:noFill/>
        </p:spPr>
        <p:txBody>
          <a:bodyPr wrap="square" rtlCol="0">
            <a:spAutoFit/>
          </a:bodyPr>
          <a:lstStyle/>
          <a:p>
            <a:r>
              <a:rPr lang="el-GR" dirty="0" smtClean="0"/>
              <a:t>Πηγές:   </a:t>
            </a:r>
            <a:r>
              <a:rPr lang="en-US" dirty="0" smtClean="0"/>
              <a:t>https://thetotalbusiness.com/2019/09/24/johnnie-walker-kalyteres-diafimiseis/</a:t>
            </a:r>
            <a:endParaRPr lang="el-GR" dirty="0" smtClean="0"/>
          </a:p>
          <a:p>
            <a:endParaRPr lang="el-GR" dirty="0" smtClean="0">
              <a:solidFill>
                <a:srgbClr val="0070C0"/>
              </a:solidFill>
            </a:endParaRPr>
          </a:p>
          <a:p>
            <a:endParaRPr lang="el-GR" dirty="0" smtClean="0"/>
          </a:p>
          <a:p>
            <a:endParaRPr lang="el-GR" dirty="0"/>
          </a:p>
        </p:txBody>
      </p:sp>
      <p:sp>
        <p:nvSpPr>
          <p:cNvPr id="5" name="4 - Ορθογώνιο"/>
          <p:cNvSpPr/>
          <p:nvPr/>
        </p:nvSpPr>
        <p:spPr>
          <a:xfrm>
            <a:off x="285720" y="5500702"/>
            <a:ext cx="5786478" cy="923330"/>
          </a:xfrm>
          <a:prstGeom prst="rect">
            <a:avLst/>
          </a:prstGeom>
        </p:spPr>
        <p:txBody>
          <a:bodyPr wrap="square">
            <a:spAutoFit/>
          </a:bodyPr>
          <a:lstStyle/>
          <a:p>
            <a:r>
              <a:rPr lang="en-US" dirty="0" smtClean="0"/>
              <a:t>https://www.johnniewalker.com/el-gr/the-world-of-johnnie-walker/the-world-of-johnnie-walkerthe-johnnie-walker-story/</a:t>
            </a:r>
            <a:endParaRPr lang="el-GR" dirty="0"/>
          </a:p>
        </p:txBody>
      </p:sp>
      <p:sp>
        <p:nvSpPr>
          <p:cNvPr id="6" name="5 - TextBox"/>
          <p:cNvSpPr txBox="1"/>
          <p:nvPr/>
        </p:nvSpPr>
        <p:spPr>
          <a:xfrm>
            <a:off x="6215074" y="4786322"/>
            <a:ext cx="5357850" cy="1754326"/>
          </a:xfrm>
          <a:prstGeom prst="rect">
            <a:avLst/>
          </a:prstGeom>
          <a:noFill/>
        </p:spPr>
        <p:txBody>
          <a:bodyPr wrap="square" rtlCol="0">
            <a:spAutoFit/>
          </a:bodyPr>
          <a:lstStyle/>
          <a:p>
            <a:r>
              <a:rPr lang="el-GR" dirty="0" smtClean="0"/>
              <a:t>Ονόματα: Ταμία Αγγελική </a:t>
            </a:r>
          </a:p>
          <a:p>
            <a:r>
              <a:rPr lang="el-GR" dirty="0" err="1" smtClean="0"/>
              <a:t>Χολογούνη</a:t>
            </a:r>
            <a:r>
              <a:rPr lang="el-GR" dirty="0" smtClean="0"/>
              <a:t>  Λευκοθέα</a:t>
            </a:r>
          </a:p>
          <a:p>
            <a:endParaRPr lang="el-GR" dirty="0" smtClean="0"/>
          </a:p>
          <a:p>
            <a:r>
              <a:rPr lang="el-GR" dirty="0" smtClean="0"/>
              <a:t>Μάθημα: Βιολογία </a:t>
            </a:r>
          </a:p>
          <a:p>
            <a:r>
              <a:rPr lang="el-GR" dirty="0" smtClean="0"/>
              <a:t>Τμήμα: Β’3</a:t>
            </a:r>
          </a:p>
          <a:p>
            <a:r>
              <a:rPr lang="el-GR" dirty="0" smtClean="0"/>
              <a:t>Ημερομηνία: 18.05.2023</a:t>
            </a:r>
            <a:endParaRPr lang="el-GR" dirty="0"/>
          </a:p>
        </p:txBody>
      </p:sp>
      <p:pic>
        <p:nvPicPr>
          <p:cNvPr id="21506" name="Picture 2"/>
          <p:cNvPicPr>
            <a:picLocks noChangeAspect="1" noChangeArrowheads="1"/>
          </p:cNvPicPr>
          <p:nvPr/>
        </p:nvPicPr>
        <p:blipFill>
          <a:blip r:embed="rId2"/>
          <a:srcRect/>
          <a:stretch>
            <a:fillRect/>
          </a:stretch>
        </p:blipFill>
        <p:spPr bwMode="auto">
          <a:xfrm>
            <a:off x="2143108" y="1142984"/>
            <a:ext cx="4643470" cy="3619525"/>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495</Words>
  <Application>Microsoft Office PowerPoint</Application>
  <PresentationFormat>Προβολή στην οθόνη (4:3)</PresentationFormat>
  <Paragraphs>26</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Johnnie Walker</vt:lpstr>
      <vt:lpstr>Ιστορία</vt:lpstr>
      <vt:lpstr>Ιστορία</vt:lpstr>
      <vt:lpstr>Ιστορία</vt:lpstr>
      <vt:lpstr>Ποιο είναι το μήνυμα που προσπαθεί να περάσει η διαφήμιση;</vt:lpstr>
      <vt:lpstr>Ποια εικόνα προσπαθεί η διαφήμιση να δημιουργήσει;</vt:lpstr>
      <vt:lpstr>Ποιος είναι ο τόπος που γυρίστηκε η διαφήμιση;</vt:lpstr>
      <vt:lpstr>Ποια άτομα χρησιμοποιούν την ουσία στη διαφήμιση;</vt:lpstr>
      <vt:lpstr>Ευχαριστούμε!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ΛΕΥΚΟΘΕΑ Χολογουνη</dc:creator>
  <cp:lastModifiedBy>ΛΕΥΚΟΘΕΑ Χολογουνη</cp:lastModifiedBy>
  <cp:revision>19</cp:revision>
  <dcterms:created xsi:type="dcterms:W3CDTF">2023-05-16T15:28:51Z</dcterms:created>
  <dcterms:modified xsi:type="dcterms:W3CDTF">2023-05-17T20:11:07Z</dcterms:modified>
</cp:coreProperties>
</file>