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9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2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93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100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09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67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307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31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9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7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27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7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0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5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99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97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7E25-66C9-4A9C-AE57-ECBEFDDD36B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EC377-21FB-40A0-B9AC-E3452A172D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110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thersblog.gr/egkymosyni/story/141616/egkymosyni-se-didyma-poies-oi-pithanes-epiplokes" TargetMode="External"/><Relationship Id="rId2" Type="http://schemas.openxmlformats.org/officeDocument/2006/relationships/hyperlink" Target="https://www.google.com/url?sa=t&amp;source=web&amp;rct=j&amp;opi=89978449&amp;url=https://emvriomitriki.gr/egkymosynh/fysiologiko-emvryo/didymos-egkymosynh&amp;ved=2ahUKEwjqmJjw1sWLAxXGVPEDHWnCIcgQFnoECBcQAQ&amp;usg=AOvVaw3HhHeeeSTXjCLS-ap5Olc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t&amp;source=web&amp;rct=j&amp;opi=89978449&amp;url=https://www.mitera.gr/arthra-ygeias/didymi-kyisi-ti-prepei-na-gnorizoyme/&amp;ved=2ahUKEwjqmJjw1sWLAxXGVPEDHWnCIcgQFnoECBIQAQ&amp;usg=AOvVaw30oy6VAXG_fQrpYbxvQNOe" TargetMode="External"/><Relationship Id="rId4" Type="http://schemas.openxmlformats.org/officeDocument/2006/relationships/hyperlink" Target="https://www.iaso.gr/blog/details/blogs/2019/05/07/polidimi-kiisi-ti-prepi-na-gnorizo-ke-ti-na-perimeno-sta-pedia-238&amp;ved=2ahUKEwjqmJjw1sWLAxXGVPEDHWnCIcgQFnoECBUQAQ&amp;usg=AOvVaw3NDlElOnrXHhVe9c8AHBC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thersblog.gr/eidikoi/gynaikologos/story/110707/o-prooros-toketos-aities-kai-tropoi-antimetopisis-vi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thersblog.gr/gonimotita/story/136823/apokryptografontas-tin-eksosomatiki-gonimopoiisi-o-eidikos-apant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thersblog.gr/egkymosyni/story/136241/einai-anisyxitiko-i-oxi-to-moro-na-exei-poly-amniako-ygro-kata-to-trito-trimin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9545FD-0694-477C-1D0E-76A392D49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Διδυμα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2FA86BF-C104-CC09-0194-8AAF8400E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10169912" cy="685800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Book Antiqua" panose="02040602050305030304" pitchFamily="18" charset="0"/>
              </a:rPr>
              <a:t>Διαδικασία γέννησης και κύησης διδύμων</a:t>
            </a:r>
            <a:endParaRPr lang="en-GB" sz="24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3697F-D2DA-A06A-ABC7-61213247F366}"/>
              </a:ext>
            </a:extLst>
          </p:cNvPr>
          <p:cNvSpPr txBox="1"/>
          <p:nvPr/>
        </p:nvSpPr>
        <p:spPr>
          <a:xfrm>
            <a:off x="7449015" y="3628501"/>
            <a:ext cx="42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Νάσια Καρρά, Φίλιππος Καλντερόν, Γεώργιος Κόγιας, Μελίνα </a:t>
            </a:r>
            <a:r>
              <a:rPr lang="el-GR" dirty="0" smtClean="0"/>
              <a:t>Μάρη</a:t>
            </a:r>
            <a:r>
              <a:rPr lang="en-US" dirty="0" smtClean="0"/>
              <a:t>, </a:t>
            </a:r>
            <a:r>
              <a:rPr lang="el-GR" dirty="0" smtClean="0"/>
              <a:t> </a:t>
            </a:r>
            <a:r>
              <a:rPr lang="el-GR" dirty="0"/>
              <a:t>Β1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5369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F29784-149F-4A13-7324-A5B0D8CA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 Antiqua" panose="02040602050305030304" pitchFamily="18" charset="0"/>
              </a:rPr>
              <a:t>Πηγες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0CDE23-7628-4E2A-24C2-206C283D0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Book Antiqua" panose="0204060205030503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https://www.google.com/url?sa=t&amp;source=web&amp;rct=j&amp;opi=89978449&amp;url=https://emvriomitriki.gr/egkymosynh/fysiologiko-emvryo/didymos-egkymosynh&amp;ved=2ahUKEwjqmJjw1sWLAxXGVPEDHWnCIcgQFnoECBcQAQ&amp;usg=AOvVaw3HhHeeeSTXjCLS-ap5OlcI</a:t>
            </a:r>
            <a:endParaRPr lang="el-GR" dirty="0">
              <a:latin typeface="Book Antiqua" panose="02040602050305030304" pitchFamily="18" charset="0"/>
            </a:endParaRPr>
          </a:p>
          <a:p>
            <a:r>
              <a:rPr lang="en-GB" dirty="0">
                <a:latin typeface="Book Antiqua" panose="020406020503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https://www.mothersblog.gr/egkymosyni/story/141616/egkymosyni-se-didyma-poies-oi-pithanes-epiplokes</a:t>
            </a:r>
            <a:endParaRPr lang="el-GR" dirty="0">
              <a:latin typeface="Book Antiqua" panose="02040602050305030304" pitchFamily="18" charset="0"/>
            </a:endParaRPr>
          </a:p>
          <a:p>
            <a:r>
              <a:rPr lang="en-GB" dirty="0">
                <a:latin typeface="Book Antiqua" panose="020406020503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https://www.iaso.gr/blog/details/blogs/2019/05/07/polidimi-kiisi-ti-prepi-na-gnorizo-ke-ti-na-perimeno-sta-pedia-238&amp;ved=2ahUKEwjqmJjw1sWLAxXGVPEDHWnCIcgQFnoECBUQAQ&amp;usg=AOvVaw3NDlElOnrXHhVe9c8AHBCt</a:t>
            </a:r>
            <a:endParaRPr lang="el-GR" dirty="0">
              <a:latin typeface="Book Antiqua" panose="02040602050305030304" pitchFamily="18" charset="0"/>
            </a:endParaRPr>
          </a:p>
          <a:p>
            <a:r>
              <a:rPr lang="en-GB" dirty="0">
                <a:latin typeface="Book Antiqua" panose="020406020503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https://www.google.com/url?sa=t&amp;source=web&amp;rct=j&amp;opi=89978449&amp;url=https://www.mitera.gr/arthra-ygeias/didymi-kyisi-ti-prepei-na-gnorizoyme/&amp;ved=2ahUKEwjqmJjw1sWLAxXGVPEDHWnCIcgQFnoECBIQAQ&amp;usg=AOvVaw30oy6VAXG_fQrpYbxvQNOe</a:t>
            </a:r>
            <a:endParaRPr lang="el-GR" dirty="0">
              <a:latin typeface="Book Antiqua" panose="02040602050305030304" pitchFamily="18" charset="0"/>
            </a:endParaRP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71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DA21E0-C7D8-E571-83B8-FCB5BCE4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05" y="117914"/>
            <a:ext cx="10151533" cy="2604495"/>
          </a:xfrm>
        </p:spPr>
        <p:txBody>
          <a:bodyPr/>
          <a:lstStyle/>
          <a:p>
            <a:pPr algn="ctr"/>
            <a:r>
              <a:rPr lang="el-GR" dirty="0" err="1">
                <a:latin typeface="Book Antiqua" panose="02040602050305030304" pitchFamily="18" charset="0"/>
              </a:rPr>
              <a:t>Ευχαριστουμε</a:t>
            </a:r>
            <a:r>
              <a:rPr lang="el-GR" dirty="0">
                <a:latin typeface="Book Antiqua" panose="02040602050305030304" pitchFamily="18" charset="0"/>
              </a:rPr>
              <a:t> για την </a:t>
            </a:r>
            <a:r>
              <a:rPr lang="el-GR" dirty="0" err="1">
                <a:latin typeface="Book Antiqua" panose="02040602050305030304" pitchFamily="18" charset="0"/>
              </a:rPr>
              <a:t>προσοχη</a:t>
            </a:r>
            <a:r>
              <a:rPr lang="el-GR" dirty="0">
                <a:latin typeface="Book Antiqua" panose="02040602050305030304" pitchFamily="18" charset="0"/>
              </a:rPr>
              <a:t> σας </a:t>
            </a:r>
            <a:endParaRPr lang="en-GB" dirty="0">
              <a:latin typeface="Book Antiqua" panose="020406020503050303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5909F06-E164-6A65-3FB8-E0629127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12" y="2037420"/>
            <a:ext cx="3498836" cy="2499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C91E0-ACDD-700D-235C-6CB7F383683B}"/>
              </a:ext>
            </a:extLst>
          </p:cNvPr>
          <p:cNvSpPr txBox="1"/>
          <p:nvPr/>
        </p:nvSpPr>
        <p:spPr>
          <a:xfrm>
            <a:off x="1861902" y="4653066"/>
            <a:ext cx="6117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Νάσια Καρρά, Φίλιππος Καλντερόν, Μελίνα Μάρη, Γεώργιος Κόγιας Β1- </a:t>
            </a:r>
            <a:r>
              <a:rPr lang="el-GR" dirty="0" smtClean="0"/>
              <a:t>Εργασία Βιολογίας,  </a:t>
            </a:r>
            <a:r>
              <a:rPr lang="el-GR" dirty="0"/>
              <a:t>2024-25</a:t>
            </a:r>
          </a:p>
          <a:p>
            <a:r>
              <a:rPr lang="el-GR" dirty="0"/>
              <a:t>Καθηγήτρια: Κούκουρα Σταυρούλα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30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C3EAC4-A2C6-4D08-8F74-BAF395EC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72" y="764373"/>
            <a:ext cx="10850128" cy="919461"/>
          </a:xfrm>
        </p:spPr>
        <p:txBody>
          <a:bodyPr/>
          <a:lstStyle/>
          <a:p>
            <a:r>
              <a:rPr lang="el-GR" dirty="0" err="1">
                <a:latin typeface="Book Antiqua" panose="02040602050305030304" pitchFamily="18" charset="0"/>
              </a:rPr>
              <a:t>Περιγραφη</a:t>
            </a:r>
            <a:r>
              <a:rPr lang="el-GR" dirty="0">
                <a:latin typeface="Book Antiqua" panose="02040602050305030304" pitchFamily="18" charset="0"/>
              </a:rPr>
              <a:t> και </a:t>
            </a:r>
            <a:r>
              <a:rPr lang="el-GR" dirty="0" err="1">
                <a:latin typeface="Book Antiqua" panose="02040602050305030304" pitchFamily="18" charset="0"/>
              </a:rPr>
              <a:t>ορισμος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6B2ED9-2E06-0817-6B0B-93FD5843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765054"/>
            <a:ext cx="5857616" cy="416163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l-GR" sz="2400" dirty="0">
                <a:latin typeface="Book Antiqua" panose="02040602050305030304" pitchFamily="18" charset="0"/>
              </a:rPr>
              <a:t>Δίδυμος καλείται η εγκυμοσύνη στην οποία δύο έμβρυα συνυπάρχουν εντός της </a:t>
            </a:r>
            <a:r>
              <a:rPr lang="el-GR" sz="2400" dirty="0" err="1">
                <a:latin typeface="Book Antiqua" panose="02040602050305030304" pitchFamily="18" charset="0"/>
              </a:rPr>
              <a:t>ενδομητρικής</a:t>
            </a:r>
            <a:r>
              <a:rPr lang="el-GR" sz="2400" dirty="0">
                <a:latin typeface="Book Antiqua" panose="02040602050305030304" pitchFamily="18" charset="0"/>
              </a:rPr>
              <a:t> </a:t>
            </a:r>
            <a:r>
              <a:rPr lang="el-GR" sz="2400" dirty="0" err="1">
                <a:latin typeface="Book Antiqua" panose="02040602050305030304" pitchFamily="18" charset="0"/>
              </a:rPr>
              <a:t>κοιλότητος</a:t>
            </a:r>
            <a:r>
              <a:rPr lang="el-GR" sz="2400" dirty="0">
                <a:latin typeface="Book Antiqua" panose="02040602050305030304" pitchFamily="18" charset="0"/>
              </a:rPr>
              <a:t>. </a:t>
            </a:r>
            <a:endParaRPr lang="en-US" sz="2400" dirty="0" smtClean="0">
              <a:latin typeface="Book Antiqua" panose="02040602050305030304" pitchFamily="18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Book Antiqua" panose="02040602050305030304" pitchFamily="18" charset="0"/>
            </a:endParaRPr>
          </a:p>
          <a:p>
            <a:pPr marL="457200" lvl="1" indent="0">
              <a:buNone/>
            </a:pPr>
            <a:r>
              <a:rPr lang="el-GR" sz="2400" dirty="0" smtClean="0">
                <a:latin typeface="Book Antiqua" panose="02040602050305030304" pitchFamily="18" charset="0"/>
              </a:rPr>
              <a:t>Συνήθως </a:t>
            </a:r>
            <a:r>
              <a:rPr lang="el-GR" sz="2400" dirty="0">
                <a:latin typeface="Book Antiqua" panose="02040602050305030304" pitchFamily="18" charset="0"/>
              </a:rPr>
              <a:t>προέρχονται από την γονιμοποίηση δύο ωαρίων από δύο σπερματοζωάρια (</a:t>
            </a:r>
            <a:r>
              <a:rPr lang="el-GR" sz="2400" dirty="0" err="1">
                <a:latin typeface="Book Antiqua" panose="02040602050305030304" pitchFamily="18" charset="0"/>
              </a:rPr>
              <a:t>διζυγωτικά</a:t>
            </a:r>
            <a:r>
              <a:rPr lang="el-GR" sz="2400" dirty="0">
                <a:latin typeface="Book Antiqua" panose="02040602050305030304" pitchFamily="18" charset="0"/>
              </a:rPr>
              <a:t> δίδυμα) ή από την γονιμοποίηση ενός ωαρίου με ένα σπερματοζωάριο, τον διαχωρισμό του </a:t>
            </a:r>
            <a:r>
              <a:rPr lang="el-GR" sz="2400" dirty="0" err="1">
                <a:latin typeface="Book Antiqua" panose="02040602050305030304" pitchFamily="18" charset="0"/>
              </a:rPr>
              <a:t>ζυγώτη</a:t>
            </a:r>
            <a:r>
              <a:rPr lang="el-GR" sz="2400" dirty="0">
                <a:latin typeface="Book Antiqua" panose="02040602050305030304" pitchFamily="18" charset="0"/>
              </a:rPr>
              <a:t> και τον σχηματισμό δύο εμβρύων (</a:t>
            </a:r>
            <a:r>
              <a:rPr lang="el-GR" sz="2400" dirty="0" err="1">
                <a:latin typeface="Book Antiqua" panose="02040602050305030304" pitchFamily="18" charset="0"/>
              </a:rPr>
              <a:t>μονοζυγωτικά</a:t>
            </a:r>
            <a:r>
              <a:rPr lang="el-GR" sz="2400" dirty="0">
                <a:latin typeface="Book Antiqua" panose="02040602050305030304" pitchFamily="18" charset="0"/>
              </a:rPr>
              <a:t> δίδυμα).</a:t>
            </a:r>
          </a:p>
          <a:p>
            <a:endParaRPr lang="el-GR" sz="2400" dirty="0">
              <a:latin typeface="Book Antiqua" panose="02040602050305030304" pitchFamily="18" charset="0"/>
            </a:endParaRPr>
          </a:p>
          <a:p>
            <a:endParaRPr lang="en-GB" sz="2400" dirty="0">
              <a:latin typeface="Book Antiqua" panose="0204060205030503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EFFE147-38C1-B5A5-E402-D39C99DEA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688" y="1765054"/>
            <a:ext cx="4094652" cy="409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59253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B49AA7-095D-2444-C1BA-33CADE3B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785647"/>
          </a:xfrm>
        </p:spPr>
        <p:txBody>
          <a:bodyPr/>
          <a:lstStyle/>
          <a:p>
            <a:r>
              <a:rPr lang="el-GR" dirty="0" err="1">
                <a:latin typeface="Book Antiqua" panose="02040602050305030304" pitchFamily="18" charset="0"/>
              </a:rPr>
              <a:t>Μονοζυγωτικες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r>
              <a:rPr lang="el-GR" dirty="0" err="1">
                <a:latin typeface="Book Antiqua" panose="02040602050305030304" pitchFamily="18" charset="0"/>
              </a:rPr>
              <a:t>κυησεις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935CE73-7DE4-3955-C982-04D821A63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75" y="1550020"/>
            <a:ext cx="11301762" cy="4984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dirty="0">
                <a:latin typeface="Book Antiqua" panose="02040602050305030304" pitchFamily="18" charset="0"/>
              </a:rPr>
              <a:t>Οι </a:t>
            </a:r>
            <a:r>
              <a:rPr lang="el-GR" dirty="0" err="1">
                <a:latin typeface="Book Antiqua" panose="02040602050305030304" pitchFamily="18" charset="0"/>
              </a:rPr>
              <a:t>μονοζυγωτικές</a:t>
            </a:r>
            <a:r>
              <a:rPr lang="el-GR" dirty="0">
                <a:latin typeface="Book Antiqua" panose="02040602050305030304" pitchFamily="18" charset="0"/>
              </a:rPr>
              <a:t> κυήσεις αντιπροσωπεύουν το 30% των δίδυμων κυήσεων και ο </a:t>
            </a:r>
            <a:r>
              <a:rPr lang="el-GR" dirty="0" err="1">
                <a:latin typeface="Book Antiqua" panose="02040602050305030304" pitchFamily="18" charset="0"/>
              </a:rPr>
              <a:t>μονοχοριονικός</a:t>
            </a:r>
            <a:r>
              <a:rPr lang="el-GR" dirty="0">
                <a:latin typeface="Book Antiqua" panose="02040602050305030304" pitchFamily="18" charset="0"/>
              </a:rPr>
              <a:t> πλακούντας είναι γενετικά καθορισμένος. </a:t>
            </a:r>
            <a:endParaRPr lang="en-US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l-GR" dirty="0" smtClean="0">
                <a:latin typeface="Book Antiqua" panose="02040602050305030304" pitchFamily="18" charset="0"/>
              </a:rPr>
              <a:t>Η </a:t>
            </a:r>
            <a:r>
              <a:rPr lang="el-GR" dirty="0">
                <a:latin typeface="Book Antiqua" panose="02040602050305030304" pitchFamily="18" charset="0"/>
              </a:rPr>
              <a:t>εξωσωματική γονιμοποίηση αποτελεί παράγοντα κινδύνου στις </a:t>
            </a:r>
            <a:r>
              <a:rPr lang="el-GR" dirty="0" err="1">
                <a:latin typeface="Book Antiqua" panose="02040602050305030304" pitchFamily="18" charset="0"/>
              </a:rPr>
              <a:t>μονοζυγωτικές</a:t>
            </a:r>
            <a:r>
              <a:rPr lang="el-GR" dirty="0">
                <a:latin typeface="Book Antiqua" panose="02040602050305030304" pitchFamily="18" charset="0"/>
              </a:rPr>
              <a:t> κυήσεις, καθώς οι διαδικασίες εμβρύου μπορεί να προκαλέσουν αλλοίωση στην διάφανη ζώνη. Σε αντίθεση με τις </a:t>
            </a:r>
            <a:r>
              <a:rPr lang="el-GR" dirty="0" err="1">
                <a:latin typeface="Book Antiqua" panose="02040602050305030304" pitchFamily="18" charset="0"/>
              </a:rPr>
              <a:t>διζυγωτικές</a:t>
            </a:r>
            <a:r>
              <a:rPr lang="el-GR" dirty="0">
                <a:latin typeface="Book Antiqua" panose="02040602050305030304" pitchFamily="18" charset="0"/>
              </a:rPr>
              <a:t> κυήσεις, οι οποίες είναι πάντοτε </a:t>
            </a:r>
            <a:r>
              <a:rPr lang="el-GR" dirty="0" err="1">
                <a:latin typeface="Book Antiqua" panose="02040602050305030304" pitchFamily="18" charset="0"/>
              </a:rPr>
              <a:t>διχοριακές</a:t>
            </a:r>
            <a:r>
              <a:rPr lang="el-GR" dirty="0">
                <a:latin typeface="Book Antiqua" panose="02040602050305030304" pitchFamily="18" charset="0"/>
              </a:rPr>
              <a:t>, η </a:t>
            </a:r>
            <a:r>
              <a:rPr lang="el-GR" dirty="0" err="1">
                <a:latin typeface="Book Antiqua" panose="02040602050305030304" pitchFamily="18" charset="0"/>
              </a:rPr>
              <a:t>χοριονικότητα</a:t>
            </a:r>
            <a:r>
              <a:rPr lang="el-GR" dirty="0">
                <a:latin typeface="Book Antiqua" panose="02040602050305030304" pitchFamily="18" charset="0"/>
              </a:rPr>
              <a:t> στις </a:t>
            </a:r>
            <a:r>
              <a:rPr lang="el-GR" dirty="0" err="1">
                <a:latin typeface="Book Antiqua" panose="02040602050305030304" pitchFamily="18" charset="0"/>
              </a:rPr>
              <a:t>μονοζυγωτικές</a:t>
            </a:r>
            <a:r>
              <a:rPr lang="el-GR" dirty="0">
                <a:latin typeface="Book Antiqua" panose="02040602050305030304" pitchFamily="18" charset="0"/>
              </a:rPr>
              <a:t> κυήσεις καθορίζεται από την χρονική στιγμή της διαίρεσης των δύο κυτταρικών μαζών (</a:t>
            </a:r>
            <a:r>
              <a:rPr lang="el-GR" dirty="0" err="1">
                <a:latin typeface="Book Antiqua" panose="02040602050305030304" pitchFamily="18" charset="0"/>
              </a:rPr>
              <a:t>ζυγώτη</a:t>
            </a:r>
            <a:r>
              <a:rPr lang="el-GR" dirty="0">
                <a:latin typeface="Book Antiqua" panose="02040602050305030304" pitchFamily="18" charset="0"/>
              </a:rPr>
              <a:t>). </a:t>
            </a:r>
            <a:endParaRPr lang="en-US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l-GR" dirty="0" smtClean="0">
                <a:latin typeface="Book Antiqua" panose="02040602050305030304" pitchFamily="18" charset="0"/>
              </a:rPr>
              <a:t>Εάν </a:t>
            </a:r>
            <a:r>
              <a:rPr lang="el-GR" dirty="0">
                <a:latin typeface="Book Antiqua" panose="02040602050305030304" pitchFamily="18" charset="0"/>
              </a:rPr>
              <a:t>η διαίρεση πραγματοποιηθεί τις πρώτες 72 ώρες μετά τη γονιμοποίηση, η εγκυμοσύνη είναι </a:t>
            </a:r>
            <a:r>
              <a:rPr lang="el-GR" dirty="0" err="1">
                <a:latin typeface="Book Antiqua" panose="02040602050305030304" pitchFamily="18" charset="0"/>
              </a:rPr>
              <a:t>διχοριακή</a:t>
            </a:r>
            <a:r>
              <a:rPr lang="el-GR" dirty="0">
                <a:latin typeface="Book Antiqua" panose="02040602050305030304" pitchFamily="18" charset="0"/>
              </a:rPr>
              <a:t> (ΔΧ) και </a:t>
            </a:r>
            <a:r>
              <a:rPr lang="el-GR" dirty="0" err="1">
                <a:latin typeface="Book Antiqua" panose="02040602050305030304" pitchFamily="18" charset="0"/>
              </a:rPr>
              <a:t>διαμνιακή</a:t>
            </a:r>
            <a:r>
              <a:rPr lang="el-GR" dirty="0">
                <a:latin typeface="Book Antiqua" panose="02040602050305030304" pitchFamily="18" charset="0"/>
              </a:rPr>
              <a:t> (ΔΑ). Σε περίπτωση διαίρεσης μεταξύ των ημερών 4-8, η εγκυμοσύνη είναι </a:t>
            </a:r>
            <a:r>
              <a:rPr lang="el-GR" dirty="0" err="1">
                <a:latin typeface="Book Antiqua" panose="02040602050305030304" pitchFamily="18" charset="0"/>
              </a:rPr>
              <a:t>μονοχοριακή</a:t>
            </a:r>
            <a:r>
              <a:rPr lang="el-GR" dirty="0">
                <a:latin typeface="Book Antiqua" panose="02040602050305030304" pitchFamily="18" charset="0"/>
              </a:rPr>
              <a:t> (ΜΧ) και </a:t>
            </a:r>
            <a:r>
              <a:rPr lang="el-GR" dirty="0" err="1">
                <a:latin typeface="Book Antiqua" panose="02040602050305030304" pitchFamily="18" charset="0"/>
              </a:rPr>
              <a:t>διαμνιακή</a:t>
            </a:r>
            <a:r>
              <a:rPr lang="el-GR" dirty="0">
                <a:latin typeface="Book Antiqua" panose="02040602050305030304" pitchFamily="18" charset="0"/>
              </a:rPr>
              <a:t> (ΔΑ). Εάν η διαίρεση συμβεί μετά την όγδοη ημέρα, η εγκυμοσύνη είναι ΜΧ και </a:t>
            </a:r>
            <a:r>
              <a:rPr lang="el-GR" dirty="0" err="1">
                <a:latin typeface="Book Antiqua" panose="02040602050305030304" pitchFamily="18" charset="0"/>
              </a:rPr>
              <a:t>μονοαμνιακή</a:t>
            </a:r>
            <a:r>
              <a:rPr lang="el-GR" dirty="0">
                <a:latin typeface="Book Antiqua" panose="02040602050305030304" pitchFamily="18" charset="0"/>
              </a:rPr>
              <a:t> (ΜΑ). </a:t>
            </a:r>
            <a:endParaRPr lang="en-US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l-GR" dirty="0" smtClean="0">
                <a:latin typeface="Book Antiqua" panose="02040602050305030304" pitchFamily="18" charset="0"/>
              </a:rPr>
              <a:t>Περίπου </a:t>
            </a:r>
            <a:r>
              <a:rPr lang="el-GR" dirty="0">
                <a:latin typeface="Book Antiqua" panose="02040602050305030304" pitchFamily="18" charset="0"/>
              </a:rPr>
              <a:t>το 75% των </a:t>
            </a:r>
            <a:r>
              <a:rPr lang="el-GR" dirty="0" err="1">
                <a:latin typeface="Book Antiqua" panose="02040602050305030304" pitchFamily="18" charset="0"/>
              </a:rPr>
              <a:t>μονοζυγωτικών</a:t>
            </a:r>
            <a:r>
              <a:rPr lang="el-GR" dirty="0">
                <a:latin typeface="Book Antiqua" panose="02040602050305030304" pitchFamily="18" charset="0"/>
              </a:rPr>
              <a:t> κυήσεων είναι ΜΧ, το 25% ΔΖ,. H ΜΧ-ΜΑ δίδυμος κύηση αντιπροσωπεύει το 1-2% των </a:t>
            </a:r>
            <a:r>
              <a:rPr lang="el-GR" dirty="0" err="1">
                <a:latin typeface="Book Antiqua" panose="02040602050305030304" pitchFamily="18" charset="0"/>
              </a:rPr>
              <a:t>μονοζυγωτικών</a:t>
            </a:r>
            <a:r>
              <a:rPr lang="el-GR" dirty="0">
                <a:latin typeface="Book Antiqua" panose="02040602050305030304" pitchFamily="18" charset="0"/>
              </a:rPr>
              <a:t> διδύμων παγκοσμίως. </a:t>
            </a:r>
            <a:endParaRPr lang="en-GB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5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47ED78-9F6A-9BEE-B1C6-7DDAAAD2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075578"/>
          </a:xfrm>
        </p:spPr>
        <p:txBody>
          <a:bodyPr/>
          <a:lstStyle/>
          <a:p>
            <a:r>
              <a:rPr lang="el-GR" dirty="0" err="1">
                <a:latin typeface="Book Antiqua" panose="02040602050305030304" pitchFamily="18" charset="0"/>
              </a:rPr>
              <a:t>Διδυμεσ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r>
              <a:rPr lang="el-GR" dirty="0" err="1">
                <a:latin typeface="Book Antiqua" panose="02040602050305030304" pitchFamily="18" charset="0"/>
              </a:rPr>
              <a:t>κυησεισ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B7B6C3-F101-0723-9D8F-61590BEA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3766"/>
            <a:ext cx="10820400" cy="4244919"/>
          </a:xfrm>
        </p:spPr>
        <p:txBody>
          <a:bodyPr/>
          <a:lstStyle/>
          <a:p>
            <a:pPr marL="0" indent="0" algn="just">
              <a:buNone/>
            </a:pPr>
            <a:r>
              <a:rPr lang="el-GR" dirty="0">
                <a:latin typeface="Book Antiqua" panose="02040602050305030304" pitchFamily="18" charset="0"/>
              </a:rPr>
              <a:t>Οι δίδυμες κυήσεις εμφανίζουν υψηλότερη συχνότητα αυτόματων αποβολών από τις μονήρεις κυήσεις με αποτέλεσμα η συχνότητα της διδύμου κύησης κατά την διάρκεια του πρώτου τριμήνου να είναι διπλάσια από αυτήν στο τέλος της κύησης. </a:t>
            </a:r>
            <a:endParaRPr lang="en-US" dirty="0" smtClean="0"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r>
              <a:rPr lang="el-GR" dirty="0" smtClean="0">
                <a:latin typeface="Book Antiqua" panose="02040602050305030304" pitchFamily="18" charset="0"/>
              </a:rPr>
              <a:t>Εάν </a:t>
            </a:r>
            <a:r>
              <a:rPr lang="el-GR" dirty="0">
                <a:latin typeface="Book Antiqua" panose="02040602050305030304" pitchFamily="18" charset="0"/>
              </a:rPr>
              <a:t>αφαιρεθεί ο αριθμός των θνησιγενών εμβρύων και των αυτόματων αποβολών τότε η υπολογιζόμενη συχνότητα της δίδυμης κύησης αντανακλά περισσότερο την επιτυχή έκβαση της δίδυμης κύησης παρά την επιτυχή δίδυμο σύλληψη. </a:t>
            </a:r>
            <a:endParaRPr lang="en-US" dirty="0" smtClean="0"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r>
              <a:rPr lang="el-GR" dirty="0" smtClean="0">
                <a:latin typeface="Book Antiqua" panose="02040602050305030304" pitchFamily="18" charset="0"/>
              </a:rPr>
              <a:t>Η </a:t>
            </a:r>
            <a:r>
              <a:rPr lang="el-GR" dirty="0">
                <a:latin typeface="Book Antiqua" panose="02040602050305030304" pitchFamily="18" charset="0"/>
              </a:rPr>
              <a:t>άποψη ότι η συχνότητα της διδύμου σύλληψης είναι υψηλότερη από την συχνότητα της διδύμου γέννησης έχει επιβεβαιωθεί </a:t>
            </a:r>
            <a:r>
              <a:rPr lang="el-GR" dirty="0" err="1">
                <a:latin typeface="Book Antiqua" panose="02040602050305030304" pitchFamily="18" charset="0"/>
              </a:rPr>
              <a:t>υπερηχογραφικά</a:t>
            </a:r>
            <a:r>
              <a:rPr lang="el-GR" dirty="0">
                <a:latin typeface="Book Antiqua" panose="02040602050305030304" pitchFamily="18" charset="0"/>
              </a:rPr>
              <a:t>. Η αυτόματη αποβολή του ενός διδύμου, νωρίς στην εγκυμοσύνη, ταυτόχρονα με την διατήρηση του άλλου διδύμου συχνά είναι </a:t>
            </a:r>
            <a:r>
              <a:rPr lang="el-GR" dirty="0" err="1">
                <a:latin typeface="Book Antiqua" panose="02040602050305030304" pitchFamily="18" charset="0"/>
              </a:rPr>
              <a:t>ασυμπτωματική</a:t>
            </a:r>
            <a:r>
              <a:rPr lang="el-GR" dirty="0">
                <a:latin typeface="Book Antiqua" panose="02040602050305030304" pitchFamily="18" charset="0"/>
              </a:rPr>
              <a:t> και σε κάποιες περιπτώσεις ευθύνεται για την παρουσία κολπικής </a:t>
            </a:r>
            <a:r>
              <a:rPr lang="el-GR" dirty="0" err="1">
                <a:latin typeface="Book Antiqua" panose="02040602050305030304" pitchFamily="18" charset="0"/>
              </a:rPr>
              <a:t>αιμόρροιας</a:t>
            </a:r>
            <a:r>
              <a:rPr lang="el-GR" dirty="0">
                <a:latin typeface="Book Antiqua" panose="02040602050305030304" pitchFamily="18" charset="0"/>
              </a:rPr>
              <a:t>.</a:t>
            </a:r>
            <a:endParaRPr lang="en-GB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5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EA8229-1C29-842A-70A4-D61D4C82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069" y="4235163"/>
            <a:ext cx="2581275" cy="177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09F6F550-1A04-00E1-8B24-4D0852C6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764373"/>
            <a:ext cx="11675327" cy="986368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Book Antiqua" panose="02040602050305030304" pitchFamily="18" charset="0"/>
              </a:rPr>
              <a:t>Οι </a:t>
            </a:r>
            <a:r>
              <a:rPr lang="el-GR" dirty="0" err="1">
                <a:latin typeface="Book Antiqua" panose="02040602050305030304" pitchFamily="18" charset="0"/>
              </a:rPr>
              <a:t>πιθανεσ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r>
              <a:rPr lang="el-GR" dirty="0" err="1">
                <a:latin typeface="Book Antiqua" panose="02040602050305030304" pitchFamily="18" charset="0"/>
              </a:rPr>
              <a:t>επιπλοκεσ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r>
              <a:rPr lang="el-GR" dirty="0" smtClean="0">
                <a:latin typeface="Book Antiqua" panose="02040602050305030304" pitchFamily="18" charset="0"/>
              </a:rPr>
              <a:t>ΣΤΙΣ </a:t>
            </a:r>
            <a:r>
              <a:rPr lang="el-GR" dirty="0" err="1" smtClean="0">
                <a:latin typeface="Book Antiqua" panose="02040602050305030304" pitchFamily="18" charset="0"/>
              </a:rPr>
              <a:t>κυησεισ</a:t>
            </a:r>
            <a:r>
              <a:rPr lang="el-GR" dirty="0" smtClean="0">
                <a:latin typeface="Book Antiqua" panose="02040602050305030304" pitchFamily="18" charset="0"/>
              </a:rPr>
              <a:t> </a:t>
            </a:r>
            <a:r>
              <a:rPr lang="el-GR" dirty="0" err="1">
                <a:latin typeface="Book Antiqua" panose="02040602050305030304" pitchFamily="18" charset="0"/>
              </a:rPr>
              <a:t>διδυμων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0EEA8E-3558-D860-2951-D33D2B6EC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18372"/>
            <a:ext cx="10820400" cy="4200314"/>
          </a:xfrm>
        </p:spPr>
        <p:txBody>
          <a:bodyPr/>
          <a:lstStyle/>
          <a:p>
            <a:pPr marL="0" indent="0">
              <a:buNone/>
            </a:pPr>
            <a:r>
              <a:rPr lang="el-GR" b="1" dirty="0" smtClean="0">
                <a:latin typeface="Book Antiqua" panose="02040602050305030304" pitchFamily="18" charset="0"/>
              </a:rPr>
              <a:t>1. Πρόωρος </a:t>
            </a:r>
            <a:r>
              <a:rPr lang="el-GR" b="1" dirty="0">
                <a:latin typeface="Book Antiqua" panose="02040602050305030304" pitchFamily="18" charset="0"/>
              </a:rPr>
              <a:t>τοκετός</a:t>
            </a:r>
            <a:endParaRPr lang="el-GR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Book Antiqua" panose="02040602050305030304" pitchFamily="18" charset="0"/>
              </a:rPr>
              <a:t>Σύμφωνα με έρευνες, </a:t>
            </a:r>
            <a:r>
              <a:rPr lang="el-GR" b="1" dirty="0">
                <a:latin typeface="Book Antiqua" panose="02040602050305030304" pitchFamily="18" charset="0"/>
              </a:rPr>
              <a:t>πάνω από το 50%</a:t>
            </a:r>
            <a:r>
              <a:rPr lang="el-GR" dirty="0">
                <a:latin typeface="Book Antiqua" panose="02040602050305030304" pitchFamily="18" charset="0"/>
              </a:rPr>
              <a:t> των διδύμων γεννιούνται πρόωρα, δηλαδή πριν την 37η εβδομάδα εγκυμοσύνης. Ο κίνδυνος συνεπώς για πρόωρο τοκετό και ό,τι αυτός μπορεί να συνεπάγεται είναι αυξημένος, για αυτό και οι επισκέψεις στον γυναικολόγος είναι συνήθως πιο συχνές στο δεύτερο και τρίτο τρίμηνο.</a:t>
            </a:r>
          </a:p>
          <a:p>
            <a:pPr marL="0" indent="0">
              <a:buNone/>
            </a:pPr>
            <a:r>
              <a:rPr lang="el-GR" dirty="0">
                <a:latin typeface="Book Antiqua" panose="02040602050305030304" pitchFamily="18" charset="0"/>
              </a:rPr>
              <a:t>Οι ειδικοί δεν γνωρίζουν ακριβώς τα αίτια που προκαλούν τον πρόωρο τοκετό, φαίνεται όμως ότι όσο περισσότερα έμβρυα κυοφορεί η γυναίκα, τόσο αυξάνονται και οι πιθανότητες για </a:t>
            </a:r>
            <a:r>
              <a:rPr lang="el-GR" dirty="0">
                <a:latin typeface="Book Antiqua" panose="020406020503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πρόωρο τοκετό</a:t>
            </a:r>
            <a:r>
              <a:rPr lang="el-GR" dirty="0">
                <a:latin typeface="Book Antiqua" panose="02040602050305030304" pitchFamily="18" charset="0"/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38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ECA798-01F4-B348-56BB-7729DDBC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 Antiqua" panose="02040602050305030304" pitchFamily="18" charset="0"/>
              </a:rPr>
              <a:t>Άλλες </a:t>
            </a:r>
            <a:r>
              <a:rPr lang="el-GR" dirty="0" err="1">
                <a:latin typeface="Book Antiqua" panose="02040602050305030304" pitchFamily="18" charset="0"/>
              </a:rPr>
              <a:t>πιθανεσ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r>
              <a:rPr lang="el-GR" dirty="0" err="1">
                <a:latin typeface="Book Antiqua" panose="02040602050305030304" pitchFamily="18" charset="0"/>
              </a:rPr>
              <a:t>αιτιεσ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C2195A-2A1B-F889-B17A-00BFF1302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latin typeface="Book Antiqua" panose="02040602050305030304" pitchFamily="18" charset="0"/>
              </a:rPr>
              <a:t>Ιστορικό πρόωρου τοκετού</a:t>
            </a:r>
          </a:p>
          <a:p>
            <a:r>
              <a:rPr lang="el-GR" sz="2400" dirty="0">
                <a:latin typeface="Book Antiqua" panose="02040602050305030304" pitchFamily="18" charset="0"/>
              </a:rPr>
              <a:t>Σύλληψη με </a:t>
            </a:r>
            <a:r>
              <a:rPr lang="el-GR" sz="2400" dirty="0">
                <a:latin typeface="Book Antiqua" panose="0204060205030503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εξωσωματική γονιμοποίηση</a:t>
            </a:r>
            <a:endParaRPr lang="el-GR" sz="2400" dirty="0">
              <a:latin typeface="Book Antiqua" panose="02040602050305030304" pitchFamily="18" charset="0"/>
            </a:endParaRPr>
          </a:p>
          <a:p>
            <a:r>
              <a:rPr lang="el-GR" sz="2400" dirty="0">
                <a:latin typeface="Book Antiqua" panose="02040602050305030304" pitchFamily="18" charset="0"/>
              </a:rPr>
              <a:t>Προβλήματα με τον πλακούντα και τη μήτρα</a:t>
            </a:r>
          </a:p>
          <a:p>
            <a:r>
              <a:rPr lang="el-GR" sz="2400" dirty="0">
                <a:latin typeface="Book Antiqua" panose="02040602050305030304" pitchFamily="18" charset="0"/>
              </a:rPr>
              <a:t>Λοιμώξεις στο ουροποιητικό σύστημα ή τον τράχηλο</a:t>
            </a:r>
          </a:p>
          <a:p>
            <a:r>
              <a:rPr lang="el-GR" sz="2400" dirty="0">
                <a:latin typeface="Book Antiqua" panose="02040602050305030304" pitchFamily="18" charset="0"/>
              </a:rPr>
              <a:t>Αιμορραγία το δεύτερο και τρίτο τρίμηνο της εγκυμοσύνης</a:t>
            </a:r>
          </a:p>
          <a:p>
            <a:r>
              <a:rPr lang="el-GR" sz="2400" dirty="0">
                <a:latin typeface="Book Antiqua" panose="02040602050305030304" pitchFamily="18" charset="0"/>
              </a:rPr>
              <a:t>Ηλικία άνω των 35 ετών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3625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089EB4-582A-01B0-790D-B5B75D0D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1" y="764373"/>
            <a:ext cx="11920653" cy="1293028"/>
          </a:xfrm>
        </p:spPr>
        <p:txBody>
          <a:bodyPr/>
          <a:lstStyle/>
          <a:p>
            <a:r>
              <a:rPr lang="el-GR" dirty="0" err="1">
                <a:latin typeface="Book Antiqua" panose="02040602050305030304" pitchFamily="18" charset="0"/>
              </a:rPr>
              <a:t>Καθυστερηση</a:t>
            </a:r>
            <a:r>
              <a:rPr lang="el-GR" dirty="0">
                <a:latin typeface="Book Antiqua" panose="02040602050305030304" pitchFamily="18" charset="0"/>
              </a:rPr>
              <a:t> </a:t>
            </a:r>
            <a:r>
              <a:rPr lang="el-GR" dirty="0" smtClean="0">
                <a:latin typeface="Book Antiqua" panose="02040602050305030304" pitchFamily="18" charset="0"/>
              </a:rPr>
              <a:t> </a:t>
            </a:r>
            <a:r>
              <a:rPr lang="el-GR" dirty="0" err="1" smtClean="0">
                <a:latin typeface="Book Antiqua" panose="02040602050305030304" pitchFamily="18" charset="0"/>
              </a:rPr>
              <a:t>ενδομητριασ</a:t>
            </a:r>
            <a:r>
              <a:rPr lang="el-GR" dirty="0" smtClean="0">
                <a:latin typeface="Book Antiqua" panose="02040602050305030304" pitchFamily="18" charset="0"/>
              </a:rPr>
              <a:t> ΑΝΑΠΤΥΞΗΣ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89E459-3FD5-4829-FD18-D4F326ED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Book Antiqua" panose="02040602050305030304" pitchFamily="18" charset="0"/>
              </a:rPr>
              <a:t>Αυτό πρακτικά σημαίνει ότι το μωρό δεν μεγαλώνει όπως αναμένεται . </a:t>
            </a:r>
            <a:endParaRPr lang="el-GR" dirty="0" smtClean="0">
              <a:latin typeface="Book Antiqua" panose="02040602050305030304" pitchFamily="18" charset="0"/>
            </a:endParaRPr>
          </a:p>
          <a:p>
            <a:r>
              <a:rPr lang="el-GR" dirty="0" smtClean="0">
                <a:latin typeface="Book Antiqua" panose="02040602050305030304" pitchFamily="18" charset="0"/>
              </a:rPr>
              <a:t>Ένας </a:t>
            </a:r>
            <a:r>
              <a:rPr lang="el-GR" dirty="0">
                <a:latin typeface="Book Antiqua" panose="02040602050305030304" pitchFamily="18" charset="0"/>
              </a:rPr>
              <a:t>πιθανός λόγος είναι ο περιορισμός χώρου μέσα στη μήτρα. </a:t>
            </a:r>
            <a:endParaRPr lang="el-GR" dirty="0" smtClean="0">
              <a:latin typeface="Book Antiqua" panose="02040602050305030304" pitchFamily="18" charset="0"/>
            </a:endParaRPr>
          </a:p>
          <a:p>
            <a:r>
              <a:rPr lang="el-GR" dirty="0" smtClean="0">
                <a:latin typeface="Book Antiqua" panose="02040602050305030304" pitchFamily="18" charset="0"/>
              </a:rPr>
              <a:t>Ένας άλλος, </a:t>
            </a:r>
            <a:r>
              <a:rPr lang="el-GR" dirty="0">
                <a:latin typeface="Book Antiqua" panose="02040602050305030304" pitchFamily="18" charset="0"/>
              </a:rPr>
              <a:t>τυχόν προβλήματα με τον πλακούντα. Κάποιες φορές μάλιστα, τα δίδυμα παρουσιάζουν και διαφορετική ανάπτυξη το ένα από το άλλο, κάτι που δεν είναι πάντα σοβαρό.</a:t>
            </a:r>
            <a:endParaRPr lang="en-GB" dirty="0">
              <a:latin typeface="Book Antiqua" panose="0204060205030503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CC7BFAB-7D7F-908C-1150-9A588087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145" y="3711894"/>
            <a:ext cx="2390128" cy="2337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FF1BD50-FA4E-F13E-9A8D-980DB59E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029" y="4208100"/>
            <a:ext cx="28575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68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F57B13-3F76-F75E-05A6-46B4C44D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r>
              <a:rPr lang="el-GR" dirty="0" err="1">
                <a:latin typeface="Book Antiqua" panose="02040602050305030304" pitchFamily="18" charset="0"/>
              </a:rPr>
              <a:t>πολυϋδραμνιο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FB5066-AB12-C88A-F094-9FE2E01AA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2326"/>
            <a:ext cx="10820400" cy="4024125"/>
          </a:xfrm>
        </p:spPr>
        <p:txBody>
          <a:bodyPr>
            <a:normAutofit/>
          </a:bodyPr>
          <a:lstStyle/>
          <a:p>
            <a:pPr algn="just"/>
            <a:r>
              <a:rPr lang="el-GR" sz="2400" dirty="0">
                <a:latin typeface="Book Antiqua" panose="02040602050305030304" pitchFamily="18" charset="0"/>
              </a:rPr>
              <a:t>Δύο μωρά μέσα στην μήτρα σημαίνει και μεγαλύτερη ποσότητα αμνιακού υγρού. Η ποσότητα του αμνιακού υγρού ελέγχεται με υπερηχογράφημα. Υπάρχουν δύο δείκτες που οι γιατροί λαμβάνουν υπόψη: το βάθος της μέγιστης λίμνης αμνιακού υγρού και του δείκτη αμνιακού υγρού.</a:t>
            </a:r>
          </a:p>
          <a:p>
            <a:pPr algn="just"/>
            <a:r>
              <a:rPr lang="el-GR" sz="2400" dirty="0">
                <a:latin typeface="Book Antiqua" panose="02040602050305030304" pitchFamily="18" charset="0"/>
              </a:rPr>
              <a:t>Το </a:t>
            </a:r>
            <a:r>
              <a:rPr lang="el-GR" sz="2400" dirty="0">
                <a:latin typeface="Book Antiqua" panose="0204060205030503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πολυϋδράμνιο</a:t>
            </a:r>
            <a:r>
              <a:rPr lang="el-GR" sz="2400" dirty="0">
                <a:latin typeface="Book Antiqua" panose="02040602050305030304" pitchFamily="18" charset="0"/>
              </a:rPr>
              <a:t> καταγράφεται σε ποσοστό 1% των κυήσεων περίπου. Για να </a:t>
            </a:r>
            <a:r>
              <a:rPr lang="el-GR" sz="2400" dirty="0" smtClean="0">
                <a:latin typeface="Book Antiqua" panose="02040602050305030304" pitchFamily="18" charset="0"/>
              </a:rPr>
              <a:t>διαγνωστεί </a:t>
            </a:r>
            <a:r>
              <a:rPr lang="el-GR" sz="2400" dirty="0">
                <a:latin typeface="Book Antiqua" panose="02040602050305030304" pitchFamily="18" charset="0"/>
              </a:rPr>
              <a:t>μια έγκυος με αυτή την πάθηση πρέπει να έχει βάθος μεγαλύτερο των 8 εκατοστών ή ο AFI (Δείκτης Αμνιακού Υγρού) να είναι μεγαλύτερος των 20 εκατοστών.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91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D91A18A-0744-E6BE-99D8-B853B70E1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67963" cy="21401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CA4020-9026-B9F7-7645-999233FA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0115"/>
            <a:ext cx="2580549" cy="193541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AC3A7E2-1DCA-D90D-D4E2-EF74B0E2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49" y="3341547"/>
            <a:ext cx="3230362" cy="214011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9751D89-66A6-DED6-26EE-70005957E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963" y="0"/>
            <a:ext cx="2955850" cy="203625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4ABD34E-FFCD-BE47-DD8F-1D3AC5903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548" y="2036252"/>
            <a:ext cx="2273372" cy="130529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A2B18B7-1938-E9E6-5957-76807F598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271" y="1947713"/>
            <a:ext cx="1101654" cy="165248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AB2C460-B557-2960-2532-345CB7379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075527"/>
            <a:ext cx="2580548" cy="136102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BDE1F3A-35D1-8143-D44A-02BD6494E4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925" y="1977988"/>
            <a:ext cx="3209403" cy="240491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BAB38EA-DF4E-771F-6B4B-ED3F4D9B6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1433" y="924084"/>
            <a:ext cx="1967937" cy="130529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59F8DD4-DF5F-C68D-F706-387FB6F85D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1925" y="4382901"/>
            <a:ext cx="2294200" cy="1528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7D157DC-AC4B-B76D-FDEF-F3E98A0EE5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436555"/>
            <a:ext cx="2347359" cy="142144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26C94E1-B0E1-AACF-8BF1-2C454B9976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0970" y="-16583"/>
            <a:ext cx="1952625" cy="234315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CDA26D8-A1DD-D686-C127-8576415E42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9309" y="5170449"/>
            <a:ext cx="2557413" cy="170067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4053705-984E-75F6-8385-507B25024D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6716" y="-12483"/>
            <a:ext cx="1772654" cy="949051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952BFD9-F338-5B51-3277-3F0B724272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3843" y="2338515"/>
            <a:ext cx="3373473" cy="202096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98A22875-CCB6-2573-1F70-90206FE4AF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8980" y="5477823"/>
            <a:ext cx="3028950" cy="1514475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E9118F5B-B88B-B12E-6C0E-0E0B84B9C8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6125" y="4359475"/>
            <a:ext cx="1426170" cy="949051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B3E3EFB-606A-3E5E-1E36-C2C12F1101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91750" y="-1"/>
            <a:ext cx="2000250" cy="2338515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C2D09335-1731-2DA6-1ED1-0B3EB457A0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7930" y="5279972"/>
            <a:ext cx="1833521" cy="1591155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B4A34D9D-41A5-DEB8-AF59-573F801A45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3450" y="4345460"/>
            <a:ext cx="2834765" cy="1869023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ED23C96-5137-4296-A996-EC8F912EFC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66347" y="6080965"/>
            <a:ext cx="1192792" cy="777035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C773A20C-1DE4-1917-5C33-9C13B4EB946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85085" y="5953851"/>
            <a:ext cx="1506915" cy="9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14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ΙΧΝΟΣ ΑΤΜΟΥ">
  <a:themeElements>
    <a:clrScheme name="Πορτοκαλί κόκκινο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ΙΧΝΟΣ ΑΤΜΟΥ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ΧΝΟΣ ΑΤΜΟΥ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ΙΧΝΟΣ ΑΤΜΟΥ</Template>
  <TotalTime>95</TotalTime>
  <Words>679</Words>
  <Application>Microsoft Office PowerPoint</Application>
  <PresentationFormat>Ευρεία οθόνη</PresentationFormat>
  <Paragraphs>90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Book Antiqua</vt:lpstr>
      <vt:lpstr>Century Gothic</vt:lpstr>
      <vt:lpstr>ΙΧΝΟΣ ΑΤΜΟΥ</vt:lpstr>
      <vt:lpstr>Διδυμα</vt:lpstr>
      <vt:lpstr>Περιγραφη και ορισμος</vt:lpstr>
      <vt:lpstr>Μονοζυγωτικες κυησεις</vt:lpstr>
      <vt:lpstr>Διδυμεσ κυησεισ</vt:lpstr>
      <vt:lpstr>Οι πιθανεσ επιπλοκεσ ΣΤΙΣ κυησεισ διδυμων </vt:lpstr>
      <vt:lpstr>Άλλες πιθανεσ αιτιεσ </vt:lpstr>
      <vt:lpstr>Καθυστερηση  ενδομητριασ ΑΝΑΠΤΥΞΗΣ</vt:lpstr>
      <vt:lpstr> πολυϋδραμνιο</vt:lpstr>
      <vt:lpstr>Παρουσίαση του PowerPoint</vt:lpstr>
      <vt:lpstr>Πηγες</vt:lpstr>
      <vt:lpstr>Ευχαριστουμε για την προσοχη σας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Διδυμα</dc:title>
  <dc:creator>Melina Mari</dc:creator>
  <cp:lastModifiedBy>gemanos@teemail.gr</cp:lastModifiedBy>
  <cp:revision>6</cp:revision>
  <dcterms:created xsi:type="dcterms:W3CDTF">2025-02-15T12:25:27Z</dcterms:created>
  <dcterms:modified xsi:type="dcterms:W3CDTF">2025-02-18T13:26:46Z</dcterms:modified>
</cp:coreProperties>
</file>