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FEBA2-73F0-4F03-BD20-7F588B400F93}" type="datetimeFigureOut">
              <a:rPr lang="el-GR" smtClean="0"/>
              <a:t>7/5/2023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52E27-4440-4109-BBF1-1B91149C3590}" type="slidenum">
              <a:rPr lang="el-GR" smtClean="0"/>
              <a:t>‹#›</a:t>
            </a:fld>
            <a:endParaRPr lang="el-GR"/>
          </a:p>
        </p:txBody>
      </p:sp>
    </p:spTree>
    <p:extLst>
      <p:ext uri="{BB962C8B-B14F-4D97-AF65-F5344CB8AC3E}">
        <p14:creationId xmlns:p14="http://schemas.microsoft.com/office/powerpoint/2010/main" val="250710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7042A36-EBCD-49EB-B7AF-1DD0DE1F0246}" type="datetimeFigureOut">
              <a:rPr lang="el-GR" smtClean="0"/>
              <a:t>7/5/2023</a:t>
            </a:fld>
            <a:endParaRPr lang="el-GR"/>
          </a:p>
        </p:txBody>
      </p:sp>
      <p:sp>
        <p:nvSpPr>
          <p:cNvPr id="5" name="Footer Placeholder 4"/>
          <p:cNvSpPr>
            <a:spLocks noGrp="1"/>
          </p:cNvSpPr>
          <p:nvPr>
            <p:ph type="ftr" sz="quarter" idx="11"/>
          </p:nvPr>
        </p:nvSpPr>
        <p:spPr>
          <a:xfrm>
            <a:off x="2416500" y="329307"/>
            <a:ext cx="4973915" cy="309201"/>
          </a:xfrm>
        </p:spPr>
        <p:txBody>
          <a:bodyPr/>
          <a:lstStyle/>
          <a:p>
            <a:endParaRPr lang="el-GR"/>
          </a:p>
        </p:txBody>
      </p:sp>
      <p:sp>
        <p:nvSpPr>
          <p:cNvPr id="6" name="Slide Number Placeholder 5"/>
          <p:cNvSpPr>
            <a:spLocks noGrp="1"/>
          </p:cNvSpPr>
          <p:nvPr>
            <p:ph type="sldNum" sz="quarter" idx="12"/>
          </p:nvPr>
        </p:nvSpPr>
        <p:spPr>
          <a:xfrm>
            <a:off x="1437664" y="798973"/>
            <a:ext cx="811019" cy="503578"/>
          </a:xfrm>
        </p:spPr>
        <p:txBody>
          <a:bodyPr/>
          <a:lstStyle/>
          <a:p>
            <a:fld id="{C576490E-FA0D-4BBE-ACFB-A3EC2C120603}" type="slidenum">
              <a:rPr lang="el-GR" smtClean="0"/>
              <a:t>‹#›</a:t>
            </a:fld>
            <a:endParaRPr lang="el-G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325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7042A36-EBCD-49EB-B7AF-1DD0DE1F0246}" type="datetimeFigureOut">
              <a:rPr lang="el-GR" smtClean="0"/>
              <a:t>7/5/2023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576490E-FA0D-4BBE-ACFB-A3EC2C120603}" type="slidenum">
              <a:rPr lang="el-GR" smtClean="0"/>
              <a:t>‹#›</a:t>
            </a:fld>
            <a:endParaRPr lang="el-G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68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7042A36-EBCD-49EB-B7AF-1DD0DE1F0246}" type="datetimeFigureOut">
              <a:rPr lang="el-GR" smtClean="0"/>
              <a:t>7/5/2023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576490E-FA0D-4BBE-ACFB-A3EC2C120603}" type="slidenum">
              <a:rPr lang="el-GR" smtClean="0"/>
              <a:t>‹#›</a:t>
            </a:fld>
            <a:endParaRPr lang="el-G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36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7042A36-EBCD-49EB-B7AF-1DD0DE1F0246}" type="datetimeFigureOut">
              <a:rPr lang="el-GR" smtClean="0"/>
              <a:t>7/5/2023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576490E-FA0D-4BBE-ACFB-A3EC2C120603}" type="slidenum">
              <a:rPr lang="el-GR" smtClean="0"/>
              <a:t>‹#›</a:t>
            </a:fld>
            <a:endParaRPr lang="el-G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742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7042A36-EBCD-49EB-B7AF-1DD0DE1F0246}" type="datetimeFigureOut">
              <a:rPr lang="el-GR" smtClean="0"/>
              <a:t>7/5/2023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576490E-FA0D-4BBE-ACFB-A3EC2C120603}" type="slidenum">
              <a:rPr lang="el-GR" smtClean="0"/>
              <a:t>‹#›</a:t>
            </a:fld>
            <a:endParaRPr lang="el-G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190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57042A36-EBCD-49EB-B7AF-1DD0DE1F0246}" type="datetimeFigureOut">
              <a:rPr lang="el-GR" smtClean="0"/>
              <a:t>7/5/2023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576490E-FA0D-4BBE-ACFB-A3EC2C120603}" type="slidenum">
              <a:rPr lang="el-GR" smtClean="0"/>
              <a:t>‹#›</a:t>
            </a:fld>
            <a:endParaRPr lang="el-G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882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47191" y="2824269"/>
            <a:ext cx="4645152"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12362" y="2821491"/>
            <a:ext cx="4645152"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7042A36-EBCD-49EB-B7AF-1DD0DE1F0246}" type="datetimeFigureOut">
              <a:rPr lang="el-GR" smtClean="0"/>
              <a:t>7/5/2023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576490E-FA0D-4BBE-ACFB-A3EC2C120603}" type="slidenum">
              <a:rPr lang="el-GR" smtClean="0"/>
              <a:t>‹#›</a:t>
            </a:fld>
            <a:endParaRPr lang="el-G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655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57042A36-EBCD-49EB-B7AF-1DD0DE1F0246}" type="datetimeFigureOut">
              <a:rPr lang="el-GR" smtClean="0"/>
              <a:t>7/5/2023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576490E-FA0D-4BBE-ACFB-A3EC2C120603}" type="slidenum">
              <a:rPr lang="el-GR" smtClean="0"/>
              <a:t>‹#›</a:t>
            </a:fld>
            <a:endParaRPr lang="el-G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643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42A36-EBCD-49EB-B7AF-1DD0DE1F0246}" type="datetimeFigureOut">
              <a:rPr lang="el-GR" smtClean="0"/>
              <a:t>7/5/2023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576490E-FA0D-4BBE-ACFB-A3EC2C120603}" type="slidenum">
              <a:rPr lang="el-GR" smtClean="0"/>
              <a:t>‹#›</a:t>
            </a:fld>
            <a:endParaRPr lang="el-GR"/>
          </a:p>
        </p:txBody>
      </p:sp>
    </p:spTree>
    <p:extLst>
      <p:ext uri="{BB962C8B-B14F-4D97-AF65-F5344CB8AC3E}">
        <p14:creationId xmlns:p14="http://schemas.microsoft.com/office/powerpoint/2010/main" val="135913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7042A36-EBCD-49EB-B7AF-1DD0DE1F0246}" type="datetimeFigureOut">
              <a:rPr lang="el-GR" smtClean="0"/>
              <a:t>7/5/2023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576490E-FA0D-4BBE-ACFB-A3EC2C120603}" type="slidenum">
              <a:rPr lang="el-GR" smtClean="0"/>
              <a:t>‹#›</a:t>
            </a:fld>
            <a:endParaRPr lang="el-G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907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7042A36-EBCD-49EB-B7AF-1DD0DE1F0246}" type="datetimeFigureOut">
              <a:rPr lang="el-GR" smtClean="0"/>
              <a:t>7/5/2023</a:t>
            </a:fld>
            <a:endParaRPr lang="el-GR"/>
          </a:p>
        </p:txBody>
      </p:sp>
      <p:sp>
        <p:nvSpPr>
          <p:cNvPr id="6" name="Footer Placeholder 5"/>
          <p:cNvSpPr>
            <a:spLocks noGrp="1"/>
          </p:cNvSpPr>
          <p:nvPr>
            <p:ph type="ftr" sz="quarter" idx="11"/>
          </p:nvPr>
        </p:nvSpPr>
        <p:spPr>
          <a:xfrm>
            <a:off x="1447382" y="318640"/>
            <a:ext cx="5541004" cy="320931"/>
          </a:xfrm>
        </p:spPr>
        <p:txBody>
          <a:bodyPr/>
          <a:lstStyle/>
          <a:p>
            <a:endParaRPr lang="el-GR"/>
          </a:p>
        </p:txBody>
      </p:sp>
      <p:sp>
        <p:nvSpPr>
          <p:cNvPr id="7" name="Slide Number Placeholder 6"/>
          <p:cNvSpPr>
            <a:spLocks noGrp="1"/>
          </p:cNvSpPr>
          <p:nvPr>
            <p:ph type="sldNum" sz="quarter" idx="12"/>
          </p:nvPr>
        </p:nvSpPr>
        <p:spPr/>
        <p:txBody>
          <a:bodyPr/>
          <a:lstStyle/>
          <a:p>
            <a:fld id="{C576490E-FA0D-4BBE-ACFB-A3EC2C120603}" type="slidenum">
              <a:rPr lang="el-GR" smtClean="0"/>
              <a:t>‹#›</a:t>
            </a:fld>
            <a:endParaRPr lang="el-G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224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7042A36-EBCD-49EB-B7AF-1DD0DE1F0246}" type="datetimeFigureOut">
              <a:rPr lang="el-GR" smtClean="0"/>
              <a:t>7/5/2023</a:t>
            </a:fld>
            <a:endParaRPr lang="el-G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576490E-FA0D-4BBE-ACFB-A3EC2C120603}" type="slidenum">
              <a:rPr lang="el-GR" smtClean="0"/>
              <a:t>‹#›</a:t>
            </a:fld>
            <a:endParaRPr lang="el-G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6818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704569-5B36-8C5F-6634-D530EC080971}"/>
              </a:ext>
            </a:extLst>
          </p:cNvPr>
          <p:cNvSpPr>
            <a:spLocks noGrp="1"/>
          </p:cNvSpPr>
          <p:nvPr>
            <p:ph type="ctrTitle"/>
          </p:nvPr>
        </p:nvSpPr>
        <p:spPr>
          <a:xfrm>
            <a:off x="1483659" y="1364410"/>
            <a:ext cx="9144000" cy="1181566"/>
          </a:xfrm>
        </p:spPr>
        <p:txBody>
          <a:bodyPr>
            <a:normAutofit fontScale="90000"/>
          </a:bodyPr>
          <a:lstStyle/>
          <a:p>
            <a:r>
              <a:rPr lang="el-GR" sz="7200" b="1" dirty="0" err="1"/>
              <a:t>Εξαρτησιογονες</a:t>
            </a:r>
            <a:r>
              <a:rPr lang="el-GR" sz="7200" b="1" dirty="0"/>
              <a:t> </a:t>
            </a:r>
            <a:r>
              <a:rPr lang="el-GR" sz="7200" b="1" dirty="0" err="1"/>
              <a:t>ουσιες</a:t>
            </a:r>
            <a:endParaRPr lang="el-GR" sz="7200" dirty="0"/>
          </a:p>
        </p:txBody>
      </p:sp>
      <p:sp>
        <p:nvSpPr>
          <p:cNvPr id="4" name="TextBox 3">
            <a:extLst>
              <a:ext uri="{FF2B5EF4-FFF2-40B4-BE49-F238E27FC236}">
                <a16:creationId xmlns:a16="http://schemas.microsoft.com/office/drawing/2014/main" id="{08BD0638-38E2-120B-0F2B-EDEC838FE806}"/>
              </a:ext>
            </a:extLst>
          </p:cNvPr>
          <p:cNvSpPr txBox="1"/>
          <p:nvPr/>
        </p:nvSpPr>
        <p:spPr>
          <a:xfrm>
            <a:off x="878542" y="4102241"/>
            <a:ext cx="10820400" cy="1200329"/>
          </a:xfrm>
          <a:prstGeom prst="rect">
            <a:avLst/>
          </a:prstGeom>
          <a:noFill/>
        </p:spPr>
        <p:txBody>
          <a:bodyPr wrap="square" rtlCol="0">
            <a:spAutoFit/>
          </a:bodyPr>
          <a:lstStyle/>
          <a:p>
            <a:r>
              <a:rPr lang="el-GR" dirty="0" err="1">
                <a:solidFill>
                  <a:srgbClr val="202122"/>
                </a:solidFill>
                <a:latin typeface="Arial" panose="020B0604020202020204" pitchFamily="34" charset="0"/>
              </a:rPr>
              <a:t>Εξαρτησιογόνες</a:t>
            </a:r>
            <a:r>
              <a:rPr lang="el-GR" dirty="0">
                <a:solidFill>
                  <a:srgbClr val="202122"/>
                </a:solidFill>
                <a:latin typeface="Arial" panose="020B0604020202020204" pitchFamily="34" charset="0"/>
              </a:rPr>
              <a:t> είναι χημικές ουσίες που επηρεάζουν τον εγκέφαλο αγγίζοντας το σύστημα επικοινωνίας του και παρεμβαίνοντας στον τρόπο με τον οποίο οι νευρώνες συνήθως στέλνουν, λαμβάνουν και επεξεργάζονται πληροφορίες. Ορισμένες ουσίες, μπορούν να ενεργοποιήσουν τους νευρώνες επειδή η χημική δομή τους μιμείται εκείνη ενός φυσικού νευροδιαβιβαστή.</a:t>
            </a:r>
          </a:p>
        </p:txBody>
      </p:sp>
    </p:spTree>
    <p:extLst>
      <p:ext uri="{BB962C8B-B14F-4D97-AF65-F5344CB8AC3E}">
        <p14:creationId xmlns:p14="http://schemas.microsoft.com/office/powerpoint/2010/main" val="168361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06D324-C33D-64F8-AE5C-96FDC569E79A}"/>
              </a:ext>
            </a:extLst>
          </p:cNvPr>
          <p:cNvSpPr>
            <a:spLocks noGrp="1"/>
          </p:cNvSpPr>
          <p:nvPr>
            <p:ph type="title"/>
          </p:nvPr>
        </p:nvSpPr>
        <p:spPr>
          <a:xfrm>
            <a:off x="1451579" y="804520"/>
            <a:ext cx="9603275" cy="880846"/>
          </a:xfrm>
        </p:spPr>
        <p:txBody>
          <a:bodyPr/>
          <a:lstStyle/>
          <a:p>
            <a:pPr algn="ctr"/>
            <a:r>
              <a:rPr lang="el-GR" dirty="0"/>
              <a:t>ΝΑΡΚΩΤΙΚΑ</a:t>
            </a:r>
          </a:p>
        </p:txBody>
      </p:sp>
      <p:sp>
        <p:nvSpPr>
          <p:cNvPr id="3" name="Θέση περιεχομένου 2">
            <a:extLst>
              <a:ext uri="{FF2B5EF4-FFF2-40B4-BE49-F238E27FC236}">
                <a16:creationId xmlns:a16="http://schemas.microsoft.com/office/drawing/2014/main" id="{7286B6D0-AAED-B64B-66CB-422BA97754AA}"/>
              </a:ext>
            </a:extLst>
          </p:cNvPr>
          <p:cNvSpPr>
            <a:spLocks noGrp="1"/>
          </p:cNvSpPr>
          <p:nvPr>
            <p:ph idx="1"/>
          </p:nvPr>
        </p:nvSpPr>
        <p:spPr>
          <a:xfrm>
            <a:off x="1372303" y="1791614"/>
            <a:ext cx="9603275" cy="3450613"/>
          </a:xfrm>
        </p:spPr>
        <p:txBody>
          <a:bodyPr>
            <a:normAutofit/>
          </a:bodyPr>
          <a:lstStyle/>
          <a:p>
            <a:r>
              <a:rPr lang="el-GR" dirty="0"/>
              <a:t>Ο όρος ναρκωτικό πιστεύεται ότι προτάθηκε από τον Γαληνό για να περιγράψει δραστικές ουσίες που μουδιάζουν ή νεκρώνουν, προκαλώντας απώλεια αισθήσεων ή παράλυση. Εκτός από την χρήση τους σε κλινικό περιβάλλον για την αντιμετώπιση του πόνου, του βήχα και της οξείας διάρροιας, τα ναρκωτικά προκαλούν μια γενική αίσθηση ευφορίας και μειώνουν την ένταση, το άγχος και την επιθετικότητα. Αυτά τα αποτελέσματα είναι χρήσιμα σε ένα θεραπευτικό πλαίσιο και συνεισφέρουν στη διάδοσή τους ως ψυχαγωγικά φάρμακα, καθώς και στην πρόκληση εθισμού ή της έλλειψης αισθήσεων.</a:t>
            </a:r>
          </a:p>
        </p:txBody>
      </p:sp>
    </p:spTree>
    <p:extLst>
      <p:ext uri="{BB962C8B-B14F-4D97-AF65-F5344CB8AC3E}">
        <p14:creationId xmlns:p14="http://schemas.microsoft.com/office/powerpoint/2010/main" val="283787145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759F03-3264-B6CD-0236-3DB90D2F780C}"/>
              </a:ext>
            </a:extLst>
          </p:cNvPr>
          <p:cNvSpPr txBox="1"/>
          <p:nvPr/>
        </p:nvSpPr>
        <p:spPr>
          <a:xfrm>
            <a:off x="1156446" y="378298"/>
            <a:ext cx="9341224" cy="584775"/>
          </a:xfrm>
          <a:prstGeom prst="rect">
            <a:avLst/>
          </a:prstGeom>
          <a:noFill/>
        </p:spPr>
        <p:txBody>
          <a:bodyPr wrap="square" rtlCol="0">
            <a:spAutoFit/>
          </a:bodyPr>
          <a:lstStyle/>
          <a:p>
            <a:pPr algn="ctr"/>
            <a:r>
              <a:rPr lang="el-GR" sz="3200" dirty="0"/>
              <a:t>ΚΙΝΔΥΝΟΙ</a:t>
            </a:r>
          </a:p>
        </p:txBody>
      </p:sp>
      <p:sp>
        <p:nvSpPr>
          <p:cNvPr id="5" name="TextBox 4">
            <a:extLst>
              <a:ext uri="{FF2B5EF4-FFF2-40B4-BE49-F238E27FC236}">
                <a16:creationId xmlns:a16="http://schemas.microsoft.com/office/drawing/2014/main" id="{D730355C-778A-B725-C9B9-03DF1216C54E}"/>
              </a:ext>
            </a:extLst>
          </p:cNvPr>
          <p:cNvSpPr txBox="1"/>
          <p:nvPr/>
        </p:nvSpPr>
        <p:spPr>
          <a:xfrm>
            <a:off x="712694" y="1372070"/>
            <a:ext cx="10766612" cy="1200329"/>
          </a:xfrm>
          <a:prstGeom prst="rect">
            <a:avLst/>
          </a:prstGeom>
          <a:noFill/>
        </p:spPr>
        <p:txBody>
          <a:bodyPr wrap="square" rtlCol="0">
            <a:spAutoFit/>
          </a:bodyPr>
          <a:lstStyle/>
          <a:p>
            <a:r>
              <a:rPr lang="el-GR" dirty="0"/>
              <a:t>Ανάμεσα στους κινδύνους της απρόσεκτης ή υπερβολικής χρήσης ναρκωτικών είναι ο αυξανόμενος κίνδυνος μολύνσεων, ασθενειών και θανάτου από υπερβολική δόση. Πυώδεις μολύνσεις σε δέρμα, πνεύμονες και εγκέφαλο, ενδοκαρδίτιδα, ηπατίτιδα και AIDS, είναι από τις επιπλοκές που συναντώνται συχνά σε άτομα τα οποία μοιράζονται σύριγγες ή αναπνέουν το ναρκωτικό.</a:t>
            </a:r>
          </a:p>
        </p:txBody>
      </p:sp>
      <p:pic>
        <p:nvPicPr>
          <p:cNvPr id="6" name="Εικόνα 5">
            <a:extLst>
              <a:ext uri="{FF2B5EF4-FFF2-40B4-BE49-F238E27FC236}">
                <a16:creationId xmlns:a16="http://schemas.microsoft.com/office/drawing/2014/main" id="{FAD00D9E-555C-F8B0-0ED3-C05961535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843" y="2915303"/>
            <a:ext cx="3771938" cy="2230159"/>
          </a:xfrm>
          <a:prstGeom prst="rect">
            <a:avLst/>
          </a:prstGeom>
          <a:ln>
            <a:noFill/>
          </a:ln>
          <a:effectLst>
            <a:softEdge rad="112500"/>
          </a:effectLst>
        </p:spPr>
      </p:pic>
      <p:pic>
        <p:nvPicPr>
          <p:cNvPr id="8" name="Εικόνα 7">
            <a:extLst>
              <a:ext uri="{FF2B5EF4-FFF2-40B4-BE49-F238E27FC236}">
                <a16:creationId xmlns:a16="http://schemas.microsoft.com/office/drawing/2014/main" id="{0BAC24E7-6F4F-0C72-C000-CF232C753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446" y="2915303"/>
            <a:ext cx="3361764" cy="2241175"/>
          </a:xfrm>
          <a:prstGeom prst="rect">
            <a:avLst/>
          </a:prstGeom>
          <a:ln>
            <a:noFill/>
          </a:ln>
          <a:effectLst>
            <a:softEdge rad="112500"/>
          </a:effectLst>
        </p:spPr>
      </p:pic>
    </p:spTree>
    <p:extLst>
      <p:ext uri="{BB962C8B-B14F-4D97-AF65-F5344CB8AC3E}">
        <p14:creationId xmlns:p14="http://schemas.microsoft.com/office/powerpoint/2010/main" val="158152658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9CD133-2A1C-6760-8CBA-438F40E3F5E5}"/>
              </a:ext>
            </a:extLst>
          </p:cNvPr>
          <p:cNvSpPr txBox="1"/>
          <p:nvPr/>
        </p:nvSpPr>
        <p:spPr>
          <a:xfrm>
            <a:off x="0" y="559404"/>
            <a:ext cx="12192000" cy="584775"/>
          </a:xfrm>
          <a:prstGeom prst="rect">
            <a:avLst/>
          </a:prstGeom>
          <a:noFill/>
        </p:spPr>
        <p:txBody>
          <a:bodyPr wrap="square" rtlCol="0">
            <a:spAutoFit/>
          </a:bodyPr>
          <a:lstStyle/>
          <a:p>
            <a:pPr algn="ctr"/>
            <a:r>
              <a:rPr lang="el-GR" sz="3200" dirty="0"/>
              <a:t>ΚΑΠΝΙΣΜΑ</a:t>
            </a:r>
          </a:p>
        </p:txBody>
      </p:sp>
      <p:sp>
        <p:nvSpPr>
          <p:cNvPr id="7" name="TextBox 6">
            <a:extLst>
              <a:ext uri="{FF2B5EF4-FFF2-40B4-BE49-F238E27FC236}">
                <a16:creationId xmlns:a16="http://schemas.microsoft.com/office/drawing/2014/main" id="{1E571339-4170-1C20-4A44-C26209F44068}"/>
              </a:ext>
            </a:extLst>
          </p:cNvPr>
          <p:cNvSpPr txBox="1"/>
          <p:nvPr/>
        </p:nvSpPr>
        <p:spPr>
          <a:xfrm>
            <a:off x="1156448" y="1144179"/>
            <a:ext cx="8812306" cy="1569660"/>
          </a:xfrm>
          <a:prstGeom prst="rect">
            <a:avLst/>
          </a:prstGeom>
          <a:noFill/>
        </p:spPr>
        <p:txBody>
          <a:bodyPr wrap="square" rtlCol="0">
            <a:spAutoFit/>
          </a:bodyPr>
          <a:lstStyle/>
          <a:p>
            <a:r>
              <a:rPr lang="el-GR" sz="2400" dirty="0"/>
              <a:t>Κάπνισμα ονομάζεται η πρακτική της εισπνοής καπνού προερχόμενου από την καύση φύλλων του φυτού καπνός. Η καύση γίνεται συνήθως σε τσιγάρο, πούρο ή με άλλο τρόπο. Κατά μέσο όρο κάθε τσιγάρο μικραίνει την ανθρώπινη ζωή κατά 5,5 λεπτά!</a:t>
            </a:r>
          </a:p>
        </p:txBody>
      </p:sp>
      <p:pic>
        <p:nvPicPr>
          <p:cNvPr id="8" name="Εικόνα 7">
            <a:extLst>
              <a:ext uri="{FF2B5EF4-FFF2-40B4-BE49-F238E27FC236}">
                <a16:creationId xmlns:a16="http://schemas.microsoft.com/office/drawing/2014/main" id="{55E85EF1-C907-782C-A4ED-4B8398334BFB}"/>
              </a:ext>
            </a:extLst>
          </p:cNvPr>
          <p:cNvPicPr>
            <a:picLocks noChangeAspect="1"/>
          </p:cNvPicPr>
          <p:nvPr/>
        </p:nvPicPr>
        <p:blipFill>
          <a:blip r:embed="rId2"/>
          <a:stretch>
            <a:fillRect/>
          </a:stretch>
        </p:blipFill>
        <p:spPr>
          <a:xfrm>
            <a:off x="389965" y="3261919"/>
            <a:ext cx="3922059" cy="2206158"/>
          </a:xfrm>
          <a:prstGeom prst="rect">
            <a:avLst/>
          </a:prstGeom>
        </p:spPr>
      </p:pic>
      <p:pic>
        <p:nvPicPr>
          <p:cNvPr id="9" name="Εικόνα 8">
            <a:extLst>
              <a:ext uri="{FF2B5EF4-FFF2-40B4-BE49-F238E27FC236}">
                <a16:creationId xmlns:a16="http://schemas.microsoft.com/office/drawing/2014/main" id="{67855448-D7AF-E831-84D9-C764B6331745}"/>
              </a:ext>
            </a:extLst>
          </p:cNvPr>
          <p:cNvPicPr>
            <a:picLocks noChangeAspect="1"/>
          </p:cNvPicPr>
          <p:nvPr/>
        </p:nvPicPr>
        <p:blipFill>
          <a:blip r:embed="rId3"/>
          <a:stretch>
            <a:fillRect/>
          </a:stretch>
        </p:blipFill>
        <p:spPr>
          <a:xfrm>
            <a:off x="7769038" y="3098927"/>
            <a:ext cx="3922059" cy="2211202"/>
          </a:xfrm>
          <a:prstGeom prst="rect">
            <a:avLst/>
          </a:prstGeom>
        </p:spPr>
      </p:pic>
    </p:spTree>
    <p:extLst>
      <p:ext uri="{BB962C8B-B14F-4D97-AF65-F5344CB8AC3E}">
        <p14:creationId xmlns:p14="http://schemas.microsoft.com/office/powerpoint/2010/main" val="4108069243"/>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42896E-B3EF-871C-BE75-93D59B2B1514}"/>
              </a:ext>
            </a:extLst>
          </p:cNvPr>
          <p:cNvSpPr>
            <a:spLocks noGrp="1"/>
          </p:cNvSpPr>
          <p:nvPr>
            <p:ph type="title"/>
          </p:nvPr>
        </p:nvSpPr>
        <p:spPr/>
        <p:txBody>
          <a:bodyPr/>
          <a:lstStyle/>
          <a:p>
            <a:pPr algn="ctr"/>
            <a:r>
              <a:rPr lang="el-GR" dirty="0"/>
              <a:t>ΑΛΚΟΟΛ</a:t>
            </a:r>
          </a:p>
        </p:txBody>
      </p:sp>
      <p:sp>
        <p:nvSpPr>
          <p:cNvPr id="3" name="Θέση περιεχομένου 2">
            <a:extLst>
              <a:ext uri="{FF2B5EF4-FFF2-40B4-BE49-F238E27FC236}">
                <a16:creationId xmlns:a16="http://schemas.microsoft.com/office/drawing/2014/main" id="{971C15DA-E6B3-246A-07BD-525A7CC4814F}"/>
              </a:ext>
            </a:extLst>
          </p:cNvPr>
          <p:cNvSpPr>
            <a:spLocks noGrp="1"/>
          </p:cNvSpPr>
          <p:nvPr>
            <p:ph idx="1"/>
          </p:nvPr>
        </p:nvSpPr>
        <p:spPr/>
        <p:txBody>
          <a:bodyPr/>
          <a:lstStyle/>
          <a:p>
            <a:pPr marL="0" indent="0">
              <a:buNone/>
            </a:pPr>
            <a:r>
              <a:rPr lang="el-GR" dirty="0"/>
              <a:t>Ανήκει στα </a:t>
            </a:r>
            <a:r>
              <a:rPr lang="el-GR" dirty="0" err="1"/>
              <a:t>νευροτοξικά</a:t>
            </a:r>
            <a:r>
              <a:rPr lang="el-GR" dirty="0"/>
              <a:t> </a:t>
            </a:r>
            <a:r>
              <a:rPr lang="el-GR" dirty="0" err="1"/>
              <a:t>ψυχοενεργά</a:t>
            </a:r>
            <a:r>
              <a:rPr lang="el-GR" dirty="0"/>
              <a:t> ναρκωτικά, καθώς είναι από τα</a:t>
            </a:r>
          </a:p>
          <a:p>
            <a:pPr marL="0" indent="0">
              <a:buNone/>
            </a:pPr>
            <a:r>
              <a:rPr lang="el-GR" dirty="0"/>
              <a:t>παλαιότερα ψυχαγωγικά ποτά, και ακόμη χρησιμοποιείται για αυτόν</a:t>
            </a:r>
          </a:p>
          <a:p>
            <a:pPr marL="0" indent="0">
              <a:buNone/>
            </a:pPr>
            <a:r>
              <a:rPr lang="el-GR" dirty="0"/>
              <a:t>το σκοπό από τους ανθρώπους. Είναι γνωστή στην καθομιλουμένη και απλά ως «αλκοόλη»</a:t>
            </a:r>
          </a:p>
        </p:txBody>
      </p:sp>
      <p:pic>
        <p:nvPicPr>
          <p:cNvPr id="4" name="Εικόνα 3">
            <a:extLst>
              <a:ext uri="{FF2B5EF4-FFF2-40B4-BE49-F238E27FC236}">
                <a16:creationId xmlns:a16="http://schemas.microsoft.com/office/drawing/2014/main" id="{27065583-C6DA-A258-A39C-90173B6CF0CC}"/>
              </a:ext>
            </a:extLst>
          </p:cNvPr>
          <p:cNvPicPr>
            <a:picLocks noChangeAspect="1"/>
          </p:cNvPicPr>
          <p:nvPr/>
        </p:nvPicPr>
        <p:blipFill>
          <a:blip r:embed="rId2"/>
          <a:stretch>
            <a:fillRect/>
          </a:stretch>
        </p:blipFill>
        <p:spPr>
          <a:xfrm>
            <a:off x="842465" y="3964843"/>
            <a:ext cx="2619375" cy="1743075"/>
          </a:xfrm>
          <a:prstGeom prst="rect">
            <a:avLst/>
          </a:prstGeom>
        </p:spPr>
      </p:pic>
      <p:pic>
        <p:nvPicPr>
          <p:cNvPr id="5" name="Εικόνα 4">
            <a:extLst>
              <a:ext uri="{FF2B5EF4-FFF2-40B4-BE49-F238E27FC236}">
                <a16:creationId xmlns:a16="http://schemas.microsoft.com/office/drawing/2014/main" id="{1C2B6C91-0199-3782-7E3B-E55F45017865}"/>
              </a:ext>
            </a:extLst>
          </p:cNvPr>
          <p:cNvPicPr>
            <a:picLocks noChangeAspect="1"/>
          </p:cNvPicPr>
          <p:nvPr/>
        </p:nvPicPr>
        <p:blipFill>
          <a:blip r:embed="rId3"/>
          <a:stretch>
            <a:fillRect/>
          </a:stretch>
        </p:blipFill>
        <p:spPr>
          <a:xfrm>
            <a:off x="8392203" y="3964843"/>
            <a:ext cx="2662651" cy="1743075"/>
          </a:xfrm>
          <a:prstGeom prst="rect">
            <a:avLst/>
          </a:prstGeom>
        </p:spPr>
      </p:pic>
    </p:spTree>
    <p:extLst>
      <p:ext uri="{BB962C8B-B14F-4D97-AF65-F5344CB8AC3E}">
        <p14:creationId xmlns:p14="http://schemas.microsoft.com/office/powerpoint/2010/main" val="8930034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0C11B3-0C58-4879-B32C-13D7C919C54B}"/>
              </a:ext>
            </a:extLst>
          </p:cNvPr>
          <p:cNvSpPr>
            <a:spLocks noGrp="1"/>
          </p:cNvSpPr>
          <p:nvPr>
            <p:ph type="title"/>
          </p:nvPr>
        </p:nvSpPr>
        <p:spPr/>
        <p:txBody>
          <a:bodyPr/>
          <a:lstStyle/>
          <a:p>
            <a:pPr algn="ctr"/>
            <a:r>
              <a:rPr lang="el-GR" dirty="0"/>
              <a:t>ΦΑΡΜΑΚΑ</a:t>
            </a:r>
          </a:p>
        </p:txBody>
      </p:sp>
      <p:sp>
        <p:nvSpPr>
          <p:cNvPr id="3" name="Θέση περιεχομένου 2">
            <a:extLst>
              <a:ext uri="{FF2B5EF4-FFF2-40B4-BE49-F238E27FC236}">
                <a16:creationId xmlns:a16="http://schemas.microsoft.com/office/drawing/2014/main" id="{F633FE87-C8B9-16B2-2394-B038E362F74D}"/>
              </a:ext>
            </a:extLst>
          </p:cNvPr>
          <p:cNvSpPr>
            <a:spLocks noGrp="1"/>
          </p:cNvSpPr>
          <p:nvPr>
            <p:ph idx="1"/>
          </p:nvPr>
        </p:nvSpPr>
        <p:spPr/>
        <p:txBody>
          <a:bodyPr>
            <a:noAutofit/>
          </a:bodyPr>
          <a:lstStyle/>
          <a:p>
            <a:pPr marL="0" indent="0">
              <a:buNone/>
            </a:pPr>
            <a:r>
              <a:rPr lang="el-GR" sz="2400" dirty="0"/>
              <a:t>Ο όρος φάρμακο υποδηλώνει κάθε ουσία που</a:t>
            </a:r>
          </a:p>
          <a:p>
            <a:pPr marL="0" indent="0">
              <a:buNone/>
            </a:pPr>
            <a:r>
              <a:rPr lang="el-GR" sz="2400" dirty="0"/>
              <a:t>μπαίνει στον οργανισμό και προκαλεί αλλαγές. Ορισμένα</a:t>
            </a:r>
          </a:p>
          <a:p>
            <a:pPr marL="0" indent="0">
              <a:buNone/>
            </a:pPr>
            <a:r>
              <a:rPr lang="el-GR" sz="2400" dirty="0"/>
              <a:t>φάρμακα προκαλούν αλλαγές στις σωματικές</a:t>
            </a:r>
          </a:p>
          <a:p>
            <a:pPr marL="0" indent="0">
              <a:buNone/>
            </a:pPr>
            <a:r>
              <a:rPr lang="el-GR" sz="2400" dirty="0"/>
              <a:t>λειτουργίες και τον ψυχισμό του λήπτη,</a:t>
            </a:r>
          </a:p>
          <a:p>
            <a:pPr marL="0" indent="0">
              <a:buNone/>
            </a:pPr>
            <a:r>
              <a:rPr lang="el-GR" sz="2400" dirty="0"/>
              <a:t>ονομάζονται ψυχοτρόπα</a:t>
            </a:r>
          </a:p>
          <a:p>
            <a:pPr marL="0" indent="0">
              <a:buNone/>
            </a:pPr>
            <a:r>
              <a:rPr lang="el-GR" sz="2400" dirty="0"/>
              <a:t>φάρμακα ή </a:t>
            </a:r>
            <a:r>
              <a:rPr lang="el-GR" sz="2400" dirty="0" err="1"/>
              <a:t>ψυχοτρόπες</a:t>
            </a:r>
            <a:r>
              <a:rPr lang="el-GR" sz="2400" dirty="0"/>
              <a:t> ουσίες.</a:t>
            </a:r>
          </a:p>
        </p:txBody>
      </p:sp>
      <p:pic>
        <p:nvPicPr>
          <p:cNvPr id="4" name="Εικόνα 3">
            <a:extLst>
              <a:ext uri="{FF2B5EF4-FFF2-40B4-BE49-F238E27FC236}">
                <a16:creationId xmlns:a16="http://schemas.microsoft.com/office/drawing/2014/main" id="{9549AC98-73DE-7218-ED99-2921E63E9681}"/>
              </a:ext>
            </a:extLst>
          </p:cNvPr>
          <p:cNvPicPr>
            <a:picLocks noChangeAspect="1"/>
          </p:cNvPicPr>
          <p:nvPr/>
        </p:nvPicPr>
        <p:blipFill>
          <a:blip r:embed="rId2"/>
          <a:stretch>
            <a:fillRect/>
          </a:stretch>
        </p:blipFill>
        <p:spPr>
          <a:xfrm>
            <a:off x="7315199" y="3195689"/>
            <a:ext cx="4663441" cy="2623186"/>
          </a:xfrm>
          <a:prstGeom prst="rect">
            <a:avLst/>
          </a:prstGeom>
        </p:spPr>
      </p:pic>
    </p:spTree>
    <p:extLst>
      <p:ext uri="{BB962C8B-B14F-4D97-AF65-F5344CB8AC3E}">
        <p14:creationId xmlns:p14="http://schemas.microsoft.com/office/powerpoint/2010/main" val="29651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5BBA61-9F75-AFCA-492F-EE9C2CEDCA7C}"/>
              </a:ext>
            </a:extLst>
          </p:cNvPr>
          <p:cNvSpPr txBox="1"/>
          <p:nvPr/>
        </p:nvSpPr>
        <p:spPr>
          <a:xfrm>
            <a:off x="-106680" y="1493520"/>
            <a:ext cx="12298680" cy="584775"/>
          </a:xfrm>
          <a:prstGeom prst="rect">
            <a:avLst/>
          </a:prstGeom>
          <a:noFill/>
        </p:spPr>
        <p:txBody>
          <a:bodyPr wrap="square" rtlCol="0">
            <a:spAutoFit/>
          </a:bodyPr>
          <a:lstStyle/>
          <a:p>
            <a:pPr algn="ctr"/>
            <a:r>
              <a:rPr lang="el-GR" sz="3200" dirty="0"/>
              <a:t>Τέλος</a:t>
            </a:r>
          </a:p>
        </p:txBody>
      </p:sp>
      <p:sp>
        <p:nvSpPr>
          <p:cNvPr id="5" name="TextBox 4">
            <a:extLst>
              <a:ext uri="{FF2B5EF4-FFF2-40B4-BE49-F238E27FC236}">
                <a16:creationId xmlns:a16="http://schemas.microsoft.com/office/drawing/2014/main" id="{16D6E15F-EC70-C03B-ECF1-0E5115EE6685}"/>
              </a:ext>
            </a:extLst>
          </p:cNvPr>
          <p:cNvSpPr txBox="1"/>
          <p:nvPr/>
        </p:nvSpPr>
        <p:spPr>
          <a:xfrm>
            <a:off x="708660" y="2872740"/>
            <a:ext cx="10835640" cy="923330"/>
          </a:xfrm>
          <a:prstGeom prst="rect">
            <a:avLst/>
          </a:prstGeom>
          <a:noFill/>
        </p:spPr>
        <p:txBody>
          <a:bodyPr wrap="square" rtlCol="0">
            <a:spAutoFit/>
          </a:bodyPr>
          <a:lstStyle/>
          <a:p>
            <a:r>
              <a:rPr lang="el-GR" dirty="0"/>
              <a:t>Εμμανουέλα </a:t>
            </a:r>
            <a:r>
              <a:rPr lang="el-GR" dirty="0" err="1"/>
              <a:t>Μέγγουλη</a:t>
            </a:r>
            <a:endParaRPr lang="el-GR" dirty="0"/>
          </a:p>
          <a:p>
            <a:r>
              <a:rPr lang="el-GR"/>
              <a:t>Λυδία Ξένου</a:t>
            </a:r>
          </a:p>
          <a:p>
            <a:r>
              <a:rPr lang="el-GR"/>
              <a:t> </a:t>
            </a:r>
            <a:r>
              <a:rPr lang="el-GR" dirty="0"/>
              <a:t>Β’3 Βιολογία</a:t>
            </a:r>
          </a:p>
        </p:txBody>
      </p:sp>
    </p:spTree>
    <p:extLst>
      <p:ext uri="{BB962C8B-B14F-4D97-AF65-F5344CB8AC3E}">
        <p14:creationId xmlns:p14="http://schemas.microsoft.com/office/powerpoint/2010/main" val="3049717640"/>
      </p:ext>
    </p:extLst>
  </p:cSld>
  <p:clrMapOvr>
    <a:masterClrMapping/>
  </p:clrMapOvr>
  <p:transition spd="slow">
    <p:push dir="u"/>
  </p:transition>
</p:sld>
</file>

<file path=ppt/theme/theme1.xml><?xml version="1.0" encoding="utf-8"?>
<a:theme xmlns:a="http://schemas.openxmlformats.org/drawingml/2006/main" name="Συλλογη">
  <a:themeElements>
    <a:clrScheme name="Συλλογη">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Συλλογη">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υλλογη">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46</TotalTime>
  <Words>322</Words>
  <Application>Microsoft Office PowerPoint</Application>
  <PresentationFormat>Ευρεία οθόνη</PresentationFormat>
  <Paragraphs>23</Paragraphs>
  <Slides>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vt:i4>
      </vt:variant>
    </vt:vector>
  </HeadingPairs>
  <TitlesOfParts>
    <vt:vector size="11" baseType="lpstr">
      <vt:lpstr>Arial</vt:lpstr>
      <vt:lpstr>Calibri</vt:lpstr>
      <vt:lpstr>Gill Sans MT</vt:lpstr>
      <vt:lpstr>Συλλογη</vt:lpstr>
      <vt:lpstr>Εξαρτησιογονες ουσιες</vt:lpstr>
      <vt:lpstr>ΝΑΡΚΩΤΙΚΑ</vt:lpstr>
      <vt:lpstr>Παρουσίαση του PowerPoint</vt:lpstr>
      <vt:lpstr>Παρουσίαση του PowerPoint</vt:lpstr>
      <vt:lpstr>ΑΛΚΟΟΛ</vt:lpstr>
      <vt:lpstr>ΦΑΡΜΑΚΑ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Εξαρτησιογονες ουσιες</dc:title>
  <dc:creator>OLGA</dc:creator>
  <cp:lastModifiedBy>OLGA</cp:lastModifiedBy>
  <cp:revision>2</cp:revision>
  <dcterms:created xsi:type="dcterms:W3CDTF">2023-05-05T15:39:08Z</dcterms:created>
  <dcterms:modified xsi:type="dcterms:W3CDTF">2023-05-07T14:54:25Z</dcterms:modified>
</cp:coreProperties>
</file>