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37" autoAdjust="0"/>
  </p:normalViewPr>
  <p:slideViewPr>
    <p:cSldViewPr>
      <p:cViewPr varScale="1">
        <p:scale>
          <a:sx n="76" d="100"/>
          <a:sy n="76" d="100"/>
        </p:scale>
        <p:origin x="164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50A33-BF8F-42D5-B652-71331CAF2945}" type="datetimeFigureOut">
              <a:rPr lang="el-GR" smtClean="0"/>
              <a:pPr/>
              <a:t>7/5/2023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C60C5-F071-48CC-87DE-C175E3DB835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5D37-A3FC-4B06-8E90-FF1065601D8F}" type="datetimeFigureOut">
              <a:rPr lang="el-GR" smtClean="0"/>
              <a:pPr/>
              <a:t>7/5/2023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28324-74CE-4534-88C4-4A7B2BD5C91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8324-74CE-4534-88C4-4A7B2BD5C910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A55-CD40-455C-976A-4FA47C89C62D}" type="datetimeFigureOut">
              <a:rPr lang="el-GR" smtClean="0"/>
              <a:pPr/>
              <a:t>7/5/2023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1562-5E05-4603-996C-1C926A51506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A55-CD40-455C-976A-4FA47C89C62D}" type="datetimeFigureOut">
              <a:rPr lang="el-GR" smtClean="0"/>
              <a:pPr/>
              <a:t>7/5/2023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1562-5E05-4603-996C-1C926A51506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A55-CD40-455C-976A-4FA47C89C62D}" type="datetimeFigureOut">
              <a:rPr lang="el-GR" smtClean="0"/>
              <a:pPr/>
              <a:t>7/5/2023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1562-5E05-4603-996C-1C926A51506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A55-CD40-455C-976A-4FA47C89C62D}" type="datetimeFigureOut">
              <a:rPr lang="el-GR" smtClean="0"/>
              <a:pPr/>
              <a:t>7/5/2023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1562-5E05-4603-996C-1C926A51506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A55-CD40-455C-976A-4FA47C89C62D}" type="datetimeFigureOut">
              <a:rPr lang="el-GR" smtClean="0"/>
              <a:pPr/>
              <a:t>7/5/2023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1562-5E05-4603-996C-1C926A51506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A55-CD40-455C-976A-4FA47C89C62D}" type="datetimeFigureOut">
              <a:rPr lang="el-GR" smtClean="0"/>
              <a:pPr/>
              <a:t>7/5/2023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1562-5E05-4603-996C-1C926A51506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A55-CD40-455C-976A-4FA47C89C62D}" type="datetimeFigureOut">
              <a:rPr lang="el-GR" smtClean="0"/>
              <a:pPr/>
              <a:t>7/5/2023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1562-5E05-4603-996C-1C926A51506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A55-CD40-455C-976A-4FA47C89C62D}" type="datetimeFigureOut">
              <a:rPr lang="el-GR" smtClean="0"/>
              <a:pPr/>
              <a:t>7/5/2023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1562-5E05-4603-996C-1C926A51506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A55-CD40-455C-976A-4FA47C89C62D}" type="datetimeFigureOut">
              <a:rPr lang="el-GR" smtClean="0"/>
              <a:pPr/>
              <a:t>7/5/2023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1562-5E05-4603-996C-1C926A51506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A55-CD40-455C-976A-4FA47C89C62D}" type="datetimeFigureOut">
              <a:rPr lang="el-GR" smtClean="0"/>
              <a:pPr/>
              <a:t>7/5/2023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1562-5E05-4603-996C-1C926A51506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A55-CD40-455C-976A-4FA47C89C62D}" type="datetimeFigureOut">
              <a:rPr lang="el-GR" smtClean="0"/>
              <a:pPr/>
              <a:t>7/5/2023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1562-5E05-4603-996C-1C926A51506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6A55-CD40-455C-976A-4FA47C89C62D}" type="datetimeFigureOut">
              <a:rPr lang="el-GR" smtClean="0"/>
              <a:pPr/>
              <a:t>7/5/2023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1562-5E05-4603-996C-1C926A51506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3380"/>
            <a:ext cx="3767137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5800" y="0"/>
            <a:ext cx="2108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785926"/>
            <a:ext cx="836136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Μείον"/>
          <p:cNvSpPr/>
          <p:nvPr/>
        </p:nvSpPr>
        <p:spPr>
          <a:xfrm>
            <a:off x="-642974" y="857232"/>
            <a:ext cx="8858312" cy="357190"/>
          </a:xfrm>
          <a:prstGeom prst="mathMinus">
            <a:avLst>
              <a:gd name="adj1" fmla="val 17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11 - Μείον"/>
          <p:cNvSpPr/>
          <p:nvPr/>
        </p:nvSpPr>
        <p:spPr>
          <a:xfrm rot="16200000">
            <a:off x="-1543096" y="2400296"/>
            <a:ext cx="4286280" cy="342896"/>
          </a:xfrm>
          <a:prstGeom prst="mathMinus">
            <a:avLst>
              <a:gd name="adj1" fmla="val 30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Μείον"/>
          <p:cNvSpPr/>
          <p:nvPr/>
        </p:nvSpPr>
        <p:spPr>
          <a:xfrm>
            <a:off x="3143240" y="5500702"/>
            <a:ext cx="6357982" cy="41433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14 - Μείον"/>
          <p:cNvSpPr/>
          <p:nvPr/>
        </p:nvSpPr>
        <p:spPr>
          <a:xfrm rot="16200000">
            <a:off x="6179356" y="3714752"/>
            <a:ext cx="4964941" cy="3929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286908" cy="7286652"/>
          </a:xfrm>
          <a:blipFill dpi="0" rotWithShape="1">
            <a:blip r:embed="rId2">
              <a:alphaModFix amt="38000"/>
            </a:blip>
            <a:srcRect/>
            <a:tile tx="0" ty="0" sx="100000" sy="100000" flip="x" algn="tl"/>
          </a:blipFill>
          <a:effectLst/>
        </p:spPr>
        <p:txBody>
          <a:bodyPr>
            <a:normAutofit/>
          </a:bodyPr>
          <a:lstStyle/>
          <a:p>
            <a:pPr lvl="1">
              <a:buNone/>
            </a:pPr>
            <a:r>
              <a:rPr lang="el-GR" sz="2000" b="1" i="1" dirty="0">
                <a:effectLst/>
              </a:rPr>
              <a:t> </a:t>
            </a:r>
            <a:endParaRPr lang="el-GR" sz="2000" b="1" i="1" u="sng" dirty="0">
              <a:effectLst/>
            </a:endParaRPr>
          </a:p>
          <a:p>
            <a:pPr lvl="1">
              <a:buNone/>
            </a:pPr>
            <a:endParaRPr lang="el-GR" sz="2000" b="1" i="1" u="sng" dirty="0">
              <a:effectLst/>
            </a:endParaRPr>
          </a:p>
          <a:p>
            <a:pPr lvl="1" algn="ctr">
              <a:spcBef>
                <a:spcPct val="0"/>
              </a:spcBef>
              <a:buNone/>
            </a:pPr>
            <a:endParaRPr lang="el-GR" sz="4400" dirty="0">
              <a:latin typeface="+mj-lt"/>
              <a:ea typeface="+mj-ea"/>
              <a:cs typeface="+mj-cs"/>
            </a:endParaRPr>
          </a:p>
          <a:p>
            <a:pPr lvl="1">
              <a:buNone/>
            </a:pPr>
            <a:r>
              <a:rPr lang="el-GR" sz="2000" b="1" i="1" u="sng" dirty="0">
                <a:effectLst/>
              </a:rPr>
              <a:t>Ποια ζευγάρια καταφεύγουν σε αυτή την μέθοδο;</a:t>
            </a:r>
          </a:p>
          <a:p>
            <a:pPr lvl="1">
              <a:buNone/>
            </a:pPr>
            <a:endParaRPr lang="el-GR" sz="2000" b="1" i="1" dirty="0">
              <a:effectLst/>
            </a:endParaRPr>
          </a:p>
          <a:p>
            <a:pPr lvl="1">
              <a:buNone/>
            </a:pPr>
            <a:endParaRPr lang="el-GR" sz="2000" b="1" i="1" dirty="0">
              <a:effectLst/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Η εξωσωματική γονιμοποίηση απευθύνεται σε ζευγάρια τα οποία αντιμετωπίζουν προβλήματα είτε με την γονιμότητα είτε με κάποιο γενετικό νόσημα.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Περισσότερα από 3.000 παιδιά γεννιούνται στην Ελλάδα, κάθε χρόνο, µε τη μέθοδο της Εξωσωματικής Γονιμοποίησης.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Όταν οι γυναίκες είναι σε προχωρημένη ηλικία πχ. 40 ετών και πάνω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Οριστική απόφραξη των σαλπίγγων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Εκτεταμένη ενδομητρίωση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Ασθένειες πχ καρκίνου</a:t>
            </a:r>
          </a:p>
          <a:p>
            <a:pPr>
              <a:buNone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050" name="AutoShape 2" descr="Εξωσωματικής Γονιμοποίησης (IVF): Μην προσπερνάτε τις ενδείξεις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2052" name="AutoShape 4" descr="Εξωσωματικής Γονιμοποίησης (IVF): Μην προσπερνάτε τις ενδείξεις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2054" name="AutoShape 6" descr="Εξωσωματικής Γονιμοποίησης (IVF): Μην προσπερνάτε τις ενδείξεις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3857620" y="41433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6" name="25 - Εικόνα" descr="iv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620" y="0"/>
            <a:ext cx="3132380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26 - Εικόνα" descr="αρχείο λήψης (7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500570"/>
            <a:ext cx="3357586" cy="222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37000"/>
            </a:blip>
            <a:srcRect/>
            <a:tile tx="0" ty="0" sx="100000" sy="100000" flip="x" algn="tl"/>
          </a:blip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sz="2000" b="1" i="1" u="sng" dirty="0">
                <a:solidFill>
                  <a:schemeClr val="tx1"/>
                </a:solidFill>
                <a:effectLst/>
              </a:rPr>
              <a:t>Πώς γίνεται η εξωσωματική;</a:t>
            </a:r>
            <a:br>
              <a:rPr lang="el-GR" sz="2400" b="1" i="1" u="sng" dirty="0">
                <a:solidFill>
                  <a:schemeClr val="tx1"/>
                </a:solidFill>
              </a:rPr>
            </a:b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Τα ωάρια λαμβάνονται από τα ωοθυλάκια, που αναπτύσσονται στις ωοθήκες της γυναίκας, με τη διαδικασία της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ωοληψίας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Στο εργαστήριο, έρχονται σε επαφή με τα σπερματοζωάρια, μέσα σε ειδικά δοχεία (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τρυβλία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) με καλλιεργητικό υλικό, προκειμένου να γίνει η γονιμοποίηση.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Γίνεται στο ειδικό εμβρυολογικό εργαστήριο.</a:t>
            </a:r>
          </a:p>
          <a:p>
            <a:pPr marL="742950" lvl="1" indent="-285750" algn="l"/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endParaRPr lang="el-GR" dirty="0"/>
          </a:p>
        </p:txBody>
      </p:sp>
      <p:sp>
        <p:nvSpPr>
          <p:cNvPr id="19458" name="AutoShape 2" descr="Εξωσωματικής Γονιμοποίησης (IVF): Μην προσπερνάτε τις ενδείξεις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4500563" cy="253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929066"/>
            <a:ext cx="3548089" cy="24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38000"/>
            </a:blip>
            <a:srcRect/>
            <a:tile tx="0" ty="0" sx="100000" sy="100000" flip="x" algn="tl"/>
          </a:blipFill>
        </p:spPr>
        <p:txBody>
          <a:bodyPr>
            <a:normAutofit/>
          </a:bodyPr>
          <a:lstStyle/>
          <a:p>
            <a:endParaRPr lang="el-GR" sz="2200" b="1" i="1" u="sng" dirty="0">
              <a:solidFill>
                <a:schemeClr val="tx1"/>
              </a:solidFill>
              <a:effectLst/>
            </a:endParaRPr>
          </a:p>
          <a:p>
            <a:endParaRPr lang="el-GR" sz="2200" b="1" i="1" u="sng" dirty="0">
              <a:solidFill>
                <a:schemeClr val="tx1"/>
              </a:solidFill>
              <a:effectLst/>
            </a:endParaRPr>
          </a:p>
          <a:p>
            <a:r>
              <a:rPr lang="el-GR" sz="2200" b="1" i="1" u="sng" dirty="0">
                <a:solidFill>
                  <a:schemeClr val="tx1"/>
                </a:solidFill>
                <a:effectLst/>
              </a:rPr>
              <a:t>Πλεονεκτήματα που τυχόν προσφέρει στο ζευγάρι</a:t>
            </a:r>
          </a:p>
          <a:p>
            <a:endParaRPr lang="el-GR" sz="2200" b="1" i="1" u="sng" dirty="0">
              <a:solidFill>
                <a:schemeClr val="tx1"/>
              </a:solidFill>
              <a:effectLst/>
            </a:endParaRPr>
          </a:p>
          <a:p>
            <a:endParaRPr lang="el-GR" sz="2200" b="1" i="1" u="sng" dirty="0">
              <a:solidFill>
                <a:schemeClr val="tx1"/>
              </a:solidFill>
              <a:effectLst/>
            </a:endParaRPr>
          </a:p>
          <a:p>
            <a:pPr algn="l">
              <a:buFont typeface="Arial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Υψηλό ποσοστό επιτυχίας 50%(τοποθέτηση δύο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εμβρύων,ασθενής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35-40 ετών).</a:t>
            </a:r>
          </a:p>
          <a:p>
            <a:pPr algn="l">
              <a:buFont typeface="Arial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Κατάψυξη υπεράριθμων εμβρύων, άρα δυνατότητα περισσότερων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εμβρυομεταφορών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από μία προσπάθεια διέγερσης.</a:t>
            </a:r>
          </a:p>
          <a:p>
            <a:pPr algn="l">
              <a:buFont typeface="Arial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Δυνατότητα επιλογής καλών (βιώσιμων) εμβρύων.</a:t>
            </a:r>
            <a:r>
              <a:rPr lang="el-GR" sz="2800" dirty="0"/>
              <a:t> </a:t>
            </a:r>
          </a:p>
          <a:p>
            <a:endParaRPr lang="el-GR" dirty="0"/>
          </a:p>
        </p:txBody>
      </p:sp>
      <p:pic>
        <p:nvPicPr>
          <p:cNvPr id="6" name="5 - Εικόνα" descr="αρχείο λήψης (6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429132"/>
            <a:ext cx="2533650" cy="188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- Εικόνα" descr="211110113237_Εξωσωματική-γονιμοποίησ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357694"/>
            <a:ext cx="4071934" cy="2004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38000"/>
            </a:blip>
            <a:srcRect/>
            <a:tile tx="0" ty="0" sx="100000" sy="100000" flip="x" algn="tl"/>
          </a:blipFill>
        </p:spPr>
        <p:txBody>
          <a:bodyPr>
            <a:normAutofit/>
          </a:bodyPr>
          <a:lstStyle/>
          <a:p>
            <a:r>
              <a:rPr lang="el-GR" sz="2200" b="1" i="1" u="sng" dirty="0">
                <a:solidFill>
                  <a:schemeClr val="tx1"/>
                </a:solidFill>
                <a:effectLst/>
              </a:rPr>
              <a:t>Μειονεκτήματα της μεθόδου αυτής</a:t>
            </a:r>
          </a:p>
          <a:p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l">
              <a:buFont typeface="Arial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 Πλέον απαιτητική διαδικασία, περισσότερες επισκέψεις.</a:t>
            </a:r>
          </a:p>
          <a:p>
            <a:pPr algn="l">
              <a:buFont typeface="Arial" pitchFamily="34" charset="0"/>
              <a:buChar char="•"/>
            </a:pP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l">
              <a:buFont typeface="Arial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 Κίνδυνος υπερδιέγερσης ωοθηκών. </a:t>
            </a:r>
          </a:p>
          <a:p>
            <a:pPr algn="l">
              <a:buFont typeface="Arial" pitchFamily="34" charset="0"/>
              <a:buChar char="•"/>
            </a:pP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l">
              <a:buFont typeface="Arial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Υψηλότερο κόστος.</a:t>
            </a:r>
          </a:p>
          <a:p>
            <a:pPr algn="l">
              <a:buFont typeface="Arial" pitchFamily="34" charset="0"/>
              <a:buChar char="•"/>
            </a:pP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l">
              <a:buFont typeface="Arial" pitchFamily="34" charset="0"/>
              <a:buChar char="•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Ανάγκη χρήσης υποδόριων ενέσεων.</a:t>
            </a:r>
          </a:p>
          <a:p>
            <a:pPr algn="l"/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el-GR" sz="3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6" name="5 - Εικόνα" descr="images (1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571612"/>
            <a:ext cx="2571768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- Εικόνα" descr="images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35756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- Εικόνα" descr="beautiful-fertility-concept-3d-rendering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5143488"/>
            <a:ext cx="321467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- Εικόνα" descr="futuristic-main-scaled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786190"/>
            <a:ext cx="3000396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45000"/>
            </a:blip>
            <a:srcRect/>
            <a:tile tx="0" ty="0" sx="100000" sy="100000" flip="x" algn="tl"/>
          </a:blipFill>
        </p:spPr>
        <p:txBody>
          <a:bodyPr>
            <a:normAutofit/>
          </a:bodyPr>
          <a:lstStyle/>
          <a:p>
            <a:endParaRPr lang="el-GR" sz="2200" b="1" i="1" u="sng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l-GR" sz="2200" b="1" i="1" u="sng" dirty="0">
                <a:solidFill>
                  <a:prstClr val="black"/>
                </a:solidFill>
                <a:ea typeface="+mj-ea"/>
                <a:cs typeface="+mj-cs"/>
              </a:rPr>
              <a:t>Γιατί πιστεύετε ότι όλο και περισσότερα ζευγάρια καταφεύγουν σε αυτή τη μέθοδο για να αποκτήσουν παιδιά;</a:t>
            </a:r>
          </a:p>
          <a:p>
            <a:pPr algn="l"/>
            <a:endParaRPr lang="el-GR" sz="2200" b="1" i="1" u="sng" dirty="0">
              <a:solidFill>
                <a:prstClr val="black"/>
              </a:solidFill>
              <a:effectLst/>
              <a:ea typeface="+mj-ea"/>
              <a:cs typeface="+mj-cs"/>
            </a:endParaRPr>
          </a:p>
          <a:p>
            <a:pPr algn="l">
              <a:buFont typeface="Arial" pitchFamily="34" charset="0"/>
              <a:buChar char="•"/>
            </a:pP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Γιατι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οι γυναίκες τα τελευταία χρόνια ξεκινούν τις προσπάθειες για να γίνουν μητέρες σε μεγαλύτερη ηλικία απ’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ό,τι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πριν από 40 ή 50 χρόνια. Το γεγονός αυτό από µόνο του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δηµιουργεί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προβλήµατα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στη σύλληψη. Είναι γνωστό ότι µ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ετά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τα 35 χρόνια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έχουµε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µια έκπτωση της τάξεως του 30% στη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δυναµική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µ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ιας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γυναίκας να συλλάβει, µ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ετά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τα 40 η έκπτωση αυτή ανεβαίνει στο 50-60% και γενικά όσο µ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εγαλώνει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η ηλικία της γυναίκας τόσο μειώνεται η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δυναµική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της στο να µ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είνει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έγκυος.</a:t>
            </a:r>
          </a:p>
          <a:p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" name="6 - Εικόνα" descr="images (4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64331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- Εικόνα" descr="images (3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492919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- Εικόνα" descr="images (2)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50043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01EEF6-C4E1-B995-13AB-44E0EE26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B68408-BFC7-6C4C-209D-ED32BF80E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l-GR" dirty="0" err="1"/>
              <a:t>Μέγγουλη</a:t>
            </a:r>
            <a:r>
              <a:rPr lang="el-GR" dirty="0"/>
              <a:t> Εμμανουέλα</a:t>
            </a:r>
          </a:p>
          <a:p>
            <a:pPr marL="0" indent="0" algn="r">
              <a:buNone/>
            </a:pPr>
            <a:r>
              <a:rPr lang="el-GR" dirty="0"/>
              <a:t>Ξένου Λυδία </a:t>
            </a:r>
          </a:p>
          <a:p>
            <a:pPr marL="0" indent="0" algn="r">
              <a:buNone/>
            </a:pPr>
            <a:r>
              <a:rPr lang="el-GR" dirty="0"/>
              <a:t>Ταμία Αγγελική</a:t>
            </a:r>
          </a:p>
        </p:txBody>
      </p:sp>
    </p:spTree>
    <p:extLst>
      <p:ext uri="{BB962C8B-B14F-4D97-AF65-F5344CB8AC3E}">
        <p14:creationId xmlns:p14="http://schemas.microsoft.com/office/powerpoint/2010/main" val="10951413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175</TotalTime>
  <Words>314</Words>
  <Application>Microsoft Office PowerPoint</Application>
  <PresentationFormat>Προβολή στην οθόνη (4:3)</PresentationFormat>
  <Paragraphs>45</Paragraphs>
  <Slides>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Panagiotis2</dc:creator>
  <cp:lastModifiedBy>OLGA</cp:lastModifiedBy>
  <cp:revision>23</cp:revision>
  <dcterms:created xsi:type="dcterms:W3CDTF">2023-02-20T12:58:42Z</dcterms:created>
  <dcterms:modified xsi:type="dcterms:W3CDTF">2023-05-07T14:53:08Z</dcterms:modified>
</cp:coreProperties>
</file>