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DBB543-CB10-46CF-906A-47B4796DAAA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A76C6FF-BD67-45F7-9220-151911C9C41D}">
      <dgm:prSet/>
      <dgm:spPr/>
      <dgm:t>
        <a:bodyPr/>
        <a:lstStyle/>
        <a:p>
          <a:r>
            <a:rPr lang="el-GR" b="1" dirty="0"/>
            <a:t>Ο γαιοσκώληκας γεννιέται από τα αυγά και μεγαλώνει για να φτάσει σε ώριμο στάδιο. Καθώς μεγαλώνει, τρώει το χώμα και τα φυτικά υπολείμματα. </a:t>
          </a:r>
          <a:endParaRPr lang="en-US" dirty="0"/>
        </a:p>
      </dgm:t>
    </dgm:pt>
    <dgm:pt modelId="{39FCEA95-194E-4AD1-9383-7833BE354715}" type="parTrans" cxnId="{49C4A590-D744-4246-94C5-32933D79A12A}">
      <dgm:prSet/>
      <dgm:spPr/>
      <dgm:t>
        <a:bodyPr/>
        <a:lstStyle/>
        <a:p>
          <a:endParaRPr lang="en-US"/>
        </a:p>
      </dgm:t>
    </dgm:pt>
    <dgm:pt modelId="{9D50AF4E-205A-4685-8AA5-F7E13850AA3D}" type="sibTrans" cxnId="{49C4A590-D744-4246-94C5-32933D79A12A}">
      <dgm:prSet/>
      <dgm:spPr/>
      <dgm:t>
        <a:bodyPr/>
        <a:lstStyle/>
        <a:p>
          <a:endParaRPr lang="en-US"/>
        </a:p>
      </dgm:t>
    </dgm:pt>
    <dgm:pt modelId="{F604A075-A6D4-462F-8053-4FE892611A84}">
      <dgm:prSet/>
      <dgm:spPr/>
      <dgm:t>
        <a:bodyPr/>
        <a:lstStyle/>
        <a:p>
          <a:r>
            <a:rPr lang="el-GR" b="1"/>
            <a:t>Στη συνέχεια, εκκρίνει βλέννη και ανακατεύει το χώμα, βοηθώντας έτσι στην αποσύνθεση των οργανικών υλικών. </a:t>
          </a:r>
          <a:endParaRPr lang="en-US"/>
        </a:p>
      </dgm:t>
    </dgm:pt>
    <dgm:pt modelId="{A9E5340B-B791-4428-ABFF-FBB4EC10D66D}" type="parTrans" cxnId="{4787F08A-CA83-44B9-B77D-E14D52D1B61A}">
      <dgm:prSet/>
      <dgm:spPr/>
      <dgm:t>
        <a:bodyPr/>
        <a:lstStyle/>
        <a:p>
          <a:endParaRPr lang="en-US"/>
        </a:p>
      </dgm:t>
    </dgm:pt>
    <dgm:pt modelId="{A3BBD104-C2AC-40D0-90C1-FB9AEE4D654C}" type="sibTrans" cxnId="{4787F08A-CA83-44B9-B77D-E14D52D1B61A}">
      <dgm:prSet/>
      <dgm:spPr/>
      <dgm:t>
        <a:bodyPr/>
        <a:lstStyle/>
        <a:p>
          <a:endParaRPr lang="en-US"/>
        </a:p>
      </dgm:t>
    </dgm:pt>
    <dgm:pt modelId="{8F6E4FB1-A6D3-4647-A988-16AAD3F663AE}">
      <dgm:prSet/>
      <dgm:spPr/>
      <dgm:t>
        <a:bodyPr/>
        <a:lstStyle/>
        <a:p>
          <a:r>
            <a:rPr lang="el-GR" b="1"/>
            <a:t>Όταν πεθαίνει, το σώμα του προσφέρει θρεπτικά συστατικά για το χώμα.</a:t>
          </a:r>
          <a:endParaRPr lang="en-US"/>
        </a:p>
      </dgm:t>
    </dgm:pt>
    <dgm:pt modelId="{09D18EC6-191A-4A69-9EFE-1F9304A33EAB}" type="parTrans" cxnId="{35181AEE-CFE3-4DD5-9DD3-EE555A59FB69}">
      <dgm:prSet/>
      <dgm:spPr/>
      <dgm:t>
        <a:bodyPr/>
        <a:lstStyle/>
        <a:p>
          <a:endParaRPr lang="en-US"/>
        </a:p>
      </dgm:t>
    </dgm:pt>
    <dgm:pt modelId="{BE718843-A0BC-4270-A20B-8827C3E666BF}" type="sibTrans" cxnId="{35181AEE-CFE3-4DD5-9DD3-EE555A59FB69}">
      <dgm:prSet/>
      <dgm:spPr/>
      <dgm:t>
        <a:bodyPr/>
        <a:lstStyle/>
        <a:p>
          <a:endParaRPr lang="en-US"/>
        </a:p>
      </dgm:t>
    </dgm:pt>
    <dgm:pt modelId="{7A0A7A42-83FF-4843-8AED-7DF2061D38B1}" type="pres">
      <dgm:prSet presAssocID="{D9DBB543-CB10-46CF-906A-47B4796DAAA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04D91B3-7B64-4AC0-97AE-77175B8B388C}" type="pres">
      <dgm:prSet presAssocID="{DA76C6FF-BD67-45F7-9220-151911C9C41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1B24649-BA4C-4A74-B07D-D16E3A740835}" type="pres">
      <dgm:prSet presAssocID="{9D50AF4E-205A-4685-8AA5-F7E13850AA3D}" presName="spacer" presStyleCnt="0"/>
      <dgm:spPr/>
    </dgm:pt>
    <dgm:pt modelId="{09D954AD-3E4F-4F78-BCB3-69B7FD4A2841}" type="pres">
      <dgm:prSet presAssocID="{F604A075-A6D4-462F-8053-4FE892611A8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716E7E-AC87-4F9A-94F7-8E4D24E05BA8}" type="pres">
      <dgm:prSet presAssocID="{A3BBD104-C2AC-40D0-90C1-FB9AEE4D654C}" presName="spacer" presStyleCnt="0"/>
      <dgm:spPr/>
    </dgm:pt>
    <dgm:pt modelId="{B97ADF1F-90BA-45B1-B05B-6D7B13CA0997}" type="pres">
      <dgm:prSet presAssocID="{8F6E4FB1-A6D3-4647-A988-16AAD3F663A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B0FDBC1D-4425-4E15-8307-0D9C85049425}" type="presOf" srcId="{DA76C6FF-BD67-45F7-9220-151911C9C41D}" destId="{904D91B3-7B64-4AC0-97AE-77175B8B388C}" srcOrd="0" destOrd="0" presId="urn:microsoft.com/office/officeart/2005/8/layout/vList2"/>
    <dgm:cxn modelId="{18FD3155-C583-463E-BF53-E4CA327C39B2}" type="presOf" srcId="{D9DBB543-CB10-46CF-906A-47B4796DAAA5}" destId="{7A0A7A42-83FF-4843-8AED-7DF2061D38B1}" srcOrd="0" destOrd="0" presId="urn:microsoft.com/office/officeart/2005/8/layout/vList2"/>
    <dgm:cxn modelId="{B1F063FE-53DE-4B65-AFB8-4926518B3533}" type="presOf" srcId="{8F6E4FB1-A6D3-4647-A988-16AAD3F663AE}" destId="{B97ADF1F-90BA-45B1-B05B-6D7B13CA0997}" srcOrd="0" destOrd="0" presId="urn:microsoft.com/office/officeart/2005/8/layout/vList2"/>
    <dgm:cxn modelId="{4787F08A-CA83-44B9-B77D-E14D52D1B61A}" srcId="{D9DBB543-CB10-46CF-906A-47B4796DAAA5}" destId="{F604A075-A6D4-462F-8053-4FE892611A84}" srcOrd="1" destOrd="0" parTransId="{A9E5340B-B791-4428-ABFF-FBB4EC10D66D}" sibTransId="{A3BBD104-C2AC-40D0-90C1-FB9AEE4D654C}"/>
    <dgm:cxn modelId="{49C4A590-D744-4246-94C5-32933D79A12A}" srcId="{D9DBB543-CB10-46CF-906A-47B4796DAAA5}" destId="{DA76C6FF-BD67-45F7-9220-151911C9C41D}" srcOrd="0" destOrd="0" parTransId="{39FCEA95-194E-4AD1-9383-7833BE354715}" sibTransId="{9D50AF4E-205A-4685-8AA5-F7E13850AA3D}"/>
    <dgm:cxn modelId="{C35F9D11-75E4-41E0-B484-14190D44984F}" type="presOf" srcId="{F604A075-A6D4-462F-8053-4FE892611A84}" destId="{09D954AD-3E4F-4F78-BCB3-69B7FD4A2841}" srcOrd="0" destOrd="0" presId="urn:microsoft.com/office/officeart/2005/8/layout/vList2"/>
    <dgm:cxn modelId="{35181AEE-CFE3-4DD5-9DD3-EE555A59FB69}" srcId="{D9DBB543-CB10-46CF-906A-47B4796DAAA5}" destId="{8F6E4FB1-A6D3-4647-A988-16AAD3F663AE}" srcOrd="2" destOrd="0" parTransId="{09D18EC6-191A-4A69-9EFE-1F9304A33EAB}" sibTransId="{BE718843-A0BC-4270-A20B-8827C3E666BF}"/>
    <dgm:cxn modelId="{C50E85EE-84A8-4D32-8E88-BD3C495A5348}" type="presParOf" srcId="{7A0A7A42-83FF-4843-8AED-7DF2061D38B1}" destId="{904D91B3-7B64-4AC0-97AE-77175B8B388C}" srcOrd="0" destOrd="0" presId="urn:microsoft.com/office/officeart/2005/8/layout/vList2"/>
    <dgm:cxn modelId="{F8A041DD-ED93-4EE5-AC8E-8A977A7C6CC9}" type="presParOf" srcId="{7A0A7A42-83FF-4843-8AED-7DF2061D38B1}" destId="{11B24649-BA4C-4A74-B07D-D16E3A740835}" srcOrd="1" destOrd="0" presId="urn:microsoft.com/office/officeart/2005/8/layout/vList2"/>
    <dgm:cxn modelId="{55778D02-06B7-40CA-98E7-2A620F3FC174}" type="presParOf" srcId="{7A0A7A42-83FF-4843-8AED-7DF2061D38B1}" destId="{09D954AD-3E4F-4F78-BCB3-69B7FD4A2841}" srcOrd="2" destOrd="0" presId="urn:microsoft.com/office/officeart/2005/8/layout/vList2"/>
    <dgm:cxn modelId="{3C613A2C-A936-4270-BE6D-7D0B8FF17F6D}" type="presParOf" srcId="{7A0A7A42-83FF-4843-8AED-7DF2061D38B1}" destId="{D6716E7E-AC87-4F9A-94F7-8E4D24E05BA8}" srcOrd="3" destOrd="0" presId="urn:microsoft.com/office/officeart/2005/8/layout/vList2"/>
    <dgm:cxn modelId="{4B3CF6C7-EB8B-48BB-91D7-4F26E0EA1BDD}" type="presParOf" srcId="{7A0A7A42-83FF-4843-8AED-7DF2061D38B1}" destId="{B97ADF1F-90BA-45B1-B05B-6D7B13CA099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BC445E-752F-4930-8CE3-1451BB96034D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7E73BA4-0B1A-4240-B0D2-751C26353D09}">
      <dgm:prSet/>
      <dgm:spPr/>
      <dgm:t>
        <a:bodyPr/>
        <a:lstStyle/>
        <a:p>
          <a:r>
            <a:rPr lang="el-GR" b="1"/>
            <a:t>Ο γαιοσκώληκας τρέφεται κυρίως με φυτικά υπολείμματα και οργανική ύλη που βρίσκεται στο έδαφος. </a:t>
          </a:r>
          <a:endParaRPr lang="en-US"/>
        </a:p>
      </dgm:t>
    </dgm:pt>
    <dgm:pt modelId="{9C6F2E15-A9E5-414C-A57E-388F598F931A}" type="parTrans" cxnId="{03481CCC-2DD6-4A65-AD3F-A4E43DB86CA1}">
      <dgm:prSet/>
      <dgm:spPr/>
      <dgm:t>
        <a:bodyPr/>
        <a:lstStyle/>
        <a:p>
          <a:endParaRPr lang="en-US"/>
        </a:p>
      </dgm:t>
    </dgm:pt>
    <dgm:pt modelId="{1825A7FD-ACD1-44B1-881C-82F582429110}" type="sibTrans" cxnId="{03481CCC-2DD6-4A65-AD3F-A4E43DB86CA1}">
      <dgm:prSet/>
      <dgm:spPr/>
      <dgm:t>
        <a:bodyPr/>
        <a:lstStyle/>
        <a:p>
          <a:endParaRPr lang="en-US"/>
        </a:p>
      </dgm:t>
    </dgm:pt>
    <dgm:pt modelId="{AABFD55A-E3A2-4507-AC2F-40B079E817C3}">
      <dgm:prSet/>
      <dgm:spPr/>
      <dgm:t>
        <a:bodyPr/>
        <a:lstStyle/>
        <a:p>
          <a:r>
            <a:rPr lang="el-GR" b="1"/>
            <a:t>Όταν τρώει, αναμιγνύει το χώμα και βοηθάει στη διάσπαση της οργανικής ύλης, κάτι που κάνει το έδαφος πιο εύφορο και υγιές για τα φυτά. </a:t>
          </a:r>
          <a:endParaRPr lang="en-US"/>
        </a:p>
      </dgm:t>
    </dgm:pt>
    <dgm:pt modelId="{4189EBEC-6209-4450-8F59-0842233FB85F}" type="parTrans" cxnId="{46F66C66-AD98-4604-BF8B-0E5D31AB605A}">
      <dgm:prSet/>
      <dgm:spPr/>
      <dgm:t>
        <a:bodyPr/>
        <a:lstStyle/>
        <a:p>
          <a:endParaRPr lang="en-US"/>
        </a:p>
      </dgm:t>
    </dgm:pt>
    <dgm:pt modelId="{63207C6B-A4DA-41AC-9F42-3FAED2DFA452}" type="sibTrans" cxnId="{46F66C66-AD98-4604-BF8B-0E5D31AB605A}">
      <dgm:prSet/>
      <dgm:spPr/>
      <dgm:t>
        <a:bodyPr/>
        <a:lstStyle/>
        <a:p>
          <a:endParaRPr lang="en-US"/>
        </a:p>
      </dgm:t>
    </dgm:pt>
    <dgm:pt modelId="{59F76DFA-5988-4AC5-A925-472576C7B507}">
      <dgm:prSet/>
      <dgm:spPr/>
      <dgm:t>
        <a:bodyPr/>
        <a:lstStyle/>
        <a:p>
          <a:r>
            <a:rPr lang="el-GR" b="1"/>
            <a:t>Είναι πολύ σημαντικός για τη διατήρηση της ισορροπίας στο έδαφος.</a:t>
          </a:r>
          <a:endParaRPr lang="en-US"/>
        </a:p>
      </dgm:t>
    </dgm:pt>
    <dgm:pt modelId="{58B1B266-1369-44A1-A0A5-2C448D441CDC}" type="parTrans" cxnId="{6AB90ED3-DA84-4F45-9313-5F81EC63F6FF}">
      <dgm:prSet/>
      <dgm:spPr/>
      <dgm:t>
        <a:bodyPr/>
        <a:lstStyle/>
        <a:p>
          <a:endParaRPr lang="en-US"/>
        </a:p>
      </dgm:t>
    </dgm:pt>
    <dgm:pt modelId="{5FE8E449-9C21-4DBD-B959-7C401120C5F9}" type="sibTrans" cxnId="{6AB90ED3-DA84-4F45-9313-5F81EC63F6FF}">
      <dgm:prSet/>
      <dgm:spPr/>
      <dgm:t>
        <a:bodyPr/>
        <a:lstStyle/>
        <a:p>
          <a:endParaRPr lang="en-US"/>
        </a:p>
      </dgm:t>
    </dgm:pt>
    <dgm:pt modelId="{62011932-E039-45AB-AF5D-F88EE8717689}" type="pres">
      <dgm:prSet presAssocID="{84BC445E-752F-4930-8CE3-1451BB96034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874B355C-7B2E-4509-AC87-B529B62B6B2F}" type="pres">
      <dgm:prSet presAssocID="{D7E73BA4-0B1A-4240-B0D2-751C26353D09}" presName="thickLine" presStyleLbl="alignNode1" presStyleIdx="0" presStyleCnt="3"/>
      <dgm:spPr/>
    </dgm:pt>
    <dgm:pt modelId="{588100C8-F717-4F76-AC07-D7ECEF5B10B4}" type="pres">
      <dgm:prSet presAssocID="{D7E73BA4-0B1A-4240-B0D2-751C26353D09}" presName="horz1" presStyleCnt="0"/>
      <dgm:spPr/>
    </dgm:pt>
    <dgm:pt modelId="{2A050FD7-6FE5-4858-BC8D-78036EE5E8B5}" type="pres">
      <dgm:prSet presAssocID="{D7E73BA4-0B1A-4240-B0D2-751C26353D09}" presName="tx1" presStyleLbl="revTx" presStyleIdx="0" presStyleCnt="3"/>
      <dgm:spPr/>
      <dgm:t>
        <a:bodyPr/>
        <a:lstStyle/>
        <a:p>
          <a:endParaRPr lang="el-GR"/>
        </a:p>
      </dgm:t>
    </dgm:pt>
    <dgm:pt modelId="{2461851E-F989-44C6-A7D9-F403B2D71820}" type="pres">
      <dgm:prSet presAssocID="{D7E73BA4-0B1A-4240-B0D2-751C26353D09}" presName="vert1" presStyleCnt="0"/>
      <dgm:spPr/>
    </dgm:pt>
    <dgm:pt modelId="{BC9442C3-84A9-4081-83CF-1C111F22D66B}" type="pres">
      <dgm:prSet presAssocID="{AABFD55A-E3A2-4507-AC2F-40B079E817C3}" presName="thickLine" presStyleLbl="alignNode1" presStyleIdx="1" presStyleCnt="3"/>
      <dgm:spPr/>
    </dgm:pt>
    <dgm:pt modelId="{22F6AEF0-C7E2-46E6-AAAB-2F6B994EE7E5}" type="pres">
      <dgm:prSet presAssocID="{AABFD55A-E3A2-4507-AC2F-40B079E817C3}" presName="horz1" presStyleCnt="0"/>
      <dgm:spPr/>
    </dgm:pt>
    <dgm:pt modelId="{2C3A6F3E-940D-4E88-B792-477BA8027E70}" type="pres">
      <dgm:prSet presAssocID="{AABFD55A-E3A2-4507-AC2F-40B079E817C3}" presName="tx1" presStyleLbl="revTx" presStyleIdx="1" presStyleCnt="3"/>
      <dgm:spPr/>
      <dgm:t>
        <a:bodyPr/>
        <a:lstStyle/>
        <a:p>
          <a:endParaRPr lang="el-GR"/>
        </a:p>
      </dgm:t>
    </dgm:pt>
    <dgm:pt modelId="{79814BA2-761A-4A7D-8859-27BAAEAF33B6}" type="pres">
      <dgm:prSet presAssocID="{AABFD55A-E3A2-4507-AC2F-40B079E817C3}" presName="vert1" presStyleCnt="0"/>
      <dgm:spPr/>
    </dgm:pt>
    <dgm:pt modelId="{575F93E2-5A61-4320-ADD4-1996C4FF29D3}" type="pres">
      <dgm:prSet presAssocID="{59F76DFA-5988-4AC5-A925-472576C7B507}" presName="thickLine" presStyleLbl="alignNode1" presStyleIdx="2" presStyleCnt="3"/>
      <dgm:spPr/>
    </dgm:pt>
    <dgm:pt modelId="{25D04BE3-33A2-4CD7-98E7-8FFEEE20A7C8}" type="pres">
      <dgm:prSet presAssocID="{59F76DFA-5988-4AC5-A925-472576C7B507}" presName="horz1" presStyleCnt="0"/>
      <dgm:spPr/>
    </dgm:pt>
    <dgm:pt modelId="{AEB535BD-C502-450D-9432-3EEFCF3D71D3}" type="pres">
      <dgm:prSet presAssocID="{59F76DFA-5988-4AC5-A925-472576C7B507}" presName="tx1" presStyleLbl="revTx" presStyleIdx="2" presStyleCnt="3"/>
      <dgm:spPr/>
      <dgm:t>
        <a:bodyPr/>
        <a:lstStyle/>
        <a:p>
          <a:endParaRPr lang="el-GR"/>
        </a:p>
      </dgm:t>
    </dgm:pt>
    <dgm:pt modelId="{1D1344A3-E922-413B-A6AF-FE28CC2BFF6E}" type="pres">
      <dgm:prSet presAssocID="{59F76DFA-5988-4AC5-A925-472576C7B507}" presName="vert1" presStyleCnt="0"/>
      <dgm:spPr/>
    </dgm:pt>
  </dgm:ptLst>
  <dgm:cxnLst>
    <dgm:cxn modelId="{7C0C3237-4215-444A-9C43-184F8E88FBCC}" type="presOf" srcId="{D7E73BA4-0B1A-4240-B0D2-751C26353D09}" destId="{2A050FD7-6FE5-4858-BC8D-78036EE5E8B5}" srcOrd="0" destOrd="0" presId="urn:microsoft.com/office/officeart/2008/layout/LinedList"/>
    <dgm:cxn modelId="{46F66C66-AD98-4604-BF8B-0E5D31AB605A}" srcId="{84BC445E-752F-4930-8CE3-1451BB96034D}" destId="{AABFD55A-E3A2-4507-AC2F-40B079E817C3}" srcOrd="1" destOrd="0" parTransId="{4189EBEC-6209-4450-8F59-0842233FB85F}" sibTransId="{63207C6B-A4DA-41AC-9F42-3FAED2DFA452}"/>
    <dgm:cxn modelId="{740DF90C-26EE-436B-826F-10E84360B393}" type="presOf" srcId="{59F76DFA-5988-4AC5-A925-472576C7B507}" destId="{AEB535BD-C502-450D-9432-3EEFCF3D71D3}" srcOrd="0" destOrd="0" presId="urn:microsoft.com/office/officeart/2008/layout/LinedList"/>
    <dgm:cxn modelId="{03481CCC-2DD6-4A65-AD3F-A4E43DB86CA1}" srcId="{84BC445E-752F-4930-8CE3-1451BB96034D}" destId="{D7E73BA4-0B1A-4240-B0D2-751C26353D09}" srcOrd="0" destOrd="0" parTransId="{9C6F2E15-A9E5-414C-A57E-388F598F931A}" sibTransId="{1825A7FD-ACD1-44B1-881C-82F582429110}"/>
    <dgm:cxn modelId="{00D91515-450E-4B9F-A0B0-59382385EFCA}" type="presOf" srcId="{AABFD55A-E3A2-4507-AC2F-40B079E817C3}" destId="{2C3A6F3E-940D-4E88-B792-477BA8027E70}" srcOrd="0" destOrd="0" presId="urn:microsoft.com/office/officeart/2008/layout/LinedList"/>
    <dgm:cxn modelId="{6AB90ED3-DA84-4F45-9313-5F81EC63F6FF}" srcId="{84BC445E-752F-4930-8CE3-1451BB96034D}" destId="{59F76DFA-5988-4AC5-A925-472576C7B507}" srcOrd="2" destOrd="0" parTransId="{58B1B266-1369-44A1-A0A5-2C448D441CDC}" sibTransId="{5FE8E449-9C21-4DBD-B959-7C401120C5F9}"/>
    <dgm:cxn modelId="{8974CD84-F54B-4081-A211-75586D379721}" type="presOf" srcId="{84BC445E-752F-4930-8CE3-1451BB96034D}" destId="{62011932-E039-45AB-AF5D-F88EE8717689}" srcOrd="0" destOrd="0" presId="urn:microsoft.com/office/officeart/2008/layout/LinedList"/>
    <dgm:cxn modelId="{D2E35D34-81EC-4C76-8B12-BFD9746FCCA2}" type="presParOf" srcId="{62011932-E039-45AB-AF5D-F88EE8717689}" destId="{874B355C-7B2E-4509-AC87-B529B62B6B2F}" srcOrd="0" destOrd="0" presId="urn:microsoft.com/office/officeart/2008/layout/LinedList"/>
    <dgm:cxn modelId="{BB07FA25-144B-47CF-A47D-E1B462090C6A}" type="presParOf" srcId="{62011932-E039-45AB-AF5D-F88EE8717689}" destId="{588100C8-F717-4F76-AC07-D7ECEF5B10B4}" srcOrd="1" destOrd="0" presId="urn:microsoft.com/office/officeart/2008/layout/LinedList"/>
    <dgm:cxn modelId="{32DA0388-6C4C-4C52-9631-C8620DB8DE79}" type="presParOf" srcId="{588100C8-F717-4F76-AC07-D7ECEF5B10B4}" destId="{2A050FD7-6FE5-4858-BC8D-78036EE5E8B5}" srcOrd="0" destOrd="0" presId="urn:microsoft.com/office/officeart/2008/layout/LinedList"/>
    <dgm:cxn modelId="{103A9148-5D1C-4B8B-B488-1B8580BC8199}" type="presParOf" srcId="{588100C8-F717-4F76-AC07-D7ECEF5B10B4}" destId="{2461851E-F989-44C6-A7D9-F403B2D71820}" srcOrd="1" destOrd="0" presId="urn:microsoft.com/office/officeart/2008/layout/LinedList"/>
    <dgm:cxn modelId="{46975F10-176C-4D22-8971-84B0BC01E926}" type="presParOf" srcId="{62011932-E039-45AB-AF5D-F88EE8717689}" destId="{BC9442C3-84A9-4081-83CF-1C111F22D66B}" srcOrd="2" destOrd="0" presId="urn:microsoft.com/office/officeart/2008/layout/LinedList"/>
    <dgm:cxn modelId="{F37D3BE8-783B-4A17-A260-172A8799D37C}" type="presParOf" srcId="{62011932-E039-45AB-AF5D-F88EE8717689}" destId="{22F6AEF0-C7E2-46E6-AAAB-2F6B994EE7E5}" srcOrd="3" destOrd="0" presId="urn:microsoft.com/office/officeart/2008/layout/LinedList"/>
    <dgm:cxn modelId="{5BDC0996-B039-4254-893C-37BBF2EB1FF9}" type="presParOf" srcId="{22F6AEF0-C7E2-46E6-AAAB-2F6B994EE7E5}" destId="{2C3A6F3E-940D-4E88-B792-477BA8027E70}" srcOrd="0" destOrd="0" presId="urn:microsoft.com/office/officeart/2008/layout/LinedList"/>
    <dgm:cxn modelId="{A032C060-96D6-49A8-955C-44F0A5F3135F}" type="presParOf" srcId="{22F6AEF0-C7E2-46E6-AAAB-2F6B994EE7E5}" destId="{79814BA2-761A-4A7D-8859-27BAAEAF33B6}" srcOrd="1" destOrd="0" presId="urn:microsoft.com/office/officeart/2008/layout/LinedList"/>
    <dgm:cxn modelId="{E5ABE633-96DE-48F8-8B4D-B8C1F317A9F5}" type="presParOf" srcId="{62011932-E039-45AB-AF5D-F88EE8717689}" destId="{575F93E2-5A61-4320-ADD4-1996C4FF29D3}" srcOrd="4" destOrd="0" presId="urn:microsoft.com/office/officeart/2008/layout/LinedList"/>
    <dgm:cxn modelId="{724251DC-0A37-427E-9DD5-65BC290FFB06}" type="presParOf" srcId="{62011932-E039-45AB-AF5D-F88EE8717689}" destId="{25D04BE3-33A2-4CD7-98E7-8FFEEE20A7C8}" srcOrd="5" destOrd="0" presId="urn:microsoft.com/office/officeart/2008/layout/LinedList"/>
    <dgm:cxn modelId="{6B51B07F-7121-4869-972B-89EFB694333C}" type="presParOf" srcId="{25D04BE3-33A2-4CD7-98E7-8FFEEE20A7C8}" destId="{AEB535BD-C502-450D-9432-3EEFCF3D71D3}" srcOrd="0" destOrd="0" presId="urn:microsoft.com/office/officeart/2008/layout/LinedList"/>
    <dgm:cxn modelId="{0F5010DC-9302-4C86-8D72-52BAFF1D0462}" type="presParOf" srcId="{25D04BE3-33A2-4CD7-98E7-8FFEEE20A7C8}" destId="{1D1344A3-E922-413B-A6AF-FE28CC2BFF6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18EC3D-59B3-4F46-B642-9AC6D8008CB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1311CDE-E163-44E6-855A-F21F6775DAB4}">
      <dgm:prSet/>
      <dgm:spPr/>
      <dgm:t>
        <a:bodyPr/>
        <a:lstStyle/>
        <a:p>
          <a:r>
            <a:rPr lang="el-GR" b="1" dirty="0"/>
            <a:t>Ο γαιοσκώληκας αναμιγνύει το έδαφος με τις κινήσεις του, δημιουργώντας μικρές σήραγγες. </a:t>
          </a:r>
          <a:endParaRPr lang="en-US" dirty="0"/>
        </a:p>
      </dgm:t>
    </dgm:pt>
    <dgm:pt modelId="{F521935C-CB07-4E1C-904D-29F0183D1D95}" type="parTrans" cxnId="{4D9C7FBE-26A2-45B4-8D5C-770AA7AD6F7A}">
      <dgm:prSet/>
      <dgm:spPr/>
      <dgm:t>
        <a:bodyPr/>
        <a:lstStyle/>
        <a:p>
          <a:endParaRPr lang="en-US"/>
        </a:p>
      </dgm:t>
    </dgm:pt>
    <dgm:pt modelId="{C46610FC-D3E0-47A2-93EE-F2F00D900581}" type="sibTrans" cxnId="{4D9C7FBE-26A2-45B4-8D5C-770AA7AD6F7A}">
      <dgm:prSet/>
      <dgm:spPr/>
      <dgm:t>
        <a:bodyPr/>
        <a:lstStyle/>
        <a:p>
          <a:endParaRPr lang="en-US"/>
        </a:p>
      </dgm:t>
    </dgm:pt>
    <dgm:pt modelId="{8AD7FE5E-C873-42E0-A552-0C96AC90A4A0}">
      <dgm:prSet/>
      <dgm:spPr/>
      <dgm:t>
        <a:bodyPr/>
        <a:lstStyle/>
        <a:p>
          <a:r>
            <a:rPr lang="el-GR" b="1" dirty="0"/>
            <a:t>Αυτές οι σήραγγες βοηθούν στην αποστράγγιση του νερού και τον αερισμό του εδάφους. </a:t>
          </a:r>
          <a:endParaRPr lang="en-US" dirty="0"/>
        </a:p>
      </dgm:t>
    </dgm:pt>
    <dgm:pt modelId="{DC9EAF1A-59E2-4FC6-A8E9-2CDCA63070F4}" type="parTrans" cxnId="{B6FE3231-F162-4C15-932B-2BC444A74204}">
      <dgm:prSet/>
      <dgm:spPr/>
      <dgm:t>
        <a:bodyPr/>
        <a:lstStyle/>
        <a:p>
          <a:endParaRPr lang="en-US"/>
        </a:p>
      </dgm:t>
    </dgm:pt>
    <dgm:pt modelId="{FBF54A46-DACC-4D49-89F3-1AFEA2FEB7F7}" type="sibTrans" cxnId="{B6FE3231-F162-4C15-932B-2BC444A74204}">
      <dgm:prSet/>
      <dgm:spPr/>
      <dgm:t>
        <a:bodyPr/>
        <a:lstStyle/>
        <a:p>
          <a:endParaRPr lang="en-US"/>
        </a:p>
      </dgm:t>
    </dgm:pt>
    <dgm:pt modelId="{6288F6A3-12A9-4C55-B7B2-50E27D1371A9}">
      <dgm:prSet/>
      <dgm:spPr/>
      <dgm:t>
        <a:bodyPr/>
        <a:lstStyle/>
        <a:p>
          <a:r>
            <a:rPr lang="el-GR" b="1" dirty="0"/>
            <a:t>Επίσης, το σώμα του γαιοσκώληκα μετατρέπει τα οργανικά υλικά σε θρεπτικά συστατικά που είναι χρήσιμα για τα φυτά. Έτσι, βοηθάει τα φυτά να αναπτύσσονται καλύτερα.</a:t>
          </a:r>
          <a:endParaRPr lang="en-US" dirty="0"/>
        </a:p>
      </dgm:t>
    </dgm:pt>
    <dgm:pt modelId="{942BDA14-E773-4E80-BE9E-662FA8CB7E56}" type="parTrans" cxnId="{15394E93-F630-4FEF-889C-0ED75E471494}">
      <dgm:prSet/>
      <dgm:spPr/>
      <dgm:t>
        <a:bodyPr/>
        <a:lstStyle/>
        <a:p>
          <a:endParaRPr lang="en-US"/>
        </a:p>
      </dgm:t>
    </dgm:pt>
    <dgm:pt modelId="{EA110610-4075-4DF2-AB56-B47A80792860}" type="sibTrans" cxnId="{15394E93-F630-4FEF-889C-0ED75E471494}">
      <dgm:prSet/>
      <dgm:spPr/>
      <dgm:t>
        <a:bodyPr/>
        <a:lstStyle/>
        <a:p>
          <a:endParaRPr lang="en-US"/>
        </a:p>
      </dgm:t>
    </dgm:pt>
    <dgm:pt modelId="{D46FE0B6-2C8C-41AB-A144-5C899AF3DEEB}" type="pres">
      <dgm:prSet presAssocID="{7518EC3D-59B3-4F46-B642-9AC6D8008CB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70DE1903-69B0-4081-A636-0372CA1D2172}" type="pres">
      <dgm:prSet presAssocID="{41311CDE-E163-44E6-855A-F21F6775DAB4}" presName="hierRoot1" presStyleCnt="0"/>
      <dgm:spPr/>
    </dgm:pt>
    <dgm:pt modelId="{C2F1B6E3-79AB-45A8-94A8-6E538E5EC61A}" type="pres">
      <dgm:prSet presAssocID="{41311CDE-E163-44E6-855A-F21F6775DAB4}" presName="composite" presStyleCnt="0"/>
      <dgm:spPr/>
    </dgm:pt>
    <dgm:pt modelId="{85EDBAD1-6A04-433B-B49E-DF25807765E3}" type="pres">
      <dgm:prSet presAssocID="{41311CDE-E163-44E6-855A-F21F6775DAB4}" presName="background" presStyleLbl="node0" presStyleIdx="0" presStyleCnt="3"/>
      <dgm:spPr/>
    </dgm:pt>
    <dgm:pt modelId="{A6E99A7B-4C6C-420A-9656-EAB599753546}" type="pres">
      <dgm:prSet presAssocID="{41311CDE-E163-44E6-855A-F21F6775DAB4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FE55E8DB-6E92-4020-B9AA-10781339C433}" type="pres">
      <dgm:prSet presAssocID="{41311CDE-E163-44E6-855A-F21F6775DAB4}" presName="hierChild2" presStyleCnt="0"/>
      <dgm:spPr/>
    </dgm:pt>
    <dgm:pt modelId="{F41F5330-0371-4C58-925B-8117B495AC94}" type="pres">
      <dgm:prSet presAssocID="{8AD7FE5E-C873-42E0-A552-0C96AC90A4A0}" presName="hierRoot1" presStyleCnt="0"/>
      <dgm:spPr/>
    </dgm:pt>
    <dgm:pt modelId="{4BC58A69-1E74-4A0C-9F2A-AC8E33AC07DC}" type="pres">
      <dgm:prSet presAssocID="{8AD7FE5E-C873-42E0-A552-0C96AC90A4A0}" presName="composite" presStyleCnt="0"/>
      <dgm:spPr/>
    </dgm:pt>
    <dgm:pt modelId="{30766459-BDAF-48F9-AE22-747A8F7E80A4}" type="pres">
      <dgm:prSet presAssocID="{8AD7FE5E-C873-42E0-A552-0C96AC90A4A0}" presName="background" presStyleLbl="node0" presStyleIdx="1" presStyleCnt="3"/>
      <dgm:spPr/>
    </dgm:pt>
    <dgm:pt modelId="{7E7C6F3D-3029-4F04-A0E9-2112BC36FE9A}" type="pres">
      <dgm:prSet presAssocID="{8AD7FE5E-C873-42E0-A552-0C96AC90A4A0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4AA04894-1D4F-40C2-AABF-54286C085F81}" type="pres">
      <dgm:prSet presAssocID="{8AD7FE5E-C873-42E0-A552-0C96AC90A4A0}" presName="hierChild2" presStyleCnt="0"/>
      <dgm:spPr/>
    </dgm:pt>
    <dgm:pt modelId="{6C129342-4935-4624-9EDC-2D0DDEB33265}" type="pres">
      <dgm:prSet presAssocID="{6288F6A3-12A9-4C55-B7B2-50E27D1371A9}" presName="hierRoot1" presStyleCnt="0"/>
      <dgm:spPr/>
    </dgm:pt>
    <dgm:pt modelId="{280D4774-A899-406F-B725-1C671E6FA9C8}" type="pres">
      <dgm:prSet presAssocID="{6288F6A3-12A9-4C55-B7B2-50E27D1371A9}" presName="composite" presStyleCnt="0"/>
      <dgm:spPr/>
    </dgm:pt>
    <dgm:pt modelId="{B689A9BB-8B15-42A2-856C-0232C30ECD7F}" type="pres">
      <dgm:prSet presAssocID="{6288F6A3-12A9-4C55-B7B2-50E27D1371A9}" presName="background" presStyleLbl="node0" presStyleIdx="2" presStyleCnt="3"/>
      <dgm:spPr/>
    </dgm:pt>
    <dgm:pt modelId="{67E31EF8-A6E4-4630-A1FF-A7A467D5785A}" type="pres">
      <dgm:prSet presAssocID="{6288F6A3-12A9-4C55-B7B2-50E27D1371A9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495074D-9D00-46AD-BD67-470AF2BC2085}" type="pres">
      <dgm:prSet presAssocID="{6288F6A3-12A9-4C55-B7B2-50E27D1371A9}" presName="hierChild2" presStyleCnt="0"/>
      <dgm:spPr/>
    </dgm:pt>
  </dgm:ptLst>
  <dgm:cxnLst>
    <dgm:cxn modelId="{15394E93-F630-4FEF-889C-0ED75E471494}" srcId="{7518EC3D-59B3-4F46-B642-9AC6D8008CB6}" destId="{6288F6A3-12A9-4C55-B7B2-50E27D1371A9}" srcOrd="2" destOrd="0" parTransId="{942BDA14-E773-4E80-BE9E-662FA8CB7E56}" sibTransId="{EA110610-4075-4DF2-AB56-B47A80792860}"/>
    <dgm:cxn modelId="{3B0ECB6B-3559-4FAB-A003-E0DC33685C3F}" type="presOf" srcId="{6288F6A3-12A9-4C55-B7B2-50E27D1371A9}" destId="{67E31EF8-A6E4-4630-A1FF-A7A467D5785A}" srcOrd="0" destOrd="0" presId="urn:microsoft.com/office/officeart/2005/8/layout/hierarchy1"/>
    <dgm:cxn modelId="{C90A6112-1257-49E5-8D8A-F3F8BF99072E}" type="presOf" srcId="{7518EC3D-59B3-4F46-B642-9AC6D8008CB6}" destId="{D46FE0B6-2C8C-41AB-A144-5C899AF3DEEB}" srcOrd="0" destOrd="0" presId="urn:microsoft.com/office/officeart/2005/8/layout/hierarchy1"/>
    <dgm:cxn modelId="{BC32C98B-F8FB-4F75-BF60-D770217C988B}" type="presOf" srcId="{41311CDE-E163-44E6-855A-F21F6775DAB4}" destId="{A6E99A7B-4C6C-420A-9656-EAB599753546}" srcOrd="0" destOrd="0" presId="urn:microsoft.com/office/officeart/2005/8/layout/hierarchy1"/>
    <dgm:cxn modelId="{B6FE3231-F162-4C15-932B-2BC444A74204}" srcId="{7518EC3D-59B3-4F46-B642-9AC6D8008CB6}" destId="{8AD7FE5E-C873-42E0-A552-0C96AC90A4A0}" srcOrd="1" destOrd="0" parTransId="{DC9EAF1A-59E2-4FC6-A8E9-2CDCA63070F4}" sibTransId="{FBF54A46-DACC-4D49-89F3-1AFEA2FEB7F7}"/>
    <dgm:cxn modelId="{4D9C7FBE-26A2-45B4-8D5C-770AA7AD6F7A}" srcId="{7518EC3D-59B3-4F46-B642-9AC6D8008CB6}" destId="{41311CDE-E163-44E6-855A-F21F6775DAB4}" srcOrd="0" destOrd="0" parTransId="{F521935C-CB07-4E1C-904D-29F0183D1D95}" sibTransId="{C46610FC-D3E0-47A2-93EE-F2F00D900581}"/>
    <dgm:cxn modelId="{786CED5D-AD72-4D54-B6E3-44A4C56EF2BA}" type="presOf" srcId="{8AD7FE5E-C873-42E0-A552-0C96AC90A4A0}" destId="{7E7C6F3D-3029-4F04-A0E9-2112BC36FE9A}" srcOrd="0" destOrd="0" presId="urn:microsoft.com/office/officeart/2005/8/layout/hierarchy1"/>
    <dgm:cxn modelId="{A85431F9-87D8-4AFC-99B3-B1ECE1582298}" type="presParOf" srcId="{D46FE0B6-2C8C-41AB-A144-5C899AF3DEEB}" destId="{70DE1903-69B0-4081-A636-0372CA1D2172}" srcOrd="0" destOrd="0" presId="urn:microsoft.com/office/officeart/2005/8/layout/hierarchy1"/>
    <dgm:cxn modelId="{573B1F42-1D9C-4F3B-B7EC-2DA6C8FA05BE}" type="presParOf" srcId="{70DE1903-69B0-4081-A636-0372CA1D2172}" destId="{C2F1B6E3-79AB-45A8-94A8-6E538E5EC61A}" srcOrd="0" destOrd="0" presId="urn:microsoft.com/office/officeart/2005/8/layout/hierarchy1"/>
    <dgm:cxn modelId="{9864E747-6D00-47A5-B3EE-974BD09F246F}" type="presParOf" srcId="{C2F1B6E3-79AB-45A8-94A8-6E538E5EC61A}" destId="{85EDBAD1-6A04-433B-B49E-DF25807765E3}" srcOrd="0" destOrd="0" presId="urn:microsoft.com/office/officeart/2005/8/layout/hierarchy1"/>
    <dgm:cxn modelId="{0EEF8205-A958-4A44-BDE4-0F8E03EFE8F4}" type="presParOf" srcId="{C2F1B6E3-79AB-45A8-94A8-6E538E5EC61A}" destId="{A6E99A7B-4C6C-420A-9656-EAB599753546}" srcOrd="1" destOrd="0" presId="urn:microsoft.com/office/officeart/2005/8/layout/hierarchy1"/>
    <dgm:cxn modelId="{87F1DF70-C663-43EC-950E-778237613626}" type="presParOf" srcId="{70DE1903-69B0-4081-A636-0372CA1D2172}" destId="{FE55E8DB-6E92-4020-B9AA-10781339C433}" srcOrd="1" destOrd="0" presId="urn:microsoft.com/office/officeart/2005/8/layout/hierarchy1"/>
    <dgm:cxn modelId="{EC05CD85-2856-4DF2-A742-B1D389FEC103}" type="presParOf" srcId="{D46FE0B6-2C8C-41AB-A144-5C899AF3DEEB}" destId="{F41F5330-0371-4C58-925B-8117B495AC94}" srcOrd="1" destOrd="0" presId="urn:microsoft.com/office/officeart/2005/8/layout/hierarchy1"/>
    <dgm:cxn modelId="{06318F88-A41D-415A-8BC1-297CC8AC5C81}" type="presParOf" srcId="{F41F5330-0371-4C58-925B-8117B495AC94}" destId="{4BC58A69-1E74-4A0C-9F2A-AC8E33AC07DC}" srcOrd="0" destOrd="0" presId="urn:microsoft.com/office/officeart/2005/8/layout/hierarchy1"/>
    <dgm:cxn modelId="{859EA1FB-8F0D-49C9-AA75-130802C23CB2}" type="presParOf" srcId="{4BC58A69-1E74-4A0C-9F2A-AC8E33AC07DC}" destId="{30766459-BDAF-48F9-AE22-747A8F7E80A4}" srcOrd="0" destOrd="0" presId="urn:microsoft.com/office/officeart/2005/8/layout/hierarchy1"/>
    <dgm:cxn modelId="{72D1BDD9-A835-4960-BA6D-B4403A317033}" type="presParOf" srcId="{4BC58A69-1E74-4A0C-9F2A-AC8E33AC07DC}" destId="{7E7C6F3D-3029-4F04-A0E9-2112BC36FE9A}" srcOrd="1" destOrd="0" presId="urn:microsoft.com/office/officeart/2005/8/layout/hierarchy1"/>
    <dgm:cxn modelId="{4DF3EDAD-CC74-45A1-B584-DC4D9C88BB27}" type="presParOf" srcId="{F41F5330-0371-4C58-925B-8117B495AC94}" destId="{4AA04894-1D4F-40C2-AABF-54286C085F81}" srcOrd="1" destOrd="0" presId="urn:microsoft.com/office/officeart/2005/8/layout/hierarchy1"/>
    <dgm:cxn modelId="{3E72C48A-C944-47A1-992F-6EFF440602A1}" type="presParOf" srcId="{D46FE0B6-2C8C-41AB-A144-5C899AF3DEEB}" destId="{6C129342-4935-4624-9EDC-2D0DDEB33265}" srcOrd="2" destOrd="0" presId="urn:microsoft.com/office/officeart/2005/8/layout/hierarchy1"/>
    <dgm:cxn modelId="{DEC4648E-2E8F-40A1-886E-07C027F22309}" type="presParOf" srcId="{6C129342-4935-4624-9EDC-2D0DDEB33265}" destId="{280D4774-A899-406F-B725-1C671E6FA9C8}" srcOrd="0" destOrd="0" presId="urn:microsoft.com/office/officeart/2005/8/layout/hierarchy1"/>
    <dgm:cxn modelId="{80B395DA-5213-4AF2-9B39-B41590BEEFBD}" type="presParOf" srcId="{280D4774-A899-406F-B725-1C671E6FA9C8}" destId="{B689A9BB-8B15-42A2-856C-0232C30ECD7F}" srcOrd="0" destOrd="0" presId="urn:microsoft.com/office/officeart/2005/8/layout/hierarchy1"/>
    <dgm:cxn modelId="{1C9DB33F-EE7B-4227-9C50-3F7A142C37B9}" type="presParOf" srcId="{280D4774-A899-406F-B725-1C671E6FA9C8}" destId="{67E31EF8-A6E4-4630-A1FF-A7A467D5785A}" srcOrd="1" destOrd="0" presId="urn:microsoft.com/office/officeart/2005/8/layout/hierarchy1"/>
    <dgm:cxn modelId="{E8C37981-C82D-4A44-AF45-36C199892513}" type="presParOf" srcId="{6C129342-4935-4624-9EDC-2D0DDEB33265}" destId="{1495074D-9D00-46AD-BD67-470AF2BC208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4D91B3-7B64-4AC0-97AE-77175B8B388C}">
      <dsp:nvSpPr>
        <dsp:cNvPr id="0" name=""/>
        <dsp:cNvSpPr/>
      </dsp:nvSpPr>
      <dsp:spPr>
        <a:xfrm>
          <a:off x="0" y="528644"/>
          <a:ext cx="10890928" cy="8880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 dirty="0"/>
            <a:t>Ο γαιοσκώληκας γεννιέται από τα αυγά και μεγαλώνει για να φτάσει σε ώριμο στάδιο. Καθώς μεγαλώνει, τρώει το χώμα και τα φυτικά υπολείμματα. </a:t>
          </a:r>
          <a:endParaRPr lang="en-US" sz="2300" kern="1200" dirty="0"/>
        </a:p>
      </dsp:txBody>
      <dsp:txXfrm>
        <a:off x="43350" y="571994"/>
        <a:ext cx="10804228" cy="801330"/>
      </dsp:txXfrm>
    </dsp:sp>
    <dsp:sp modelId="{09D954AD-3E4F-4F78-BCB3-69B7FD4A2841}">
      <dsp:nvSpPr>
        <dsp:cNvPr id="0" name=""/>
        <dsp:cNvSpPr/>
      </dsp:nvSpPr>
      <dsp:spPr>
        <a:xfrm>
          <a:off x="0" y="1482914"/>
          <a:ext cx="10890928" cy="8880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/>
            <a:t>Στη συνέχεια, εκκρίνει βλέννη και ανακατεύει το χώμα, βοηθώντας έτσι στην αποσύνθεση των οργανικών υλικών. </a:t>
          </a:r>
          <a:endParaRPr lang="en-US" sz="2300" kern="1200"/>
        </a:p>
      </dsp:txBody>
      <dsp:txXfrm>
        <a:off x="43350" y="1526264"/>
        <a:ext cx="10804228" cy="801330"/>
      </dsp:txXfrm>
    </dsp:sp>
    <dsp:sp modelId="{B97ADF1F-90BA-45B1-B05B-6D7B13CA0997}">
      <dsp:nvSpPr>
        <dsp:cNvPr id="0" name=""/>
        <dsp:cNvSpPr/>
      </dsp:nvSpPr>
      <dsp:spPr>
        <a:xfrm>
          <a:off x="0" y="2437185"/>
          <a:ext cx="10890928" cy="8880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b="1" kern="1200"/>
            <a:t>Όταν πεθαίνει, το σώμα του προσφέρει θρεπτικά συστατικά για το χώμα.</a:t>
          </a:r>
          <a:endParaRPr lang="en-US" sz="2300" kern="1200"/>
        </a:p>
      </dsp:txBody>
      <dsp:txXfrm>
        <a:off x="43350" y="2480535"/>
        <a:ext cx="10804228" cy="8013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4B355C-7B2E-4509-AC87-B529B62B6B2F}">
      <dsp:nvSpPr>
        <dsp:cNvPr id="0" name=""/>
        <dsp:cNvSpPr/>
      </dsp:nvSpPr>
      <dsp:spPr>
        <a:xfrm>
          <a:off x="0" y="2495"/>
          <a:ext cx="721641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50FD7-6FE5-4858-BC8D-78036EE5E8B5}">
      <dsp:nvSpPr>
        <dsp:cNvPr id="0" name=""/>
        <dsp:cNvSpPr/>
      </dsp:nvSpPr>
      <dsp:spPr>
        <a:xfrm>
          <a:off x="0" y="2495"/>
          <a:ext cx="7216416" cy="1702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b="1" kern="1200"/>
            <a:t>Ο γαιοσκώληκας τρέφεται κυρίως με φυτικά υπολείμματα και οργανική ύλη που βρίσκεται στο έδαφος. </a:t>
          </a:r>
          <a:endParaRPr lang="en-US" sz="2800" kern="1200"/>
        </a:p>
      </dsp:txBody>
      <dsp:txXfrm>
        <a:off x="0" y="2495"/>
        <a:ext cx="7216416" cy="1702089"/>
      </dsp:txXfrm>
    </dsp:sp>
    <dsp:sp modelId="{BC9442C3-84A9-4081-83CF-1C111F22D66B}">
      <dsp:nvSpPr>
        <dsp:cNvPr id="0" name=""/>
        <dsp:cNvSpPr/>
      </dsp:nvSpPr>
      <dsp:spPr>
        <a:xfrm>
          <a:off x="0" y="1704585"/>
          <a:ext cx="7216416" cy="0"/>
        </a:xfrm>
        <a:prstGeom prst="line">
          <a:avLst/>
        </a:prstGeom>
        <a:solidFill>
          <a:schemeClr val="accent2">
            <a:hueOff val="1500390"/>
            <a:satOff val="-3791"/>
            <a:lumOff val="-5589"/>
            <a:alphaOff val="0"/>
          </a:schemeClr>
        </a:solidFill>
        <a:ln w="12700" cap="flat" cmpd="sng" algn="ctr">
          <a:solidFill>
            <a:schemeClr val="accent2">
              <a:hueOff val="1500390"/>
              <a:satOff val="-3791"/>
              <a:lumOff val="-55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3A6F3E-940D-4E88-B792-477BA8027E70}">
      <dsp:nvSpPr>
        <dsp:cNvPr id="0" name=""/>
        <dsp:cNvSpPr/>
      </dsp:nvSpPr>
      <dsp:spPr>
        <a:xfrm>
          <a:off x="0" y="1704585"/>
          <a:ext cx="7216416" cy="1702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b="1" kern="1200"/>
            <a:t>Όταν τρώει, αναμιγνύει το χώμα και βοηθάει στη διάσπαση της οργανικής ύλης, κάτι που κάνει το έδαφος πιο εύφορο και υγιές για τα φυτά. </a:t>
          </a:r>
          <a:endParaRPr lang="en-US" sz="2800" kern="1200"/>
        </a:p>
      </dsp:txBody>
      <dsp:txXfrm>
        <a:off x="0" y="1704585"/>
        <a:ext cx="7216416" cy="1702089"/>
      </dsp:txXfrm>
    </dsp:sp>
    <dsp:sp modelId="{575F93E2-5A61-4320-ADD4-1996C4FF29D3}">
      <dsp:nvSpPr>
        <dsp:cNvPr id="0" name=""/>
        <dsp:cNvSpPr/>
      </dsp:nvSpPr>
      <dsp:spPr>
        <a:xfrm>
          <a:off x="0" y="3406674"/>
          <a:ext cx="7216416" cy="0"/>
        </a:xfrm>
        <a:prstGeom prst="line">
          <a:avLst/>
        </a:prstGeom>
        <a:solidFill>
          <a:schemeClr val="accent2">
            <a:hueOff val="3000781"/>
            <a:satOff val="-7582"/>
            <a:lumOff val="-11177"/>
            <a:alphaOff val="0"/>
          </a:schemeClr>
        </a:solidFill>
        <a:ln w="12700" cap="flat" cmpd="sng" algn="ctr">
          <a:solidFill>
            <a:schemeClr val="accent2">
              <a:hueOff val="3000781"/>
              <a:satOff val="-7582"/>
              <a:lumOff val="-11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535BD-C502-450D-9432-3EEFCF3D71D3}">
      <dsp:nvSpPr>
        <dsp:cNvPr id="0" name=""/>
        <dsp:cNvSpPr/>
      </dsp:nvSpPr>
      <dsp:spPr>
        <a:xfrm>
          <a:off x="0" y="3406674"/>
          <a:ext cx="7216416" cy="1702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b="1" kern="1200"/>
            <a:t>Είναι πολύ σημαντικός για τη διατήρηση της ισορροπίας στο έδαφος.</a:t>
          </a:r>
          <a:endParaRPr lang="en-US" sz="2800" kern="1200"/>
        </a:p>
      </dsp:txBody>
      <dsp:txXfrm>
        <a:off x="0" y="3406674"/>
        <a:ext cx="7216416" cy="17020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DBAD1-6A04-433B-B49E-DF25807765E3}">
      <dsp:nvSpPr>
        <dsp:cNvPr id="0" name=""/>
        <dsp:cNvSpPr/>
      </dsp:nvSpPr>
      <dsp:spPr>
        <a:xfrm>
          <a:off x="0" y="589621"/>
          <a:ext cx="3063073" cy="1945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99A7B-4C6C-420A-9656-EAB599753546}">
      <dsp:nvSpPr>
        <dsp:cNvPr id="0" name=""/>
        <dsp:cNvSpPr/>
      </dsp:nvSpPr>
      <dsp:spPr>
        <a:xfrm>
          <a:off x="340341" y="912945"/>
          <a:ext cx="3063073" cy="1945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/>
            <a:t>Ο γαιοσκώληκας αναμιγνύει το έδαφος με τις κινήσεις του, δημιουργώντας μικρές σήραγγες. </a:t>
          </a:r>
          <a:endParaRPr lang="en-US" sz="1700" kern="1200" dirty="0"/>
        </a:p>
      </dsp:txBody>
      <dsp:txXfrm>
        <a:off x="397310" y="969914"/>
        <a:ext cx="2949135" cy="1831113"/>
      </dsp:txXfrm>
    </dsp:sp>
    <dsp:sp modelId="{30766459-BDAF-48F9-AE22-747A8F7E80A4}">
      <dsp:nvSpPr>
        <dsp:cNvPr id="0" name=""/>
        <dsp:cNvSpPr/>
      </dsp:nvSpPr>
      <dsp:spPr>
        <a:xfrm>
          <a:off x="3743756" y="589621"/>
          <a:ext cx="3063073" cy="1945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7C6F3D-3029-4F04-A0E9-2112BC36FE9A}">
      <dsp:nvSpPr>
        <dsp:cNvPr id="0" name=""/>
        <dsp:cNvSpPr/>
      </dsp:nvSpPr>
      <dsp:spPr>
        <a:xfrm>
          <a:off x="4084098" y="912945"/>
          <a:ext cx="3063073" cy="1945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/>
            <a:t>Αυτές οι σήραγγες βοηθούν στην αποστράγγιση του νερού και τον αερισμό του εδάφους. </a:t>
          </a:r>
          <a:endParaRPr lang="en-US" sz="1700" kern="1200" dirty="0"/>
        </a:p>
      </dsp:txBody>
      <dsp:txXfrm>
        <a:off x="4141067" y="969914"/>
        <a:ext cx="2949135" cy="1831113"/>
      </dsp:txXfrm>
    </dsp:sp>
    <dsp:sp modelId="{B689A9BB-8B15-42A2-856C-0232C30ECD7F}">
      <dsp:nvSpPr>
        <dsp:cNvPr id="0" name=""/>
        <dsp:cNvSpPr/>
      </dsp:nvSpPr>
      <dsp:spPr>
        <a:xfrm>
          <a:off x="7487513" y="589621"/>
          <a:ext cx="3063073" cy="19450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31EF8-A6E4-4630-A1FF-A7A467D5785A}">
      <dsp:nvSpPr>
        <dsp:cNvPr id="0" name=""/>
        <dsp:cNvSpPr/>
      </dsp:nvSpPr>
      <dsp:spPr>
        <a:xfrm>
          <a:off x="7827855" y="912945"/>
          <a:ext cx="3063073" cy="19450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b="1" kern="1200" dirty="0"/>
            <a:t>Επίσης, το σώμα του γαιοσκώληκα μετατρέπει τα οργανικά υλικά σε θρεπτικά συστατικά που είναι χρήσιμα για τα φυτά. Έτσι, βοηθάει τα φυτά να αναπτύσσονται καλύτερα.</a:t>
          </a:r>
          <a:endParaRPr lang="en-US" sz="1700" kern="1200" dirty="0"/>
        </a:p>
      </dsp:txBody>
      <dsp:txXfrm>
        <a:off x="7884824" y="969914"/>
        <a:ext cx="2949135" cy="1831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1371599"/>
            <a:ext cx="6675120" cy="2951825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584879"/>
            <a:ext cx="667512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479B-705B-4489-957E-7E8A228BDFA0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65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66AD-7C08-490A-ADA4-B47E10FB2407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4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1CB3635-47E1-90D8-B693-DA85A66B38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09219" y="640079"/>
            <a:ext cx="1811773" cy="55368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40080" y="640080"/>
            <a:ext cx="8412422" cy="55368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5027-4255-49E7-9841-CD21BCC99996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30604F-219C-2DEE-830E-27274CC2FE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 rot="5400000">
            <a:off x="10872154" y="1192438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901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9F774-3FA6-43B8-9241-99959C8FD463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8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1BB59B6-79B9-97F5-AC3B-DF65899D39D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91366"/>
            <a:ext cx="9214884" cy="315997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04452-5DCC-4FE2-A5C9-8A5EF6714D65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05EAE5-4812-F718-6D75-9627884180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716281" y="4715234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837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8928" y="2633472"/>
            <a:ext cx="5212080" cy="35661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9ABC2-0180-4F3A-A895-A85BC724D472}" type="datetime1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4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599"/>
            <a:ext cx="10890929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79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8928" y="2311352"/>
            <a:ext cx="5212080" cy="69537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18928" y="3006725"/>
            <a:ext cx="5212080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A9BA-4E8F-439E-BEA4-91FBA01E3F5F}" type="datetime1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63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BF18-0007-481C-AA29-413124BC3EE7}" type="datetime1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8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149F9F0F-FB8C-5565-247C-BDCC156B5CA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870-3748-43AD-B547-02A075CB4A1D}" type="datetime1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51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6519" y="1031001"/>
            <a:ext cx="6594490" cy="516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8"/>
            <a:ext cx="3859397" cy="322682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7897-33C5-4F1A-9307-D068E37F3DC7}" type="datetime1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56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0"/>
            <a:ext cx="3859397" cy="1451723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37760" y="1033271"/>
            <a:ext cx="6592824" cy="5166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972167"/>
            <a:ext cx="3859397" cy="32268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71BA-CC09-47C8-A6DF-F5C5CB59CEEC}" type="datetime1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55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371601"/>
            <a:ext cx="10890929" cy="10972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2633472"/>
            <a:ext cx="10890928" cy="3566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DA38F49-B3E2-4BF0-BEC7-C30D34ABBB8D}" type="datetime1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13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randview Display"/>
              <a:ea typeface="+mn-ea"/>
              <a:cs typeface="+mn-cs"/>
            </a:endParaRPr>
          </a:p>
        </p:txBody>
      </p:sp>
      <p:pic>
        <p:nvPicPr>
          <p:cNvPr id="31" name="Picture 30" descr="A colorful circle pattern with leaves&#10;&#10;AI-generated content may be incorrect.">
            <a:extLst>
              <a:ext uri="{FF2B5EF4-FFF2-40B4-BE49-F238E27FC236}">
                <a16:creationId xmlns:a16="http://schemas.microsoft.com/office/drawing/2014/main" id="{53B4192E-6481-71D8-7E32-E5366743B11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8054" b="15696"/>
          <a:stretch/>
        </p:blipFill>
        <p:spPr>
          <a:xfrm>
            <a:off x="-2" y="100361"/>
            <a:ext cx="12191979" cy="6857990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05DEC45B-BA77-21C0-3869-05DE7C923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705856"/>
            <a:ext cx="12192001" cy="115214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A7D82-9145-1069-5420-1068CAADF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1015" y="5254746"/>
            <a:ext cx="4296471" cy="1027182"/>
          </a:xfrm>
        </p:spPr>
        <p:txBody>
          <a:bodyPr anchor="ctr">
            <a:normAutofit/>
          </a:bodyPr>
          <a:lstStyle/>
          <a:p>
            <a:r>
              <a:rPr lang="el-GR" sz="1600" dirty="0" err="1"/>
              <a:t>Ιφιγενεια</a:t>
            </a:r>
            <a:r>
              <a:rPr lang="el-GR" sz="1600" dirty="0"/>
              <a:t> </a:t>
            </a:r>
            <a:r>
              <a:rPr lang="el-GR" dirty="0" err="1" smtClean="0"/>
              <a:t>Καλλιανιωτη</a:t>
            </a:r>
            <a:endParaRPr lang="en-US" dirty="0" smtClean="0"/>
          </a:p>
          <a:p>
            <a:r>
              <a:rPr lang="el-GR" sz="1600" dirty="0" err="1" smtClean="0"/>
              <a:t>Τμημα</a:t>
            </a:r>
            <a:r>
              <a:rPr lang="el-GR" sz="1600" dirty="0" smtClean="0"/>
              <a:t> α1, 2024-25</a:t>
            </a:r>
            <a:endParaRPr lang="en-US" sz="1600" dirty="0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A0A4642-D29D-0121-4C05-5A5559BC5F3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-560574" y="6281928"/>
            <a:ext cx="115214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3A16FA4-C9DE-FE4F-A97F-2454B70AD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8419" y="1168340"/>
            <a:ext cx="10355136" cy="1313544"/>
          </a:xfrm>
        </p:spPr>
        <p:txBody>
          <a:bodyPr anchor="ctr">
            <a:normAutofit/>
          </a:bodyPr>
          <a:lstStyle/>
          <a:p>
            <a:pPr algn="ctr"/>
            <a:r>
              <a:rPr lang="el-GR" sz="2000" dirty="0" smtClean="0"/>
              <a:t>Μικρές έρευνες κι εργασίες σελ. 45 </a:t>
            </a:r>
            <a:r>
              <a:rPr lang="el-GR" sz="2000" dirty="0" err="1" smtClean="0"/>
              <a:t>σχολ</a:t>
            </a:r>
            <a:r>
              <a:rPr lang="el-GR" sz="2000" dirty="0" smtClean="0"/>
              <a:t>. </a:t>
            </a:r>
            <a:r>
              <a:rPr lang="el-GR" sz="2000" smtClean="0"/>
              <a:t>βιβλίου βιολογίας</a:t>
            </a:r>
            <a:r>
              <a:rPr lang="el-GR" sz="4800" dirty="0" smtClean="0"/>
              <a:t/>
            </a:r>
            <a:br>
              <a:rPr lang="el-GR" sz="4800" dirty="0" smtClean="0"/>
            </a:br>
            <a:r>
              <a:rPr lang="el-GR" sz="3100" dirty="0" smtClean="0">
                <a:solidFill>
                  <a:schemeClr val="bg2">
                    <a:lumMod val="10000"/>
                  </a:schemeClr>
                </a:solidFill>
              </a:rPr>
              <a:t>«Είναι βλαβερ</a:t>
            </a:r>
            <a:r>
              <a:rPr lang="el-GR" sz="3100" dirty="0" smtClean="0">
                <a:solidFill>
                  <a:schemeClr val="bg2">
                    <a:lumMod val="10000"/>
                  </a:schemeClr>
                </a:solidFill>
              </a:rPr>
              <a:t>ό ζώο ο γ</a:t>
            </a:r>
            <a:r>
              <a:rPr lang="el-GR" sz="3100" dirty="0" smtClean="0">
                <a:solidFill>
                  <a:schemeClr val="bg2">
                    <a:lumMod val="10000"/>
                  </a:schemeClr>
                </a:solidFill>
              </a:rPr>
              <a:t>αιοσκώληκας; Εξηγήστε γιατί»</a:t>
            </a:r>
            <a:endParaRPr lang="en-US" sz="31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49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2" name="Rectangle 2071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F7BEEF-DA04-A018-6201-68C44A67F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32" y="1182029"/>
            <a:ext cx="4297680" cy="879974"/>
          </a:xfrm>
        </p:spPr>
        <p:txBody>
          <a:bodyPr anchor="t">
            <a:normAutofit/>
          </a:bodyPr>
          <a:lstStyle/>
          <a:p>
            <a:r>
              <a:rPr lang="el-GR" dirty="0"/>
              <a:t>Εισαγωγή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C0880-1A6D-7731-C141-2ABA51748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7088" y="1182029"/>
            <a:ext cx="5888736" cy="34764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/>
              <a:t>Ο γαιοσκώληκας είναι ένα μικρό </a:t>
            </a:r>
            <a:r>
              <a:rPr lang="el-GR" sz="2400" b="1" dirty="0" smtClean="0"/>
              <a:t>ασπόνδυλο </a:t>
            </a:r>
            <a:r>
              <a:rPr lang="el-GR" sz="2400" b="1" dirty="0"/>
              <a:t>που ζει στο χώμα και παίζει πολύ σημαντικό ρόλο στο οικοσύστημα. Μπορεί να μην τον βλέπουμε συχνά, αλλά η δουλειά του είναι πολύ χρήσιμη για τη γη και τα φυτά. Ο γαιοσκώληκας βοηθάει στην αερισμό του εδάφους και στη διάσπαση της οργανικής ύλης.</a:t>
            </a:r>
            <a:endParaRPr lang="en-US" sz="2400" b="1" dirty="0"/>
          </a:p>
        </p:txBody>
      </p:sp>
      <p:cxnSp>
        <p:nvCxnSpPr>
          <p:cNvPr id="2074" name="Straight Connector 2073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C744A661-AF4A-7D00-6125-8DA623B19C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53" y="2266405"/>
            <a:ext cx="4224528" cy="258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035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8FDB9-AB68-5193-E6D9-65530435F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71238"/>
            <a:ext cx="10890929" cy="907711"/>
          </a:xfrm>
        </p:spPr>
        <p:txBody>
          <a:bodyPr/>
          <a:lstStyle/>
          <a:p>
            <a:r>
              <a:rPr lang="el-GR" dirty="0"/>
              <a:t>Ο κύκλος ζωής του Γαιοσκώληκα</a:t>
            </a:r>
            <a:endParaRPr lang="en-US" dirty="0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E13619EF-205B-0259-2553-28989E3F23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8960677"/>
              </p:ext>
            </p:extLst>
          </p:nvPr>
        </p:nvGraphicFramePr>
        <p:xfrm>
          <a:off x="640080" y="2178950"/>
          <a:ext cx="10890928" cy="3853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4437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450D11-F0CD-8522-BCFE-93CD5075E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914399"/>
            <a:ext cx="3463569" cy="4160520"/>
          </a:xfrm>
        </p:spPr>
        <p:txBody>
          <a:bodyPr anchor="t">
            <a:normAutofit/>
          </a:bodyPr>
          <a:lstStyle/>
          <a:p>
            <a:r>
              <a:rPr lang="el-GR" sz="3600" dirty="0" smtClean="0"/>
              <a:t>Η διατροφή και ο </a:t>
            </a:r>
            <a:r>
              <a:rPr lang="el-GR" sz="3600" dirty="0"/>
              <a:t>ρ</a:t>
            </a:r>
            <a:r>
              <a:rPr lang="el-GR" sz="3600" dirty="0" smtClean="0"/>
              <a:t>όλος του στο </a:t>
            </a:r>
            <a:r>
              <a:rPr lang="el-GR" sz="3600" dirty="0"/>
              <a:t>Οικοσύστημα</a:t>
            </a:r>
            <a:endParaRPr lang="en-US" sz="36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5ADA91C-AD52-A530-A898-AD6E698745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2253" y="6272784"/>
            <a:ext cx="10847495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F6C649F4-A0AB-90AA-D9EC-B6F11F1D1D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923243"/>
              </p:ext>
            </p:extLst>
          </p:nvPr>
        </p:nvGraphicFramePr>
        <p:xfrm>
          <a:off x="4303332" y="891606"/>
          <a:ext cx="7216416" cy="5111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3062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BDA151C-5770-45E4-AAFF-59E7F4038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974B48-4AF5-D887-C260-F1767A3AF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70750"/>
            <a:ext cx="10890929" cy="1387934"/>
          </a:xfrm>
        </p:spPr>
        <p:txBody>
          <a:bodyPr anchor="b">
            <a:normAutofit/>
          </a:bodyPr>
          <a:lstStyle/>
          <a:p>
            <a:r>
              <a:rPr lang="el-GR" dirty="0"/>
              <a:t>Η Συμβολή του Γαιοσκώληκα στην </a:t>
            </a:r>
            <a:r>
              <a:rPr lang="el-GR" dirty="0" smtClean="0"/>
              <a:t>εφορία του εδάφους και την ανάπτυξη των φυτών</a:t>
            </a:r>
            <a:endParaRPr lang="en-US" dirty="0"/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3799AE51-7529-14E1-5EFB-0649AF857C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447182"/>
              </p:ext>
            </p:extLst>
          </p:nvPr>
        </p:nvGraphicFramePr>
        <p:xfrm>
          <a:off x="640080" y="2529435"/>
          <a:ext cx="10890929" cy="3447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62D3963-2153-4637-96E6-E31BD2CE5D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2307479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124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3F27BC-7079-4FF7-8F7C-ABC82FA3C2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E2A880-F5CB-5996-9510-F47ECA692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371601"/>
            <a:ext cx="4701354" cy="1789608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l-GR" dirty="0" smtClean="0"/>
              <a:t>Η σημασία του για </a:t>
            </a:r>
            <a:r>
              <a:rPr lang="el-GR" dirty="0"/>
              <a:t>την </a:t>
            </a:r>
            <a:r>
              <a:rPr lang="el-GR" dirty="0" smtClean="0"/>
              <a:t>αγροτική </a:t>
            </a:r>
            <a:r>
              <a:rPr lang="el-GR" dirty="0"/>
              <a:t>π</a:t>
            </a:r>
            <a:r>
              <a:rPr lang="el-GR" dirty="0" smtClean="0"/>
              <a:t>αραγωγή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34FEB-8BAB-9533-BDCE-B326B59C8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0697" y="1371601"/>
            <a:ext cx="5888736" cy="4926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Ο γαιοσκώληκας είναι απαραίτητος για την γεωργία, γιατί βελτιώνει την ποιότητα του εδάφους και την ανάπτυξη των φυτών. </a:t>
            </a:r>
          </a:p>
          <a:p>
            <a:pPr marL="0" indent="0">
              <a:buNone/>
            </a:pPr>
            <a:r>
              <a:rPr lang="el-GR" sz="2400" b="1" dirty="0"/>
              <a:t>Με τη δράση του, το χώμα γίνεται πιο γόνιμο και ικανό να υποστηρίξει τη σωστή ανάπτυξη των καλλιεργειών. </a:t>
            </a:r>
            <a:endParaRPr lang="en-US" sz="2400" b="1" dirty="0"/>
          </a:p>
          <a:p>
            <a:pPr marL="0" indent="0">
              <a:buNone/>
            </a:pPr>
            <a:r>
              <a:rPr lang="el-GR" sz="2400" b="1" dirty="0" smtClean="0"/>
              <a:t>Χωρίς </a:t>
            </a:r>
            <a:r>
              <a:rPr lang="el-GR" sz="2400" b="1" dirty="0"/>
              <a:t>τους γαιοσκώληκες, τα φυτά δεν θα είχαν τα απαραίτητα θρεπτικά συστατικά για να αναπτυχθούν.</a:t>
            </a:r>
            <a:endParaRPr lang="en-US" sz="2400" b="1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BBF191-9CC8-4313-B1CA-8DF1A53AE4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 descr="γεωσκώληκας Στοκ Εικονογραφήσεις, Vectors, &amp; Clipart – (5,529 Στοκ ...">
            <a:extLst>
              <a:ext uri="{FF2B5EF4-FFF2-40B4-BE49-F238E27FC236}">
                <a16:creationId xmlns:a16="http://schemas.microsoft.com/office/drawing/2014/main" id="{8DC6AB9A-8C5B-E0DD-6571-4DC7CA55F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0080" y="3429000"/>
            <a:ext cx="3400198" cy="2745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9016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9DB15-87DF-CD0B-C022-09B714F78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1282391"/>
            <a:ext cx="10890929" cy="1097280"/>
          </a:xfrm>
        </p:spPr>
        <p:txBody>
          <a:bodyPr/>
          <a:lstStyle/>
          <a:p>
            <a:r>
              <a:rPr lang="el-GR" dirty="0"/>
              <a:t>Συμπεράσματα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EE62F-05C0-C188-E5DF-B1FFC4071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241395"/>
            <a:ext cx="10890928" cy="3958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Ο γαιοσκώληκας είναι ένα μικρό </a:t>
            </a:r>
            <a:r>
              <a:rPr lang="el-GR" sz="2400" b="1" dirty="0" smtClean="0"/>
              <a:t>ασπόνδυλο, </a:t>
            </a:r>
            <a:r>
              <a:rPr lang="el-GR" sz="2400" b="1" dirty="0"/>
              <a:t>αλλά η δουλειά του είναι πολύ σημαντική για το οικοσύστημα και την γεωργία. </a:t>
            </a:r>
            <a:endParaRPr lang="el-GR" sz="2400" b="1" dirty="0" smtClean="0"/>
          </a:p>
          <a:p>
            <a:pPr marL="0" indent="0">
              <a:buNone/>
            </a:pPr>
            <a:r>
              <a:rPr lang="el-GR" sz="2400" b="1" dirty="0" smtClean="0"/>
              <a:t>Χωρίς </a:t>
            </a:r>
            <a:r>
              <a:rPr lang="el-GR" sz="2400" b="1" dirty="0"/>
              <a:t>αυτόν, το χώμα δεν θα ήταν τόσο γόνιμο και τα φυτά θα δυσκολεύονταν να αναπτυχθούν. </a:t>
            </a:r>
          </a:p>
          <a:p>
            <a:pPr marL="0" indent="0">
              <a:buNone/>
            </a:pPr>
            <a:r>
              <a:rPr lang="el-GR" sz="2400" b="1" dirty="0"/>
              <a:t>Ο γαιοσκώληκας μας θυμίζει πόσο σημαντικά είναι τα μικρά πλάσματα στη φύση και πόσο βοηθούν στη διατήρηση της ισορροπίας στο περιβάλλον.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29347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18E06E4-607B-144B-382B-AD3D06B1EE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3232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E04EA61-9EAA-2E65-65E6-14FE7BB72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6563" y="1483393"/>
            <a:ext cx="8298873" cy="225828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600" dirty="0" err="1"/>
              <a:t>Ευχ</a:t>
            </a:r>
            <a:r>
              <a:rPr lang="en-US" sz="6600" dirty="0"/>
              <a:t>αριστώ πολύ για την προσοχή σας!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E10C1D6-7EDE-467F-89EA-E0244EB623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30240" y="4290504"/>
            <a:ext cx="73152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373558"/>
      </p:ext>
    </p:extLst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RegularSeed_2SEEDS">
      <a:dk1>
        <a:srgbClr val="000000"/>
      </a:dk1>
      <a:lt1>
        <a:srgbClr val="FFFFFF"/>
      </a:lt1>
      <a:dk2>
        <a:srgbClr val="1B2F2F"/>
      </a:dk2>
      <a:lt2>
        <a:srgbClr val="F0F0F3"/>
      </a:lt2>
      <a:accent1>
        <a:srgbClr val="ABA413"/>
      </a:accent1>
      <a:accent2>
        <a:srgbClr val="E28B25"/>
      </a:accent2>
      <a:accent3>
        <a:srgbClr val="79AE20"/>
      </a:accent3>
      <a:accent4>
        <a:srgbClr val="14B3B2"/>
      </a:accent4>
      <a:accent5>
        <a:srgbClr val="2A99E6"/>
      </a:accent5>
      <a:accent6>
        <a:srgbClr val="2A48D7"/>
      </a:accent6>
      <a:hlink>
        <a:srgbClr val="3F45BF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397</Words>
  <Application>Microsoft Office PowerPoint</Application>
  <PresentationFormat>Ευρεία οθόνη</PresentationFormat>
  <Paragraphs>26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Avenir Next LT Pro</vt:lpstr>
      <vt:lpstr>Grandview Display</vt:lpstr>
      <vt:lpstr>DashVTI</vt:lpstr>
      <vt:lpstr>Μικρές έρευνες κι εργασίες σελ. 45 σχολ. βιβλίου βιολογίας «Είναι βλαβερό ζώο ο γαιοσκώληκας; Εξηγήστε γιατί»</vt:lpstr>
      <vt:lpstr>Εισαγωγή</vt:lpstr>
      <vt:lpstr>Ο κύκλος ζωής του Γαιοσκώληκα</vt:lpstr>
      <vt:lpstr>Η διατροφή και ο ρόλος του στο Οικοσύστημα</vt:lpstr>
      <vt:lpstr>Η Συμβολή του Γαιοσκώληκα στην εφορία του εδάφους και την ανάπτυξη των φυτών</vt:lpstr>
      <vt:lpstr>Η σημασία του για την αγροτική παραγωγή</vt:lpstr>
      <vt:lpstr>Συμπεράσματα</vt:lpstr>
      <vt:lpstr>Ευχαριστώ πολύ για την προσοχή σας!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Μικρές έρευνες κι εργασίες σελ. 45 σχολ.βιβλίου  «Είναι βλαβερό ζώο ο γαιοσκώληκας; Εξηγήστε γιατί»</dc:title>
  <dc:creator>Paul Mitchell</dc:creator>
  <cp:lastModifiedBy>gemanos@teemail.gr</cp:lastModifiedBy>
  <cp:revision>16</cp:revision>
  <dcterms:created xsi:type="dcterms:W3CDTF">2025-02-18T19:44:46Z</dcterms:created>
  <dcterms:modified xsi:type="dcterms:W3CDTF">2025-02-20T15:45:44Z</dcterms:modified>
</cp:coreProperties>
</file>