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3" r:id="rId7"/>
    <p:sldId id="264" r:id="rId8"/>
    <p:sldId id="261" r:id="rId9"/>
    <p:sldId id="262"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7930" autoAdjust="0"/>
    <p:restoredTop sz="94660"/>
  </p:normalViewPr>
  <p:slideViewPr>
    <p:cSldViewPr>
      <p:cViewPr varScale="1">
        <p:scale>
          <a:sx n="64" d="100"/>
          <a:sy n="64" d="100"/>
        </p:scale>
        <p:origin x="-1248" y="-6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0CCD86BE-725D-472F-AD02-BCDCC8244CF6}" type="datetimeFigureOut">
              <a:rPr lang="el-GR" smtClean="0"/>
              <a:pPr/>
              <a:t>13/02/2025</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36628A1B-7553-4E1B-B0C7-8504781046B4}"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0CCD86BE-725D-472F-AD02-BCDCC8244CF6}" type="datetimeFigureOut">
              <a:rPr lang="el-GR" smtClean="0"/>
              <a:pPr/>
              <a:t>13/02/2025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6628A1B-7553-4E1B-B0C7-8504781046B4}"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0CCD86BE-725D-472F-AD02-BCDCC8244CF6}" type="datetimeFigureOut">
              <a:rPr lang="el-GR" smtClean="0"/>
              <a:pPr/>
              <a:t>13/02/2025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6628A1B-7553-4E1B-B0C7-8504781046B4}"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0CCD86BE-725D-472F-AD02-BCDCC8244CF6}" type="datetimeFigureOut">
              <a:rPr lang="el-GR" smtClean="0"/>
              <a:pPr/>
              <a:t>13/02/2025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6628A1B-7553-4E1B-B0C7-8504781046B4}"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0CCD86BE-725D-472F-AD02-BCDCC8244CF6}" type="datetimeFigureOut">
              <a:rPr lang="el-GR" smtClean="0"/>
              <a:pPr/>
              <a:t>13/02/2025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6628A1B-7553-4E1B-B0C7-8504781046B4}"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0CCD86BE-725D-472F-AD02-BCDCC8244CF6}" type="datetimeFigureOut">
              <a:rPr lang="el-GR" smtClean="0"/>
              <a:pPr/>
              <a:t>13/02/2025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6628A1B-7553-4E1B-B0C7-8504781046B4}"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0CCD86BE-725D-472F-AD02-BCDCC8244CF6}" type="datetimeFigureOut">
              <a:rPr lang="el-GR" smtClean="0"/>
              <a:pPr/>
              <a:t>13/02/2025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6628A1B-7553-4E1B-B0C7-8504781046B4}"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0CCD86BE-725D-472F-AD02-BCDCC8244CF6}" type="datetimeFigureOut">
              <a:rPr lang="el-GR" smtClean="0"/>
              <a:pPr/>
              <a:t>13/02/2025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6628A1B-7553-4E1B-B0C7-8504781046B4}"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0CCD86BE-725D-472F-AD02-BCDCC8244CF6}" type="datetimeFigureOut">
              <a:rPr lang="el-GR" smtClean="0"/>
              <a:pPr/>
              <a:t>13/02/2025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6628A1B-7553-4E1B-B0C7-8504781046B4}"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0CCD86BE-725D-472F-AD02-BCDCC8244CF6}" type="datetimeFigureOut">
              <a:rPr lang="el-GR" smtClean="0"/>
              <a:pPr/>
              <a:t>13/02/2025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6628A1B-7553-4E1B-B0C7-8504781046B4}"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CCD86BE-725D-472F-AD02-BCDCC8244CF6}" type="datetimeFigureOut">
              <a:rPr lang="el-GR" smtClean="0"/>
              <a:pPr/>
              <a:t>13/02/2025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36628A1B-7553-4E1B-B0C7-8504781046B4}"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CCD86BE-725D-472F-AD02-BCDCC8244CF6}" type="datetimeFigureOut">
              <a:rPr lang="el-GR" smtClean="0"/>
              <a:pPr/>
              <a:t>13/02/2025</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6628A1B-7553-4E1B-B0C7-8504781046B4}"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071538" y="0"/>
            <a:ext cx="7772400" cy="1643074"/>
          </a:xfrm>
        </p:spPr>
        <p:txBody>
          <a:bodyPr>
            <a:normAutofit/>
          </a:bodyPr>
          <a:lstStyle/>
          <a:p>
            <a:pPr algn="l"/>
            <a:r>
              <a:rPr lang="el-GR" sz="3600" dirty="0" smtClean="0"/>
              <a:t>ΚΑΙΣΑΡΙΚΗ ΤΟΜΗ </a:t>
            </a:r>
            <a:endParaRPr lang="el-GR" sz="3600" dirty="0"/>
          </a:p>
        </p:txBody>
      </p:sp>
      <p:sp>
        <p:nvSpPr>
          <p:cNvPr id="3" name="2 - Υπότιτλος"/>
          <p:cNvSpPr>
            <a:spLocks noGrp="1"/>
          </p:cNvSpPr>
          <p:nvPr>
            <p:ph type="subTitle" idx="1"/>
          </p:nvPr>
        </p:nvSpPr>
        <p:spPr>
          <a:xfrm>
            <a:off x="2357422" y="5429264"/>
            <a:ext cx="6400800" cy="609592"/>
          </a:xfrm>
        </p:spPr>
        <p:txBody>
          <a:bodyPr>
            <a:noAutofit/>
          </a:bodyPr>
          <a:lstStyle/>
          <a:p>
            <a:r>
              <a:rPr lang="el-GR" sz="2000" i="1" dirty="0" smtClean="0"/>
              <a:t>ΒΑΣΙΛΙΚΗ ΠΑΥΛΟΥ   </a:t>
            </a:r>
          </a:p>
          <a:p>
            <a:r>
              <a:rPr lang="el-GR" sz="2000" i="1" dirty="0" smtClean="0"/>
              <a:t>Β1</a:t>
            </a:r>
          </a:p>
          <a:p>
            <a:r>
              <a:rPr lang="el-GR" sz="2000" i="1" dirty="0" smtClean="0"/>
              <a:t>2025-2026</a:t>
            </a:r>
            <a:endParaRPr lang="el-GR" sz="2000" i="1" dirty="0"/>
          </a:p>
        </p:txBody>
      </p:sp>
      <p:sp>
        <p:nvSpPr>
          <p:cNvPr id="1029" name="AutoShape 5" descr="ΚΑΙΣΑΡΙΚΗ ΤΟΜΗ από obgyn.g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031" name="AutoShape 7" descr="ΚΑΙΣΑΡΙΚΗ ΤΟΜΗ από obgyn.g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033" name="AutoShape 9" descr="ΚΑΙΣΑΡΙΚΗ ΤΟΜΗ από obgyn.g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1035" name="Picture 11" descr="C:\Users\User\Pictures\Cesarian_the_moment_of_birth3.jpg"/>
          <p:cNvPicPr>
            <a:picLocks noChangeAspect="1" noChangeArrowheads="1"/>
          </p:cNvPicPr>
          <p:nvPr/>
        </p:nvPicPr>
        <p:blipFill>
          <a:blip r:embed="rId2"/>
          <a:srcRect/>
          <a:stretch>
            <a:fillRect/>
          </a:stretch>
        </p:blipFill>
        <p:spPr bwMode="auto">
          <a:xfrm>
            <a:off x="1000100" y="1928802"/>
            <a:ext cx="3143272" cy="4248150"/>
          </a:xfrm>
          <a:prstGeom prst="rect">
            <a:avLst/>
          </a:prstGeom>
          <a:noFill/>
        </p:spPr>
      </p:pic>
      <p:pic>
        <p:nvPicPr>
          <p:cNvPr id="1036" name="Picture 12" descr="C:\Users\User\Pictures\images.jpeg"/>
          <p:cNvPicPr>
            <a:picLocks noChangeAspect="1" noChangeArrowheads="1"/>
          </p:cNvPicPr>
          <p:nvPr/>
        </p:nvPicPr>
        <p:blipFill>
          <a:blip r:embed="rId3"/>
          <a:srcRect/>
          <a:stretch>
            <a:fillRect/>
          </a:stretch>
        </p:blipFill>
        <p:spPr bwMode="auto">
          <a:xfrm>
            <a:off x="5286380" y="2000240"/>
            <a:ext cx="3143272" cy="2928958"/>
          </a:xfrm>
          <a:prstGeom prst="rect">
            <a:avLst/>
          </a:prstGeom>
          <a:noFill/>
        </p:spPr>
      </p:pic>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2844" y="928670"/>
            <a:ext cx="8305800" cy="1500198"/>
          </a:xfrm>
        </p:spPr>
        <p:txBody>
          <a:bodyPr>
            <a:normAutofit/>
          </a:bodyPr>
          <a:lstStyle/>
          <a:p>
            <a:r>
              <a:rPr lang="el-GR" sz="2000" dirty="0" smtClean="0"/>
              <a:t>Η καισαρική τομή είναι μία χειρουργική επέμβαση η οποία επιτελείται όταν ο φυσιολογικός τοκετός είναι αδύνατος ή εγκυμονεί κινδύνους για την υγεία της μητέρας ή του εμβρύου. Κατά τη διάρκεια της επέμβασης ο χειρούργος βγάζει το έμβρυο κάνοντας χειρουργικές τομές στην κοιλιά και στη μήτρα.</a:t>
            </a:r>
            <a:endParaRPr lang="el-GR" sz="2000" dirty="0"/>
          </a:p>
        </p:txBody>
      </p:sp>
      <p:sp>
        <p:nvSpPr>
          <p:cNvPr id="3" name="2 - TextBox"/>
          <p:cNvSpPr txBox="1"/>
          <p:nvPr/>
        </p:nvSpPr>
        <p:spPr>
          <a:xfrm>
            <a:off x="0" y="2928934"/>
            <a:ext cx="8001056" cy="461665"/>
          </a:xfrm>
          <a:prstGeom prst="rect">
            <a:avLst/>
          </a:prstGeom>
          <a:noFill/>
          <a:ln>
            <a:solidFill>
              <a:srgbClr val="FFFF00"/>
            </a:solidFill>
          </a:ln>
        </p:spPr>
        <p:txBody>
          <a:bodyPr wrap="square" rtlCol="0">
            <a:spAutoFit/>
          </a:bodyPr>
          <a:lstStyle/>
          <a:p>
            <a:r>
              <a:rPr lang="el-GR" sz="2000" dirty="0" smtClean="0">
                <a:solidFill>
                  <a:schemeClr val="accent3">
                    <a:lumMod val="50000"/>
                  </a:schemeClr>
                </a:solidFill>
              </a:rPr>
              <a:t>   </a:t>
            </a:r>
            <a:r>
              <a:rPr lang="el-GR" sz="2400" i="1" dirty="0" smtClean="0">
                <a:solidFill>
                  <a:schemeClr val="accent3">
                    <a:lumMod val="50000"/>
                  </a:schemeClr>
                </a:solidFill>
              </a:rPr>
              <a:t>ΠΟΤΕ ΘΑ ΧΡΕΙΑΣΤΕΙ ΝΑ ΓΙΝΕΙ ΜΙΑ ΚΑΙΣΑΡΙΚΗ ΤΟΜΗ;</a:t>
            </a:r>
            <a:endParaRPr lang="el-GR" sz="2400" i="1" dirty="0">
              <a:solidFill>
                <a:schemeClr val="accent3">
                  <a:lumMod val="50000"/>
                </a:schemeClr>
              </a:solidFill>
            </a:endParaRPr>
          </a:p>
        </p:txBody>
      </p:sp>
      <p:sp>
        <p:nvSpPr>
          <p:cNvPr id="5" name="4 - TextBox"/>
          <p:cNvSpPr txBox="1"/>
          <p:nvPr/>
        </p:nvSpPr>
        <p:spPr>
          <a:xfrm>
            <a:off x="142844" y="3571876"/>
            <a:ext cx="7429552" cy="3170099"/>
          </a:xfrm>
          <a:prstGeom prst="rect">
            <a:avLst/>
          </a:prstGeom>
          <a:noFill/>
        </p:spPr>
        <p:txBody>
          <a:bodyPr wrap="square" rtlCol="0">
            <a:spAutoFit/>
          </a:bodyPr>
          <a:lstStyle/>
          <a:p>
            <a:r>
              <a:rPr lang="el-GR" sz="2000" dirty="0">
                <a:solidFill>
                  <a:schemeClr val="accent3">
                    <a:lumMod val="50000"/>
                  </a:schemeClr>
                </a:solidFill>
              </a:rPr>
              <a:t>Η καισαρική τομή μπορεί να έχει προγραμματιστεί εκ των προτέρων εάν υπάρχει ιατρικός λόγος ή να χρειαστεί να γίνει επειγόντως αν προκύψουν συγκεκριμένα προβλήματα κατά τη διάρκεια του τοκετού.</a:t>
            </a:r>
          </a:p>
          <a:p>
            <a:r>
              <a:rPr lang="el-GR" sz="2000" dirty="0">
                <a:solidFill>
                  <a:schemeClr val="accent3">
                    <a:lumMod val="50000"/>
                  </a:schemeClr>
                </a:solidFill>
              </a:rPr>
              <a:t>Περιπτώσεις κατά τις οποίες ο γιατρός μπορεί να </a:t>
            </a:r>
            <a:r>
              <a:rPr lang="el-GR" sz="2000" dirty="0" smtClean="0">
                <a:solidFill>
                  <a:schemeClr val="accent3">
                    <a:lumMod val="50000"/>
                  </a:schemeClr>
                </a:solidFill>
              </a:rPr>
              <a:t>προτείνει </a:t>
            </a:r>
            <a:r>
              <a:rPr lang="el-GR" sz="2000" dirty="0">
                <a:solidFill>
                  <a:schemeClr val="accent3">
                    <a:lumMod val="50000"/>
                  </a:schemeClr>
                </a:solidFill>
              </a:rPr>
              <a:t>μια προγραμματισμένη καισαρική τομή. Όταν:</a:t>
            </a:r>
          </a:p>
          <a:p>
            <a:r>
              <a:rPr lang="el-GR" sz="2000" dirty="0">
                <a:solidFill>
                  <a:schemeClr val="accent3">
                    <a:lumMod val="50000"/>
                  </a:schemeClr>
                </a:solidFill>
              </a:rPr>
              <a:t>Το κεφάλι ή το σώμα του μωρού είναι πολύ μεγάλο για να περάσει με ασφάλεια από τη λεκάνη της μητέρας ή εάν η λεκάνη της μητέρας είναι πολύ μικρή για την γέννηση ενός φυσιολογικού μωρού</a:t>
            </a:r>
            <a:r>
              <a:rPr lang="el-GR" sz="2000" dirty="0" smtClean="0">
                <a:solidFill>
                  <a:schemeClr val="accent3">
                    <a:lumMod val="50000"/>
                  </a:schemeClr>
                </a:solidFill>
              </a:rPr>
              <a:t>.</a:t>
            </a:r>
            <a:endParaRPr lang="el-GR" sz="2000" dirty="0">
              <a:solidFill>
                <a:schemeClr val="accent3">
                  <a:lumMod val="50000"/>
                </a:schemeClr>
              </a:solidFill>
            </a:endParaRPr>
          </a:p>
        </p:txBody>
      </p:sp>
      <p:sp>
        <p:nvSpPr>
          <p:cNvPr id="6" name="5 - TextBox"/>
          <p:cNvSpPr txBox="1"/>
          <p:nvPr/>
        </p:nvSpPr>
        <p:spPr>
          <a:xfrm>
            <a:off x="285720" y="571480"/>
            <a:ext cx="1643074" cy="461665"/>
          </a:xfrm>
          <a:prstGeom prst="rect">
            <a:avLst/>
          </a:prstGeom>
          <a:noFill/>
          <a:ln>
            <a:solidFill>
              <a:srgbClr val="FFFF00"/>
            </a:solidFill>
          </a:ln>
        </p:spPr>
        <p:txBody>
          <a:bodyPr wrap="square" rtlCol="0">
            <a:spAutoFit/>
          </a:bodyPr>
          <a:lstStyle/>
          <a:p>
            <a:r>
              <a:rPr lang="el-GR" sz="2400" i="1" dirty="0" smtClean="0">
                <a:solidFill>
                  <a:schemeClr val="accent3">
                    <a:lumMod val="50000"/>
                  </a:schemeClr>
                </a:solidFill>
              </a:rPr>
              <a:t>ΟΡΙΣΜΟΣ:</a:t>
            </a:r>
            <a:endParaRPr lang="el-GR" sz="2400" i="1" dirty="0">
              <a:solidFill>
                <a:schemeClr val="accent3">
                  <a:lumMod val="50000"/>
                </a:schemeClr>
              </a:solidFill>
            </a:endParaRPr>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3" name="Picture 3" descr="C:\Users\User\Pictures\csection3.jpg.crdownload"/>
          <p:cNvPicPr>
            <a:picLocks noChangeAspect="1" noChangeArrowheads="1"/>
          </p:cNvPicPr>
          <p:nvPr/>
        </p:nvPicPr>
        <p:blipFill>
          <a:blip r:embed="rId2" cstate="print"/>
          <a:srcRect/>
          <a:stretch>
            <a:fillRect/>
          </a:stretch>
        </p:blipFill>
        <p:spPr bwMode="auto">
          <a:xfrm>
            <a:off x="5214910" y="1000108"/>
            <a:ext cx="3929090" cy="2857520"/>
          </a:xfrm>
          <a:prstGeom prst="rect">
            <a:avLst/>
          </a:prstGeom>
          <a:noFill/>
        </p:spPr>
      </p:pic>
      <p:sp>
        <p:nvSpPr>
          <p:cNvPr id="2" name="1 - Τίτλος"/>
          <p:cNvSpPr>
            <a:spLocks noGrp="1"/>
          </p:cNvSpPr>
          <p:nvPr>
            <p:ph type="title"/>
          </p:nvPr>
        </p:nvSpPr>
        <p:spPr>
          <a:xfrm>
            <a:off x="500034" y="785794"/>
            <a:ext cx="8305800" cy="1143008"/>
          </a:xfrm>
        </p:spPr>
        <p:txBody>
          <a:bodyPr>
            <a:normAutofit fontScale="90000"/>
          </a:bodyPr>
          <a:lstStyle/>
          <a:p>
            <a:r>
              <a:rPr lang="el-GR" dirty="0" smtClean="0"/>
              <a:t/>
            </a:r>
            <a:br>
              <a:rPr lang="el-GR" dirty="0" smtClean="0"/>
            </a:br>
            <a:endParaRPr lang="el-GR" dirty="0"/>
          </a:p>
        </p:txBody>
      </p:sp>
      <p:sp>
        <p:nvSpPr>
          <p:cNvPr id="5" name="4 - TextBox"/>
          <p:cNvSpPr txBox="1"/>
          <p:nvPr/>
        </p:nvSpPr>
        <p:spPr>
          <a:xfrm>
            <a:off x="428596" y="571480"/>
            <a:ext cx="6858048" cy="830997"/>
          </a:xfrm>
          <a:prstGeom prst="rect">
            <a:avLst/>
          </a:prstGeom>
          <a:noFill/>
          <a:ln>
            <a:solidFill>
              <a:srgbClr val="FFFF00"/>
            </a:solidFill>
          </a:ln>
        </p:spPr>
        <p:txBody>
          <a:bodyPr wrap="square" rtlCol="0">
            <a:spAutoFit/>
          </a:bodyPr>
          <a:lstStyle/>
          <a:p>
            <a:r>
              <a:rPr lang="el-GR" sz="2400" i="1" dirty="0" smtClean="0">
                <a:solidFill>
                  <a:schemeClr val="accent3">
                    <a:lumMod val="50000"/>
                  </a:schemeClr>
                </a:solidFill>
              </a:rPr>
              <a:t>ΤΙ  ΝΑΡΚΩΣΗ  ΧΡΗΣΙΜΟΠΟΙΕΙΤΑΙ   ΣΤΗΝ  ΚΑΙΣΑΡΙΚΗ  ΤΟΜΗ </a:t>
            </a:r>
            <a:endParaRPr lang="el-GR" sz="2400" i="1" dirty="0">
              <a:solidFill>
                <a:schemeClr val="accent3">
                  <a:lumMod val="50000"/>
                </a:schemeClr>
              </a:solidFill>
            </a:endParaRPr>
          </a:p>
        </p:txBody>
      </p:sp>
      <p:sp>
        <p:nvSpPr>
          <p:cNvPr id="8" name="7 - TextBox"/>
          <p:cNvSpPr txBox="1"/>
          <p:nvPr/>
        </p:nvSpPr>
        <p:spPr>
          <a:xfrm>
            <a:off x="142844" y="1071546"/>
            <a:ext cx="5500726" cy="2554545"/>
          </a:xfrm>
          <a:prstGeom prst="rect">
            <a:avLst/>
          </a:prstGeom>
          <a:noFill/>
        </p:spPr>
        <p:txBody>
          <a:bodyPr wrap="square" rtlCol="0">
            <a:spAutoFit/>
          </a:bodyPr>
          <a:lstStyle/>
          <a:p>
            <a:pPr fontAlgn="base"/>
            <a:endParaRPr lang="el-GR" sz="2000" i="1" dirty="0" smtClean="0">
              <a:solidFill>
                <a:schemeClr val="accent3">
                  <a:lumMod val="50000"/>
                </a:schemeClr>
              </a:solidFill>
            </a:endParaRPr>
          </a:p>
          <a:p>
            <a:pPr fontAlgn="base"/>
            <a:r>
              <a:rPr lang="el-GR" sz="2000" i="1" dirty="0" smtClean="0">
                <a:solidFill>
                  <a:schemeClr val="accent3">
                    <a:lumMod val="50000"/>
                  </a:schemeClr>
                </a:solidFill>
              </a:rPr>
              <a:t>Η </a:t>
            </a:r>
            <a:r>
              <a:rPr lang="el-GR" sz="2000" i="1" dirty="0" err="1" smtClean="0">
                <a:solidFill>
                  <a:schemeClr val="accent3">
                    <a:lumMod val="50000"/>
                  </a:schemeClr>
                </a:solidFill>
              </a:rPr>
              <a:t>επισκληρίδιος</a:t>
            </a:r>
            <a:r>
              <a:rPr lang="el-GR" sz="2000" i="1" dirty="0" smtClean="0">
                <a:solidFill>
                  <a:schemeClr val="accent3">
                    <a:lumMod val="50000"/>
                  </a:schemeClr>
                </a:solidFill>
              </a:rPr>
              <a:t> αναισθησία είναι μέθοδος καταστολής του πόνου του τοκετού. Η </a:t>
            </a:r>
            <a:r>
              <a:rPr lang="el-GR" sz="2000" i="1" dirty="0" err="1" smtClean="0">
                <a:solidFill>
                  <a:schemeClr val="accent3">
                    <a:lumMod val="50000"/>
                  </a:schemeClr>
                </a:solidFill>
              </a:rPr>
              <a:t>επισκληρίδιος</a:t>
            </a:r>
            <a:r>
              <a:rPr lang="el-GR" sz="2000" i="1" dirty="0" smtClean="0">
                <a:solidFill>
                  <a:schemeClr val="accent3">
                    <a:lumMod val="50000"/>
                  </a:schemeClr>
                </a:solidFill>
              </a:rPr>
              <a:t> πλεονεκτεί σε πολλά πράγματα συγκριτικά με τη γενική αναισθησίας:</a:t>
            </a:r>
          </a:p>
          <a:p>
            <a:pPr fontAlgn="base"/>
            <a:endParaRPr lang="el-GR" sz="2000" dirty="0" smtClean="0">
              <a:solidFill>
                <a:schemeClr val="accent3">
                  <a:lumMod val="50000"/>
                </a:schemeClr>
              </a:solidFill>
            </a:endParaRPr>
          </a:p>
          <a:p>
            <a:pPr fontAlgn="base"/>
            <a:endParaRPr lang="el-GR" sz="2000" dirty="0" smtClean="0">
              <a:solidFill>
                <a:schemeClr val="accent3">
                  <a:lumMod val="50000"/>
                </a:schemeClr>
              </a:solidFill>
            </a:endParaRPr>
          </a:p>
          <a:p>
            <a:pPr fontAlgn="base"/>
            <a:endParaRPr lang="el-GR" sz="2000" b="1" dirty="0" smtClean="0">
              <a:solidFill>
                <a:schemeClr val="accent3">
                  <a:lumMod val="50000"/>
                </a:schemeClr>
              </a:solidFill>
            </a:endParaRPr>
          </a:p>
        </p:txBody>
      </p:sp>
      <p:sp>
        <p:nvSpPr>
          <p:cNvPr id="10" name="9 - TextBox"/>
          <p:cNvSpPr txBox="1"/>
          <p:nvPr/>
        </p:nvSpPr>
        <p:spPr>
          <a:xfrm>
            <a:off x="142844" y="2714620"/>
            <a:ext cx="5786446" cy="3785652"/>
          </a:xfrm>
          <a:prstGeom prst="rect">
            <a:avLst/>
          </a:prstGeom>
          <a:noFill/>
        </p:spPr>
        <p:txBody>
          <a:bodyPr wrap="square" rtlCol="0">
            <a:spAutoFit/>
          </a:bodyPr>
          <a:lstStyle/>
          <a:p>
            <a:pPr fontAlgn="base"/>
            <a:endParaRPr lang="el-GR" sz="2000" b="1" dirty="0">
              <a:solidFill>
                <a:schemeClr val="accent3">
                  <a:lumMod val="50000"/>
                </a:schemeClr>
              </a:solidFill>
            </a:endParaRPr>
          </a:p>
          <a:p>
            <a:pPr fontAlgn="base"/>
            <a:r>
              <a:rPr lang="el-GR" sz="2000" b="1" dirty="0" smtClean="0">
                <a:solidFill>
                  <a:schemeClr val="accent3">
                    <a:lumMod val="50000"/>
                  </a:schemeClr>
                </a:solidFill>
              </a:rPr>
              <a:t>Η  </a:t>
            </a:r>
            <a:r>
              <a:rPr lang="el-GR" sz="2000" b="1" dirty="0">
                <a:solidFill>
                  <a:schemeClr val="accent3">
                    <a:lumMod val="50000"/>
                  </a:schemeClr>
                </a:solidFill>
              </a:rPr>
              <a:t>νάρκωση </a:t>
            </a:r>
            <a:r>
              <a:rPr lang="el-GR" sz="2000" b="1" dirty="0" smtClean="0">
                <a:solidFill>
                  <a:schemeClr val="accent3">
                    <a:lumMod val="50000"/>
                  </a:schemeClr>
                </a:solidFill>
              </a:rPr>
              <a:t>δεν  </a:t>
            </a:r>
            <a:r>
              <a:rPr lang="el-GR" sz="2000" b="1" dirty="0">
                <a:solidFill>
                  <a:schemeClr val="accent3">
                    <a:lumMod val="50000"/>
                  </a:schemeClr>
                </a:solidFill>
              </a:rPr>
              <a:t>περνάει </a:t>
            </a:r>
            <a:r>
              <a:rPr lang="el-GR" sz="2000" b="1" dirty="0" smtClean="0">
                <a:solidFill>
                  <a:schemeClr val="accent3">
                    <a:lumMod val="50000"/>
                  </a:schemeClr>
                </a:solidFill>
              </a:rPr>
              <a:t> στο  </a:t>
            </a:r>
            <a:r>
              <a:rPr lang="el-GR" sz="2000" b="1" dirty="0">
                <a:solidFill>
                  <a:schemeClr val="accent3">
                    <a:lumMod val="50000"/>
                  </a:schemeClr>
                </a:solidFill>
              </a:rPr>
              <a:t>έμβρυο.</a:t>
            </a:r>
            <a:r>
              <a:rPr lang="el-GR" sz="2000" dirty="0">
                <a:solidFill>
                  <a:schemeClr val="accent3">
                    <a:lumMod val="50000"/>
                  </a:schemeClr>
                </a:solidFill>
              </a:rPr>
              <a:t> Κατά τη </a:t>
            </a:r>
            <a:r>
              <a:rPr lang="el-GR" sz="2000" dirty="0" smtClean="0">
                <a:solidFill>
                  <a:schemeClr val="accent3">
                    <a:lumMod val="50000"/>
                  </a:schemeClr>
                </a:solidFill>
              </a:rPr>
              <a:t>     γενική </a:t>
            </a:r>
            <a:r>
              <a:rPr lang="el-GR" sz="2000" dirty="0">
                <a:solidFill>
                  <a:schemeClr val="accent3">
                    <a:lumMod val="50000"/>
                  </a:schemeClr>
                </a:solidFill>
              </a:rPr>
              <a:t>νάρκωση, η καισαρική μέχρι την έξοδο του εμβρύου εκτελείται πολύ γρήγορα, διότι το έμβρυο πρέπει να ανανήψει προτού να φτάσει μέσω του πλακούντα η νάρκωση σε αυτό. Ανάλογα με το βάρος της μάνας και τη δόση της αναισθησίας το έμβρυο μπορεί να ναρκωθεί μέσα σε 5-10 λεπτά. Η </a:t>
            </a:r>
            <a:r>
              <a:rPr lang="el-GR" sz="2000" dirty="0" err="1">
                <a:solidFill>
                  <a:schemeClr val="accent3">
                    <a:lumMod val="50000"/>
                  </a:schemeClr>
                </a:solidFill>
              </a:rPr>
              <a:t>επισκληρίδιος</a:t>
            </a:r>
            <a:r>
              <a:rPr lang="el-GR" sz="2000" dirty="0">
                <a:solidFill>
                  <a:schemeClr val="accent3">
                    <a:lumMod val="50000"/>
                  </a:schemeClr>
                </a:solidFill>
              </a:rPr>
              <a:t> αναισθησία δεν περνάει στο αίμα της μητέρας, συνεπώς ούτε στο έμβρυο και επιτρέπει τη διεξαγωγή της καισαρικής με ασφάλεια και ομαλότητα.</a:t>
            </a:r>
          </a:p>
        </p:txBody>
      </p:sp>
      <p:pic>
        <p:nvPicPr>
          <p:cNvPr id="15364" name="Picture 4" descr="C:\Users\User\Pictures\unnamed.png"/>
          <p:cNvPicPr>
            <a:picLocks noChangeAspect="1" noChangeArrowheads="1"/>
          </p:cNvPicPr>
          <p:nvPr/>
        </p:nvPicPr>
        <p:blipFill>
          <a:blip r:embed="rId3"/>
          <a:srcRect/>
          <a:stretch>
            <a:fillRect/>
          </a:stretch>
        </p:blipFill>
        <p:spPr bwMode="auto">
          <a:xfrm>
            <a:off x="5929322" y="4286256"/>
            <a:ext cx="3214678" cy="2571744"/>
          </a:xfrm>
          <a:prstGeom prst="rect">
            <a:avLst/>
          </a:prstGeom>
          <a:noFill/>
        </p:spPr>
      </p:pic>
    </p:spTree>
  </p:cSld>
  <p:clrMapOvr>
    <a:masterClrMapping/>
  </p:clrMapOvr>
  <p:transition>
    <p:wheel spokes="8"/>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2844" y="-500090"/>
            <a:ext cx="8305800" cy="7643842"/>
          </a:xfrm>
        </p:spPr>
        <p:txBody>
          <a:bodyPr>
            <a:normAutofit/>
          </a:bodyPr>
          <a:lstStyle/>
          <a:p>
            <a:pPr fontAlgn="base"/>
            <a:r>
              <a:rPr lang="el-GR" sz="2200" b="1" dirty="0" smtClean="0"/>
              <a:t>Η μητέρα μπορεί να έχει τις αισθήσεις της</a:t>
            </a:r>
            <a:r>
              <a:rPr lang="el-GR" sz="2200" dirty="0" smtClean="0"/>
              <a:t>. Έτσι μπορεί να ακούσει το κλάμα του μωρού της ή να το αγκαλιάσει ενώ ακόμα εξελίσσεται η επέμβαση της.</a:t>
            </a:r>
            <a:br>
              <a:rPr lang="el-GR" sz="2200" dirty="0" smtClean="0"/>
            </a:br>
            <a:r>
              <a:rPr lang="el-GR" sz="2200" dirty="0" smtClean="0"/>
              <a:t/>
            </a:r>
            <a:br>
              <a:rPr lang="el-GR" sz="2200" dirty="0" smtClean="0"/>
            </a:br>
            <a:r>
              <a:rPr lang="el-GR" sz="2200" b="1" dirty="0" smtClean="0"/>
              <a:t>Μετά το χειρουργείο η δραστηριότητα του εντέρου είναι ταχύτερη</a:t>
            </a:r>
            <a:r>
              <a:rPr lang="el-GR" sz="2200" dirty="0" smtClean="0"/>
              <a:t>. Έτσι επιτρέπεται η σίτιση από το στόμα μέσα σε λίγες ώρες από την επέμβαση. Με τη γενική νάρκωση το 1ο 24ωρο δίδονται μόνον οροί και το δεύτερο μόνον υδρική δίαιτα (τσάι, χαμομήλι).</a:t>
            </a:r>
            <a:br>
              <a:rPr lang="el-GR" sz="2200" dirty="0" smtClean="0"/>
            </a:br>
            <a:r>
              <a:rPr lang="el-GR" sz="2200" dirty="0" smtClean="0"/>
              <a:t> </a:t>
            </a:r>
            <a:br>
              <a:rPr lang="el-GR" sz="2200" dirty="0" smtClean="0"/>
            </a:br>
            <a:r>
              <a:rPr lang="el-GR" sz="2200" b="1" dirty="0" smtClean="0"/>
              <a:t>Η κινητοποίηση της χειρουργημένης είναι άμεση.</a:t>
            </a:r>
            <a:r>
              <a:rPr lang="el-GR" sz="2200" dirty="0" smtClean="0"/>
              <a:t> Τα νεότερα φάρμακα καταστέλλουν τον πόνο δίχως να «παραλύουν» τους μύες. Έτσι η γυναίκα κινητοποιείται από το ίδιο απόγευμα.</a:t>
            </a:r>
            <a:br>
              <a:rPr lang="el-GR" sz="2200" dirty="0" smtClean="0"/>
            </a:br>
            <a:r>
              <a:rPr lang="el-GR" sz="2200" dirty="0" smtClean="0"/>
              <a:t/>
            </a:r>
            <a:br>
              <a:rPr lang="el-GR" sz="2200" dirty="0" smtClean="0"/>
            </a:br>
            <a:r>
              <a:rPr lang="el-GR" sz="2200" b="1" dirty="0" smtClean="0"/>
              <a:t>Η παραμονή αντλίας, </a:t>
            </a:r>
            <a:r>
              <a:rPr lang="el-GR" sz="2200" dirty="0" smtClean="0"/>
              <a:t>επιτρέπει στη χειρουργημένη να λάβει μετεγχειρητικά επιπλέον δόσεις αναλγησίας κατά το 1ο 24ωρο όπου ο πόνος είναι εντονότερος</a:t>
            </a:r>
            <a:r>
              <a:rPr lang="el-GR" dirty="0" smtClean="0"/>
              <a:t/>
            </a:r>
            <a:br>
              <a:rPr lang="el-GR" dirty="0" smtClean="0"/>
            </a:br>
            <a:endParaRPr lang="el-GR" dirty="0"/>
          </a:p>
        </p:txBody>
      </p:sp>
    </p:spTree>
  </p:cSld>
  <p:clrMapOvr>
    <a:masterClrMapping/>
  </p:clrMapOvr>
  <p:transition>
    <p:strips dir="l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4282" y="357166"/>
            <a:ext cx="7000924" cy="1143000"/>
          </a:xfrm>
          <a:ln>
            <a:solidFill>
              <a:srgbClr val="FFFF00"/>
            </a:solidFill>
          </a:ln>
        </p:spPr>
        <p:txBody>
          <a:bodyPr>
            <a:normAutofit/>
          </a:bodyPr>
          <a:lstStyle/>
          <a:p>
            <a:r>
              <a:rPr lang="el-GR" sz="3200" i="1" dirty="0" smtClean="0"/>
              <a:t>ΠΟΙΕΣ ΕΙΝΑΙ ΟΙ ΠΙΘΑΝΕΣ ΕΠΙΠΛΟΚΕΣ ΤΗΣ ΚΑΙΣΑΡΙΚΗΣ ΤΟΜΗΣ </a:t>
            </a:r>
            <a:endParaRPr lang="el-GR" sz="3200" i="1" dirty="0"/>
          </a:p>
        </p:txBody>
      </p:sp>
      <p:sp>
        <p:nvSpPr>
          <p:cNvPr id="3" name="2 - TextBox"/>
          <p:cNvSpPr txBox="1"/>
          <p:nvPr/>
        </p:nvSpPr>
        <p:spPr>
          <a:xfrm>
            <a:off x="214282" y="1857364"/>
            <a:ext cx="8001056" cy="3170099"/>
          </a:xfrm>
          <a:prstGeom prst="rect">
            <a:avLst/>
          </a:prstGeom>
          <a:noFill/>
        </p:spPr>
        <p:txBody>
          <a:bodyPr wrap="square" rtlCol="0">
            <a:spAutoFit/>
          </a:bodyPr>
          <a:lstStyle/>
          <a:p>
            <a:pPr fontAlgn="base"/>
            <a:r>
              <a:rPr lang="el-GR" sz="2000" dirty="0" smtClean="0">
                <a:solidFill>
                  <a:schemeClr val="accent3">
                    <a:lumMod val="50000"/>
                  </a:schemeClr>
                </a:solidFill>
              </a:rPr>
              <a:t>Η </a:t>
            </a:r>
            <a:r>
              <a:rPr lang="el-GR" sz="2000" dirty="0">
                <a:solidFill>
                  <a:schemeClr val="accent3">
                    <a:lumMod val="50000"/>
                  </a:schemeClr>
                </a:solidFill>
              </a:rPr>
              <a:t>καισαρική είναι </a:t>
            </a:r>
            <a:r>
              <a:rPr lang="el-GR" sz="2000" b="1" dirty="0">
                <a:solidFill>
                  <a:schemeClr val="accent3">
                    <a:lumMod val="50000"/>
                  </a:schemeClr>
                </a:solidFill>
              </a:rPr>
              <a:t>μία μεγάλη επέμβαση</a:t>
            </a:r>
            <a:r>
              <a:rPr lang="el-GR" sz="2000" dirty="0">
                <a:solidFill>
                  <a:schemeClr val="accent3">
                    <a:lumMod val="50000"/>
                  </a:schemeClr>
                </a:solidFill>
              </a:rPr>
              <a:t>. Οι συχνότερες επιπλοκές είναι η αιμορραγία και </a:t>
            </a:r>
            <a:r>
              <a:rPr lang="el-GR" sz="2000" b="1" dirty="0">
                <a:solidFill>
                  <a:schemeClr val="accent3">
                    <a:lumMod val="50000"/>
                  </a:schemeClr>
                </a:solidFill>
              </a:rPr>
              <a:t>η λοίμωξη του τραύματος</a:t>
            </a:r>
            <a:r>
              <a:rPr lang="el-GR" sz="2000" dirty="0">
                <a:solidFill>
                  <a:schemeClr val="accent3">
                    <a:lumMod val="50000"/>
                  </a:schemeClr>
                </a:solidFill>
              </a:rPr>
              <a:t>. Επίσης όλες οι επιπλοκές του 3</a:t>
            </a:r>
            <a:r>
              <a:rPr lang="el-GR" sz="2000" baseline="30000" dirty="0">
                <a:solidFill>
                  <a:schemeClr val="accent3">
                    <a:lumMod val="50000"/>
                  </a:schemeClr>
                </a:solidFill>
              </a:rPr>
              <a:t>ου</a:t>
            </a:r>
            <a:r>
              <a:rPr lang="el-GR" sz="2000" dirty="0">
                <a:solidFill>
                  <a:schemeClr val="accent3">
                    <a:lumMod val="50000"/>
                  </a:schemeClr>
                </a:solidFill>
              </a:rPr>
              <a:t>  σταδίου του τοκετού (</a:t>
            </a:r>
            <a:r>
              <a:rPr lang="el-GR" sz="2000" b="1" dirty="0">
                <a:solidFill>
                  <a:schemeClr val="accent3">
                    <a:lumMod val="50000"/>
                  </a:schemeClr>
                </a:solidFill>
              </a:rPr>
              <a:t>όπως ατονία της μήτρας</a:t>
            </a:r>
            <a:r>
              <a:rPr lang="el-GR" sz="2000" dirty="0">
                <a:solidFill>
                  <a:schemeClr val="accent3">
                    <a:lumMod val="50000"/>
                  </a:schemeClr>
                </a:solidFill>
              </a:rPr>
              <a:t>) μπορούν να συμβούν τόσο μετά έναν κολπικό τοκετό όσο και στη καισαρική.</a:t>
            </a:r>
          </a:p>
          <a:p>
            <a:pPr fontAlgn="base"/>
            <a:r>
              <a:rPr lang="el-GR" sz="2000" dirty="0" smtClean="0">
                <a:solidFill>
                  <a:schemeClr val="accent3">
                    <a:lumMod val="50000"/>
                  </a:schemeClr>
                </a:solidFill>
              </a:rPr>
              <a:t>Γεγονός </a:t>
            </a:r>
            <a:r>
              <a:rPr lang="el-GR" sz="2000" dirty="0">
                <a:solidFill>
                  <a:schemeClr val="accent3">
                    <a:lumMod val="50000"/>
                  </a:schemeClr>
                </a:solidFill>
              </a:rPr>
              <a:t>αναμφισβήτητο είναι ότι στα μεγάλα μαιευτήρια με το εκπαιδευμένο προσωπικό και τα σύγχρονα μέσα, </a:t>
            </a:r>
            <a:r>
              <a:rPr lang="el-GR" sz="2000" b="1" dirty="0">
                <a:solidFill>
                  <a:schemeClr val="accent3">
                    <a:lumMod val="50000"/>
                  </a:schemeClr>
                </a:solidFill>
              </a:rPr>
              <a:t>οι επιπλοκές </a:t>
            </a:r>
            <a:r>
              <a:rPr lang="el-GR" sz="2000" dirty="0">
                <a:solidFill>
                  <a:schemeClr val="accent3">
                    <a:lumMod val="50000"/>
                  </a:schemeClr>
                </a:solidFill>
              </a:rPr>
              <a:t>είναι αραιές ή και </a:t>
            </a:r>
            <a:r>
              <a:rPr lang="el-GR" sz="2000" dirty="0" smtClean="0">
                <a:solidFill>
                  <a:schemeClr val="accent3">
                    <a:lumMod val="50000"/>
                  </a:schemeClr>
                </a:solidFill>
              </a:rPr>
              <a:t>σπάνιες</a:t>
            </a:r>
          </a:p>
          <a:p>
            <a:pPr fontAlgn="base"/>
            <a:endParaRPr lang="el-GR" sz="2000" dirty="0" smtClean="0">
              <a:solidFill>
                <a:schemeClr val="accent3">
                  <a:lumMod val="50000"/>
                </a:schemeClr>
              </a:solidFill>
            </a:endParaRPr>
          </a:p>
          <a:p>
            <a:pPr fontAlgn="base"/>
            <a:endParaRPr lang="el-GR" sz="2000" dirty="0">
              <a:solidFill>
                <a:schemeClr val="accent3">
                  <a:lumMod val="50000"/>
                </a:schemeClr>
              </a:solidFill>
            </a:endParaRPr>
          </a:p>
        </p:txBody>
      </p:sp>
      <p:sp>
        <p:nvSpPr>
          <p:cNvPr id="6" name="5 - Ορθογώνιο"/>
          <p:cNvSpPr/>
          <p:nvPr/>
        </p:nvSpPr>
        <p:spPr>
          <a:xfrm>
            <a:off x="214282" y="4429132"/>
            <a:ext cx="8358246" cy="2246769"/>
          </a:xfrm>
          <a:prstGeom prst="rect">
            <a:avLst/>
          </a:prstGeom>
        </p:spPr>
        <p:txBody>
          <a:bodyPr wrap="square">
            <a:spAutoFit/>
          </a:bodyPr>
          <a:lstStyle/>
          <a:p>
            <a:r>
              <a:rPr lang="el-GR" sz="2000" dirty="0" smtClean="0">
                <a:solidFill>
                  <a:schemeClr val="accent4">
                    <a:lumMod val="50000"/>
                  </a:schemeClr>
                </a:solidFill>
              </a:rPr>
              <a:t>Καθώς το ποσοστό των καισαρικών τομών αυξάνεται παγκοσμίως, τις τελευταίες δεκαετίες όλο και περισσότερες μελέτες έχουν πραγματοποιηθεί σχετικά με τους βραχυπρόθεσμους, μεσοπρόθεσμους και μακροπρόθεσμους κινδύνους αυτής της πρακτικής για τη μητέρα, το μωρό και τις μελλοντικές </a:t>
            </a:r>
            <a:r>
              <a:rPr lang="el-GR" sz="2000" dirty="0" err="1" smtClean="0">
                <a:solidFill>
                  <a:schemeClr val="accent4">
                    <a:lumMod val="50000"/>
                  </a:schemeClr>
                </a:solidFill>
              </a:rPr>
              <a:t>εγκυμοσύνες.Όλες</a:t>
            </a:r>
            <a:r>
              <a:rPr lang="el-GR" sz="2000" dirty="0" smtClean="0">
                <a:solidFill>
                  <a:schemeClr val="accent4">
                    <a:lumMod val="50000"/>
                  </a:schemeClr>
                </a:solidFill>
              </a:rPr>
              <a:t> </a:t>
            </a:r>
            <a:r>
              <a:rPr lang="el-GR" sz="2000" dirty="0" smtClean="0">
                <a:solidFill>
                  <a:schemeClr val="accent4">
                    <a:lumMod val="50000"/>
                  </a:schemeClr>
                </a:solidFill>
              </a:rPr>
              <a:t>τονίζουν τη σημασία της εξήγησης στις μητέρες τόσο των κινδύνων όσο και των οφελών όταν ζητούν να πραγματοποιηθεί η καισαρική τομή</a:t>
            </a:r>
            <a:endParaRPr lang="el-GR" sz="2000" dirty="0">
              <a:solidFill>
                <a:schemeClr val="accent4">
                  <a:lumMod val="50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0"/>
            <a:ext cx="8643998" cy="1143000"/>
          </a:xfrm>
        </p:spPr>
        <p:txBody>
          <a:bodyPr>
            <a:normAutofit/>
          </a:bodyPr>
          <a:lstStyle/>
          <a:p>
            <a:r>
              <a:rPr lang="el-GR" sz="3600" i="1" dirty="0" smtClean="0"/>
              <a:t>ΚΙΝΔΥΝΟΙ ΓΙΑ ΤΗ ΜΗΤΕΡΑ</a:t>
            </a:r>
            <a:endParaRPr lang="el-GR" sz="3600" i="1" dirty="0"/>
          </a:p>
        </p:txBody>
      </p:sp>
      <p:sp>
        <p:nvSpPr>
          <p:cNvPr id="7" name="6 - Θέση περιεχομένου"/>
          <p:cNvSpPr>
            <a:spLocks noGrp="1"/>
          </p:cNvSpPr>
          <p:nvPr>
            <p:ph sz="quarter" idx="2"/>
          </p:nvPr>
        </p:nvSpPr>
        <p:spPr>
          <a:xfrm>
            <a:off x="214282" y="1571612"/>
            <a:ext cx="5572164" cy="4857784"/>
          </a:xfrm>
        </p:spPr>
        <p:txBody>
          <a:bodyPr>
            <a:noAutofit/>
          </a:bodyPr>
          <a:lstStyle/>
          <a:p>
            <a:pPr fontAlgn="base"/>
            <a:r>
              <a:rPr lang="el-GR" sz="1600" dirty="0" smtClean="0">
                <a:solidFill>
                  <a:schemeClr val="accent4">
                    <a:lumMod val="50000"/>
                  </a:schemeClr>
                </a:solidFill>
              </a:rPr>
              <a:t>Αύξηση μητρικής νοσηρότητας και θνησιμότητας.</a:t>
            </a:r>
          </a:p>
          <a:p>
            <a:pPr fontAlgn="base"/>
            <a:r>
              <a:rPr lang="el-GR" sz="1600" dirty="0" smtClean="0">
                <a:solidFill>
                  <a:schemeClr val="accent4">
                    <a:lumMod val="50000"/>
                  </a:schemeClr>
                </a:solidFill>
              </a:rPr>
              <a:t>Εμφάνιση </a:t>
            </a:r>
            <a:r>
              <a:rPr lang="el-GR" sz="1600" dirty="0" err="1" smtClean="0">
                <a:solidFill>
                  <a:schemeClr val="accent4">
                    <a:lumMod val="50000"/>
                  </a:schemeClr>
                </a:solidFill>
              </a:rPr>
              <a:t>υπογονιμότητας</a:t>
            </a:r>
            <a:r>
              <a:rPr lang="el-GR" sz="1600" dirty="0" smtClean="0">
                <a:solidFill>
                  <a:schemeClr val="accent4">
                    <a:lumMod val="50000"/>
                  </a:schemeClr>
                </a:solidFill>
              </a:rPr>
              <a:t>.</a:t>
            </a:r>
          </a:p>
          <a:p>
            <a:pPr fontAlgn="base"/>
            <a:r>
              <a:rPr lang="el-GR" sz="1600" dirty="0" smtClean="0">
                <a:solidFill>
                  <a:schemeClr val="accent4">
                    <a:lumMod val="50000"/>
                  </a:schemeClr>
                </a:solidFill>
              </a:rPr>
              <a:t>Δυσκολίες σε επόμενες κυήσεις ( προδρομικός πλακούντας, δηλαδή πλακούντας που αναπτύσσεται χαμηλά στην μήτρα, αποβολή, έκτοπος εγκυμοσύνη, χαμηλό βάρος γέννησης για τα επόμενα παιδιά.)</a:t>
            </a:r>
          </a:p>
          <a:p>
            <a:pPr fontAlgn="base"/>
            <a:r>
              <a:rPr lang="el-GR" sz="1600" dirty="0" smtClean="0">
                <a:solidFill>
                  <a:schemeClr val="accent4">
                    <a:lumMod val="50000"/>
                  </a:schemeClr>
                </a:solidFill>
              </a:rPr>
              <a:t>Όσο αυξάνονται οι καισαρικές αυξάνονται και τα ποσοστά αποκόλλησης πλακούντα, κατάσταση που ενέχει σημαντικό κίνδυνο για την υγεία τόσο της μητέρας όσο και του εμβρύου.</a:t>
            </a:r>
          </a:p>
          <a:p>
            <a:pPr fontAlgn="base"/>
            <a:endParaRPr lang="el-GR" sz="1600" dirty="0" smtClean="0"/>
          </a:p>
          <a:p>
            <a:endParaRPr lang="el-GR" sz="1600" dirty="0"/>
          </a:p>
        </p:txBody>
      </p:sp>
      <p:pic>
        <p:nvPicPr>
          <p:cNvPr id="2050" name="Picture 2" descr="C:\Users\User\Desktop\kaisariki 1.jpg"/>
          <p:cNvPicPr>
            <a:picLocks noChangeAspect="1" noChangeArrowheads="1"/>
          </p:cNvPicPr>
          <p:nvPr/>
        </p:nvPicPr>
        <p:blipFill>
          <a:blip r:embed="rId2"/>
          <a:srcRect/>
          <a:stretch>
            <a:fillRect/>
          </a:stretch>
        </p:blipFill>
        <p:spPr bwMode="auto">
          <a:xfrm>
            <a:off x="857224" y="4286256"/>
            <a:ext cx="4143404" cy="2357430"/>
          </a:xfrm>
          <a:prstGeom prst="rect">
            <a:avLst/>
          </a:prstGeom>
          <a:noFill/>
        </p:spPr>
      </p:pic>
      <p:sp>
        <p:nvSpPr>
          <p:cNvPr id="9" name="8 - TextBox"/>
          <p:cNvSpPr txBox="1"/>
          <p:nvPr/>
        </p:nvSpPr>
        <p:spPr>
          <a:xfrm>
            <a:off x="5643570" y="1142984"/>
            <a:ext cx="3500430" cy="5357850"/>
          </a:xfrm>
          <a:prstGeom prst="rect">
            <a:avLst/>
          </a:prstGeom>
          <a:noFill/>
        </p:spPr>
        <p:txBody>
          <a:bodyPr wrap="square" rtlCol="0">
            <a:spAutoFit/>
          </a:bodyPr>
          <a:lstStyle/>
          <a:p>
            <a:pPr fontAlgn="base">
              <a:buFont typeface="Arial" pitchFamily="34" charset="0"/>
              <a:buChar char="•"/>
            </a:pPr>
            <a:r>
              <a:rPr lang="el-GR" dirty="0" smtClean="0"/>
              <a:t>  </a:t>
            </a:r>
            <a:r>
              <a:rPr lang="el-GR" dirty="0" smtClean="0">
                <a:solidFill>
                  <a:schemeClr val="accent4">
                    <a:lumMod val="50000"/>
                  </a:schemeClr>
                </a:solidFill>
              </a:rPr>
              <a:t>Μακροπρόθεσμα </a:t>
            </a:r>
            <a:r>
              <a:rPr lang="el-GR" dirty="0" smtClean="0">
                <a:solidFill>
                  <a:schemeClr val="accent4">
                    <a:lumMod val="50000"/>
                  </a:schemeClr>
                </a:solidFill>
              </a:rPr>
              <a:t>προβλήματα της καισαρικής είναι :  η δυσπαρευνία ( επίπονη σεξουαλική επαφή για τη γυναίκα), η αυξημένη πιθανότητα εμφάνισης σοβαρών επιπλοκών μετά από υστερεκτομή σε επόμενο χειρουργείο, απόφραξη του λεπτού εντέρου κ.α.</a:t>
            </a:r>
          </a:p>
          <a:p>
            <a:pPr fontAlgn="base">
              <a:buFont typeface="Arial" pitchFamily="34" charset="0"/>
              <a:buChar char="•"/>
            </a:pPr>
            <a:r>
              <a:rPr lang="el-GR" dirty="0" smtClean="0">
                <a:solidFill>
                  <a:schemeClr val="accent4">
                    <a:lumMod val="50000"/>
                  </a:schemeClr>
                </a:solidFill>
              </a:rPr>
              <a:t>  Μείωση </a:t>
            </a:r>
            <a:r>
              <a:rPr lang="el-GR" dirty="0" smtClean="0">
                <a:solidFill>
                  <a:schemeClr val="accent4">
                    <a:lumMod val="50000"/>
                  </a:schemeClr>
                </a:solidFill>
              </a:rPr>
              <a:t>του αριθμού των γεννήσεων : λόγω του υποβάθρου της καισαρικής τομής η γυναίκα δεν προχωρά σε πάνω από 3 παιδιά. Αρκετές γυναίκες επίσης λόγω τις τραυματικής εμπειρίας που βίωσαν από το αναίτιο χειρουργείο καθυστερούν ή αναβάλλουν δια παντός επόμενη εγκυμοσύνη.</a:t>
            </a:r>
            <a:endParaRPr lang="el-GR" dirty="0" smtClean="0">
              <a:solidFill>
                <a:schemeClr val="accent4">
                  <a:lumMod val="50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0"/>
            <a:ext cx="8305800" cy="1143000"/>
          </a:xfrm>
        </p:spPr>
        <p:txBody>
          <a:bodyPr>
            <a:normAutofit/>
          </a:bodyPr>
          <a:lstStyle/>
          <a:p>
            <a:r>
              <a:rPr lang="el-GR" sz="4000" i="1" dirty="0" smtClean="0"/>
              <a:t>ΚΙΝΔΥΝΟΙ ΓΙΑ ΤΟ ΕΜΒΡΥΟ</a:t>
            </a:r>
            <a:endParaRPr lang="el-GR" sz="4000" i="1" dirty="0"/>
          </a:p>
        </p:txBody>
      </p:sp>
      <p:sp>
        <p:nvSpPr>
          <p:cNvPr id="3" name="2 - TextBox"/>
          <p:cNvSpPr txBox="1"/>
          <p:nvPr/>
        </p:nvSpPr>
        <p:spPr>
          <a:xfrm>
            <a:off x="214282" y="1357298"/>
            <a:ext cx="5572164" cy="4524315"/>
          </a:xfrm>
          <a:prstGeom prst="rect">
            <a:avLst/>
          </a:prstGeom>
          <a:noFill/>
        </p:spPr>
        <p:txBody>
          <a:bodyPr wrap="square" rtlCol="0">
            <a:spAutoFit/>
          </a:bodyPr>
          <a:lstStyle/>
          <a:p>
            <a:pPr>
              <a:buFont typeface="Arial" pitchFamily="34" charset="0"/>
              <a:buChar char="•"/>
            </a:pPr>
            <a:r>
              <a:rPr lang="el-GR" dirty="0" smtClean="0"/>
              <a:t> </a:t>
            </a:r>
            <a:r>
              <a:rPr lang="el-GR" dirty="0" smtClean="0">
                <a:solidFill>
                  <a:schemeClr val="accent4">
                    <a:lumMod val="50000"/>
                  </a:schemeClr>
                </a:solidFill>
              </a:rPr>
              <a:t>Εάν </a:t>
            </a:r>
            <a:r>
              <a:rPr lang="el-GR" dirty="0" smtClean="0">
                <a:solidFill>
                  <a:schemeClr val="accent4">
                    <a:lumMod val="50000"/>
                  </a:schemeClr>
                </a:solidFill>
              </a:rPr>
              <a:t>η ηλικία κύησης δεν είχε υπολογιστεί σωστά, ένα μωρό που γεννιέται με καισαρική τομή μπορεί να γεννηθεί πολύ νωρίς και να έχει χαμηλό βάρος γέννησης</a:t>
            </a:r>
            <a:r>
              <a:rPr lang="el-GR" dirty="0" smtClean="0">
                <a:solidFill>
                  <a:schemeClr val="accent4">
                    <a:lumMod val="50000"/>
                  </a:schemeClr>
                </a:solidFill>
              </a:rPr>
              <a:t>.</a:t>
            </a:r>
            <a:endParaRPr lang="el-GR" dirty="0" smtClean="0">
              <a:solidFill>
                <a:schemeClr val="accent4">
                  <a:lumMod val="50000"/>
                </a:schemeClr>
              </a:solidFill>
            </a:endParaRPr>
          </a:p>
          <a:p>
            <a:pPr>
              <a:buFont typeface="Arial" pitchFamily="34" charset="0"/>
              <a:buChar char="•"/>
            </a:pPr>
            <a:endParaRPr lang="el-GR" dirty="0" smtClean="0">
              <a:solidFill>
                <a:schemeClr val="accent4">
                  <a:lumMod val="50000"/>
                </a:schemeClr>
              </a:solidFill>
            </a:endParaRPr>
          </a:p>
          <a:p>
            <a:pPr>
              <a:buFont typeface="Arial" pitchFamily="34" charset="0"/>
              <a:buChar char="•"/>
            </a:pPr>
            <a:r>
              <a:rPr lang="el-GR" dirty="0" smtClean="0">
                <a:solidFill>
                  <a:schemeClr val="accent4">
                    <a:lumMod val="50000"/>
                  </a:schemeClr>
                </a:solidFill>
              </a:rPr>
              <a:t> Τα </a:t>
            </a:r>
            <a:r>
              <a:rPr lang="el-GR" dirty="0" smtClean="0">
                <a:solidFill>
                  <a:schemeClr val="accent4">
                    <a:lumMod val="50000"/>
                  </a:schemeClr>
                </a:solidFill>
              </a:rPr>
              <a:t>μωρά που γεννιούνται με καισαρική τομή τείνουν να έχουν περισσότερα αρχικά προβλήματα αναπνοής από αυτά που γεννιούνται κολπικά, ένα σύνδρομο γνωστό ως επίμονη πνευμονική υπέρταση του νεογνού (PPHN</a:t>
            </a:r>
            <a:r>
              <a:rPr lang="el-GR" dirty="0" smtClean="0">
                <a:solidFill>
                  <a:schemeClr val="accent4">
                    <a:lumMod val="50000"/>
                  </a:schemeClr>
                </a:solidFill>
              </a:rPr>
              <a:t>).</a:t>
            </a:r>
            <a:endParaRPr lang="el-GR" dirty="0" smtClean="0">
              <a:solidFill>
                <a:schemeClr val="accent4">
                  <a:lumMod val="50000"/>
                </a:schemeClr>
              </a:solidFill>
            </a:endParaRPr>
          </a:p>
          <a:p>
            <a:pPr>
              <a:buFont typeface="Arial" pitchFamily="34" charset="0"/>
              <a:buChar char="•"/>
            </a:pPr>
            <a:endParaRPr lang="el-GR" dirty="0" smtClean="0">
              <a:solidFill>
                <a:schemeClr val="accent4">
                  <a:lumMod val="50000"/>
                </a:schemeClr>
              </a:solidFill>
            </a:endParaRPr>
          </a:p>
          <a:p>
            <a:pPr>
              <a:buFont typeface="Arial" pitchFamily="34" charset="0"/>
              <a:buChar char="•"/>
            </a:pPr>
            <a:r>
              <a:rPr lang="el-GR" dirty="0" smtClean="0">
                <a:solidFill>
                  <a:schemeClr val="accent4">
                    <a:lumMod val="50000"/>
                  </a:schemeClr>
                </a:solidFill>
              </a:rPr>
              <a:t>Η </a:t>
            </a:r>
            <a:r>
              <a:rPr lang="el-GR" dirty="0" smtClean="0">
                <a:solidFill>
                  <a:schemeClr val="accent4">
                    <a:lumMod val="50000"/>
                  </a:schemeClr>
                </a:solidFill>
              </a:rPr>
              <a:t>σίτιση μπορεί να είναι δύσκολη, επειδή τόσο η μητέρα όσο και το μωρό επηρεάζονται από τα παυσίπονα.</a:t>
            </a:r>
          </a:p>
          <a:p>
            <a:pPr>
              <a:buFont typeface="Arial" pitchFamily="34" charset="0"/>
              <a:buChar char="•"/>
            </a:pPr>
            <a:endParaRPr lang="el-GR" dirty="0" smtClean="0">
              <a:solidFill>
                <a:schemeClr val="accent4">
                  <a:lumMod val="50000"/>
                </a:schemeClr>
              </a:solidFill>
            </a:endParaRPr>
          </a:p>
          <a:p>
            <a:pPr>
              <a:buFont typeface="Arial" pitchFamily="34" charset="0"/>
              <a:buChar char="•"/>
            </a:pPr>
            <a:endParaRPr lang="el-GR" dirty="0" smtClean="0"/>
          </a:p>
        </p:txBody>
      </p:sp>
      <p:sp>
        <p:nvSpPr>
          <p:cNvPr id="4" name="3 - TextBox"/>
          <p:cNvSpPr txBox="1"/>
          <p:nvPr/>
        </p:nvSpPr>
        <p:spPr>
          <a:xfrm>
            <a:off x="5857884" y="1357298"/>
            <a:ext cx="3071834" cy="2031325"/>
          </a:xfrm>
          <a:prstGeom prst="rect">
            <a:avLst/>
          </a:prstGeom>
          <a:noFill/>
        </p:spPr>
        <p:txBody>
          <a:bodyPr wrap="square" rtlCol="0">
            <a:spAutoFit/>
          </a:bodyPr>
          <a:lstStyle/>
          <a:p>
            <a:pPr>
              <a:buFont typeface="Arial" pitchFamily="34" charset="0"/>
              <a:buChar char="•"/>
            </a:pPr>
            <a:endParaRPr lang="el-GR" dirty="0" smtClean="0"/>
          </a:p>
          <a:p>
            <a:pPr>
              <a:buFont typeface="Arial" pitchFamily="34" charset="0"/>
              <a:buChar char="•"/>
            </a:pPr>
            <a:r>
              <a:rPr lang="el-GR" dirty="0" smtClean="0"/>
              <a:t> </a:t>
            </a:r>
            <a:r>
              <a:rPr lang="el-GR" dirty="0" smtClean="0"/>
              <a:t> </a:t>
            </a:r>
            <a:r>
              <a:rPr lang="el-GR" dirty="0" smtClean="0">
                <a:solidFill>
                  <a:schemeClr val="accent4">
                    <a:lumMod val="50000"/>
                  </a:schemeClr>
                </a:solidFill>
              </a:rPr>
              <a:t>Πολύ σπάνια, το μωρό μπορεί να τραυματιστεί κατά τη διάρκεια της τομής (κατά μέσο όρο, 1 ή 2 μωρά ανά 100 τραυματίζονται κατά τη διάρκεια της επέμβασης</a:t>
            </a:r>
            <a:r>
              <a:rPr lang="el-GR" dirty="0" smtClean="0">
                <a:solidFill>
                  <a:schemeClr val="accent4">
                    <a:lumMod val="50000"/>
                  </a:schemeClr>
                </a:solidFill>
              </a:rPr>
              <a:t>).</a:t>
            </a:r>
            <a:endParaRPr lang="el-GR" dirty="0">
              <a:solidFill>
                <a:schemeClr val="accent4">
                  <a:lumMod val="50000"/>
                </a:schemeClr>
              </a:solidFill>
            </a:endParaRPr>
          </a:p>
        </p:txBody>
      </p:sp>
      <p:pic>
        <p:nvPicPr>
          <p:cNvPr id="3074" name="Picture 2" descr="C:\Users\User\Pictures\αρχείο λήψης (5).jpeg"/>
          <p:cNvPicPr>
            <a:picLocks noChangeAspect="1" noChangeArrowheads="1"/>
          </p:cNvPicPr>
          <p:nvPr/>
        </p:nvPicPr>
        <p:blipFill>
          <a:blip r:embed="rId2"/>
          <a:srcRect/>
          <a:stretch>
            <a:fillRect/>
          </a:stretch>
        </p:blipFill>
        <p:spPr bwMode="auto">
          <a:xfrm>
            <a:off x="5857884" y="3929066"/>
            <a:ext cx="3089304" cy="2427285"/>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rot="19322433">
            <a:off x="3492934" y="2658129"/>
            <a:ext cx="4342907" cy="1004730"/>
          </a:xfrm>
        </p:spPr>
        <p:txBody>
          <a:bodyPr>
            <a:normAutofit/>
          </a:bodyPr>
          <a:lstStyle/>
          <a:p>
            <a:r>
              <a:rPr lang="el-GR" sz="2800" dirty="0" smtClean="0"/>
              <a:t>ΕΥΧΑΡΙΣΤΩ  ΓΙΑ  ΤΟΝ ΧΡΟΝΟ  ΣΑΣ!!!!!!</a:t>
            </a:r>
            <a:endParaRPr lang="el-GR" sz="2800" dirty="0"/>
          </a:p>
        </p:txBody>
      </p:sp>
      <p:sp>
        <p:nvSpPr>
          <p:cNvPr id="3" name="2 - Θέση κειμένου"/>
          <p:cNvSpPr>
            <a:spLocks noGrp="1"/>
          </p:cNvSpPr>
          <p:nvPr>
            <p:ph type="body" sz="half" idx="2"/>
          </p:nvPr>
        </p:nvSpPr>
        <p:spPr/>
        <p:txBody>
          <a:bodyPr/>
          <a:lstStyle/>
          <a:p>
            <a:endParaRPr lang="el-GR"/>
          </a:p>
        </p:txBody>
      </p:sp>
      <p:pic>
        <p:nvPicPr>
          <p:cNvPr id="16388" name="Picture 4" descr="C:\Users\User\Pictures\αρχείο λήψης (3).jpeg"/>
          <p:cNvPicPr>
            <a:picLocks noChangeAspect="1" noChangeArrowheads="1"/>
          </p:cNvPicPr>
          <p:nvPr/>
        </p:nvPicPr>
        <p:blipFill>
          <a:blip r:embed="rId2"/>
          <a:srcRect/>
          <a:stretch>
            <a:fillRect/>
          </a:stretch>
        </p:blipFill>
        <p:spPr bwMode="auto">
          <a:xfrm>
            <a:off x="357158" y="2857496"/>
            <a:ext cx="2376498" cy="2376498"/>
          </a:xfrm>
          <a:prstGeom prst="rect">
            <a:avLst/>
          </a:prstGeom>
          <a:noFill/>
        </p:spPr>
      </p:pic>
      <p:pic>
        <p:nvPicPr>
          <p:cNvPr id="16389" name="Picture 5" descr="C:\Users\User\Pictures\αρχείο λήψης (4).jpeg"/>
          <p:cNvPicPr>
            <a:picLocks noChangeAspect="1" noChangeArrowheads="1"/>
          </p:cNvPicPr>
          <p:nvPr/>
        </p:nvPicPr>
        <p:blipFill>
          <a:blip r:embed="rId3"/>
          <a:srcRect/>
          <a:stretch>
            <a:fillRect/>
          </a:stretch>
        </p:blipFill>
        <p:spPr bwMode="auto">
          <a:xfrm>
            <a:off x="714348" y="928670"/>
            <a:ext cx="1519242" cy="1571636"/>
          </a:xfrm>
          <a:prstGeom prst="rect">
            <a:avLst/>
          </a:prstGeom>
          <a:noFill/>
        </p:spPr>
      </p:pic>
    </p:spTree>
  </p:cSld>
  <p:clrMapOvr>
    <a:masterClrMapping/>
  </p:clrMapOvr>
  <p:transition>
    <p:blind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dirty="0" smtClean="0"/>
              <a:t> </a:t>
            </a:r>
            <a:r>
              <a:rPr lang="el-GR" dirty="0" smtClean="0"/>
              <a:t>ΠΗΓΕΣ:</a:t>
            </a:r>
            <a:endParaRPr lang="el-GR" dirty="0"/>
          </a:p>
        </p:txBody>
      </p:sp>
      <p:sp>
        <p:nvSpPr>
          <p:cNvPr id="5" name="4 - Ορθογώνιο"/>
          <p:cNvSpPr/>
          <p:nvPr/>
        </p:nvSpPr>
        <p:spPr>
          <a:xfrm>
            <a:off x="785786" y="2214554"/>
            <a:ext cx="7558992" cy="2585323"/>
          </a:xfrm>
          <a:prstGeom prst="rect">
            <a:avLst/>
          </a:prstGeom>
          <a:noFill/>
        </p:spPr>
        <p:txBody>
          <a:bodyPr wrap="none" lIns="91440" tIns="45720" rIns="91440" bIns="45720">
            <a:spAutoFit/>
          </a:bodyPr>
          <a:lstStyle/>
          <a:p>
            <a:pPr algn="ctr"/>
            <a:r>
              <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OBGYN.GR</a:t>
            </a:r>
          </a:p>
          <a:p>
            <a:pPr algn="ctr"/>
            <a:r>
              <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KALOGEO.GR</a:t>
            </a:r>
          </a:p>
          <a:p>
            <a:pPr algn="ctr"/>
            <a:r>
              <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LAPAROSKOPISI.COM</a:t>
            </a:r>
            <a:endParaRPr lang="el-G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ransition>
    <p:checke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131</TotalTime>
  <Words>512</Words>
  <Application>Microsoft Office PowerPoint</Application>
  <PresentationFormat>Προβολή στην οθόνη (4:3)</PresentationFormat>
  <Paragraphs>42</Paragraphs>
  <Slides>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Ροή</vt:lpstr>
      <vt:lpstr>ΚΑΙΣΑΡΙΚΗ ΤΟΜΗ </vt:lpstr>
      <vt:lpstr>Η καισαρική τομή είναι μία χειρουργική επέμβαση η οποία επιτελείται όταν ο φυσιολογικός τοκετός είναι αδύνατος ή εγκυμονεί κινδύνους για την υγεία της μητέρας ή του εμβρύου. Κατά τη διάρκεια της επέμβασης ο χειρούργος βγάζει το έμβρυο κάνοντας χειρουργικές τομές στην κοιλιά και στη μήτρα.</vt:lpstr>
      <vt:lpstr> </vt:lpstr>
      <vt:lpstr>Η μητέρα μπορεί να έχει τις αισθήσεις της. Έτσι μπορεί να ακούσει το κλάμα του μωρού της ή να το αγκαλιάσει ενώ ακόμα εξελίσσεται η επέμβαση της.  Μετά το χειρουργείο η δραστηριότητα του εντέρου είναι ταχύτερη. Έτσι επιτρέπεται η σίτιση από το στόμα μέσα σε λίγες ώρες από την επέμβαση. Με τη γενική νάρκωση το 1ο 24ωρο δίδονται μόνον οροί και το δεύτερο μόνον υδρική δίαιτα (τσάι, χαμομήλι).   Η κινητοποίηση της χειρουργημένης είναι άμεση. Τα νεότερα φάρμακα καταστέλλουν τον πόνο δίχως να «παραλύουν» τους μύες. Έτσι η γυναίκα κινητοποιείται από το ίδιο απόγευμα.  Η παραμονή αντλίας, επιτρέπει στη χειρουργημένη να λάβει μετεγχειρητικά επιπλέον δόσεις αναλγησίας κατά το 1ο 24ωρο όπου ο πόνος είναι εντονότερος </vt:lpstr>
      <vt:lpstr>ΠΟΙΕΣ ΕΙΝΑΙ ΟΙ ΠΙΘΑΝΕΣ ΕΠΙΠΛΟΚΕΣ ΤΗΣ ΚΑΙΣΑΡΙΚΗΣ ΤΟΜΗΣ </vt:lpstr>
      <vt:lpstr>ΚΙΝΔΥΝΟΙ ΓΙΑ ΤΗ ΜΗΤΕΡΑ</vt:lpstr>
      <vt:lpstr>ΚΙΝΔΥΝΟΙ ΓΙΑ ΤΟ ΕΜΒΡΥΟ</vt:lpstr>
      <vt:lpstr>ΕΥΧΑΡΙΣΤΩ  ΓΙΑ  ΤΟΝ ΧΡΟΝΟ  ΣΑΣ!!!!!!</vt:lpstr>
      <vt:lpstr> ΠΗΓΕΣ: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ΚΑΙΣΑΡΙΚΗ ΤΟΜΗ</dc:title>
  <dc:creator>User</dc:creator>
  <cp:lastModifiedBy>User</cp:lastModifiedBy>
  <cp:revision>14</cp:revision>
  <dcterms:created xsi:type="dcterms:W3CDTF">2025-02-13T17:02:54Z</dcterms:created>
  <dcterms:modified xsi:type="dcterms:W3CDTF">2025-02-13T19:42:32Z</dcterms:modified>
</cp:coreProperties>
</file>