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1" r:id="rId1"/>
  </p:sldMasterIdLst>
  <p:sldIdLst>
    <p:sldId id="256" r:id="rId2"/>
    <p:sldId id="257" r:id="rId3"/>
    <p:sldId id="258" r:id="rId4"/>
    <p:sldId id="259"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6" autoAdjust="0"/>
    <p:restoredTop sz="94660"/>
  </p:normalViewPr>
  <p:slideViewPr>
    <p:cSldViewPr snapToGrid="0">
      <p:cViewPr varScale="1">
        <p:scale>
          <a:sx n="91" d="100"/>
          <a:sy n="91" d="100"/>
        </p:scale>
        <p:origin x="43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ABB3FBF6-3F80-4E5C-A05F-8712E6885E54}" type="datetimeFigureOut">
              <a:rPr lang="el-GR" smtClean="0"/>
              <a:t>18/5/2024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9EF641-FF7B-41B0-B552-9FC8628ACEF8}" type="slidenum">
              <a:rPr lang="el-GR" smtClean="0"/>
              <a:t>‹#›</a:t>
            </a:fld>
            <a:endParaRPr lang="el-GR"/>
          </a:p>
        </p:txBody>
      </p:sp>
    </p:spTree>
    <p:extLst>
      <p:ext uri="{BB962C8B-B14F-4D97-AF65-F5344CB8AC3E}">
        <p14:creationId xmlns:p14="http://schemas.microsoft.com/office/powerpoint/2010/main" val="1564150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BB3FBF6-3F80-4E5C-A05F-8712E6885E54}" type="datetimeFigureOut">
              <a:rPr lang="el-GR" smtClean="0"/>
              <a:t>18/5/2024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9EF641-FF7B-41B0-B552-9FC8628ACEF8}" type="slidenum">
              <a:rPr lang="el-GR" smtClean="0"/>
              <a:t>‹#›</a:t>
            </a:fld>
            <a:endParaRPr lang="el-GR"/>
          </a:p>
        </p:txBody>
      </p:sp>
    </p:spTree>
    <p:extLst>
      <p:ext uri="{BB962C8B-B14F-4D97-AF65-F5344CB8AC3E}">
        <p14:creationId xmlns:p14="http://schemas.microsoft.com/office/powerpoint/2010/main" val="278472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BB3FBF6-3F80-4E5C-A05F-8712E6885E54}" type="datetimeFigureOut">
              <a:rPr lang="el-GR" smtClean="0"/>
              <a:t>18/5/2024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9EF641-FF7B-41B0-B552-9FC8628ACEF8}" type="slidenum">
              <a:rPr lang="el-GR" smtClean="0"/>
              <a:t>‹#›</a:t>
            </a:fld>
            <a:endParaRPr lang="el-GR"/>
          </a:p>
        </p:txBody>
      </p:sp>
    </p:spTree>
    <p:extLst>
      <p:ext uri="{BB962C8B-B14F-4D97-AF65-F5344CB8AC3E}">
        <p14:creationId xmlns:p14="http://schemas.microsoft.com/office/powerpoint/2010/main" val="442491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BB3FBF6-3F80-4E5C-A05F-8712E6885E54}" type="datetimeFigureOut">
              <a:rPr lang="el-GR" smtClean="0"/>
              <a:t>18/5/2024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9EF641-FF7B-41B0-B552-9FC8628ACEF8}" type="slidenum">
              <a:rPr lang="el-GR" smtClean="0"/>
              <a:t>‹#›</a:t>
            </a:fld>
            <a:endParaRPr lang="el-G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78979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BB3FBF6-3F80-4E5C-A05F-8712E6885E54}" type="datetimeFigureOut">
              <a:rPr lang="el-GR" smtClean="0"/>
              <a:t>18/5/2024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9EF641-FF7B-41B0-B552-9FC8628ACEF8}" type="slidenum">
              <a:rPr lang="el-GR" smtClean="0"/>
              <a:t>‹#›</a:t>
            </a:fld>
            <a:endParaRPr lang="el-GR"/>
          </a:p>
        </p:txBody>
      </p:sp>
    </p:spTree>
    <p:extLst>
      <p:ext uri="{BB962C8B-B14F-4D97-AF65-F5344CB8AC3E}">
        <p14:creationId xmlns:p14="http://schemas.microsoft.com/office/powerpoint/2010/main" val="4304081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ABB3FBF6-3F80-4E5C-A05F-8712E6885E54}" type="datetimeFigureOut">
              <a:rPr lang="el-GR" smtClean="0"/>
              <a:t>18/5/2024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59EF641-FF7B-41B0-B552-9FC8628ACEF8}" type="slidenum">
              <a:rPr lang="el-GR" smtClean="0"/>
              <a:t>‹#›</a:t>
            </a:fld>
            <a:endParaRPr lang="el-GR"/>
          </a:p>
        </p:txBody>
      </p:sp>
    </p:spTree>
    <p:extLst>
      <p:ext uri="{BB962C8B-B14F-4D97-AF65-F5344CB8AC3E}">
        <p14:creationId xmlns:p14="http://schemas.microsoft.com/office/powerpoint/2010/main" val="20478146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ABB3FBF6-3F80-4E5C-A05F-8712E6885E54}" type="datetimeFigureOut">
              <a:rPr lang="el-GR" smtClean="0"/>
              <a:t>18/5/2024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59EF641-FF7B-41B0-B552-9FC8628ACEF8}" type="slidenum">
              <a:rPr lang="el-GR" smtClean="0"/>
              <a:t>‹#›</a:t>
            </a:fld>
            <a:endParaRPr lang="el-GR"/>
          </a:p>
        </p:txBody>
      </p:sp>
    </p:spTree>
    <p:extLst>
      <p:ext uri="{BB962C8B-B14F-4D97-AF65-F5344CB8AC3E}">
        <p14:creationId xmlns:p14="http://schemas.microsoft.com/office/powerpoint/2010/main" val="24300237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BB3FBF6-3F80-4E5C-A05F-8712E6885E54}" type="datetimeFigureOut">
              <a:rPr lang="el-GR" smtClean="0"/>
              <a:t>18/5/2024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9EF641-FF7B-41B0-B552-9FC8628ACEF8}" type="slidenum">
              <a:rPr lang="el-GR" smtClean="0"/>
              <a:t>‹#›</a:t>
            </a:fld>
            <a:endParaRPr lang="el-GR"/>
          </a:p>
        </p:txBody>
      </p:sp>
    </p:spTree>
    <p:extLst>
      <p:ext uri="{BB962C8B-B14F-4D97-AF65-F5344CB8AC3E}">
        <p14:creationId xmlns:p14="http://schemas.microsoft.com/office/powerpoint/2010/main" val="5319132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BB3FBF6-3F80-4E5C-A05F-8712E6885E54}" type="datetimeFigureOut">
              <a:rPr lang="el-GR" smtClean="0"/>
              <a:t>18/5/2024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9EF641-FF7B-41B0-B552-9FC8628ACEF8}" type="slidenum">
              <a:rPr lang="el-GR" smtClean="0"/>
              <a:t>‹#›</a:t>
            </a:fld>
            <a:endParaRPr lang="el-GR"/>
          </a:p>
        </p:txBody>
      </p:sp>
    </p:spTree>
    <p:extLst>
      <p:ext uri="{BB962C8B-B14F-4D97-AF65-F5344CB8AC3E}">
        <p14:creationId xmlns:p14="http://schemas.microsoft.com/office/powerpoint/2010/main" val="368286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BB3FBF6-3F80-4E5C-A05F-8712E6885E54}" type="datetimeFigureOut">
              <a:rPr lang="el-GR" smtClean="0"/>
              <a:t>18/5/2024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9EF641-FF7B-41B0-B552-9FC8628ACEF8}" type="slidenum">
              <a:rPr lang="el-GR" smtClean="0"/>
              <a:t>‹#›</a:t>
            </a:fld>
            <a:endParaRPr lang="el-GR"/>
          </a:p>
        </p:txBody>
      </p:sp>
    </p:spTree>
    <p:extLst>
      <p:ext uri="{BB962C8B-B14F-4D97-AF65-F5344CB8AC3E}">
        <p14:creationId xmlns:p14="http://schemas.microsoft.com/office/powerpoint/2010/main" val="2301252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BB3FBF6-3F80-4E5C-A05F-8712E6885E54}" type="datetimeFigureOut">
              <a:rPr lang="el-GR" smtClean="0"/>
              <a:t>18/5/2024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9EF641-FF7B-41B0-B552-9FC8628ACEF8}" type="slidenum">
              <a:rPr lang="el-GR" smtClean="0"/>
              <a:t>‹#›</a:t>
            </a:fld>
            <a:endParaRPr lang="el-GR"/>
          </a:p>
        </p:txBody>
      </p:sp>
    </p:spTree>
    <p:extLst>
      <p:ext uri="{BB962C8B-B14F-4D97-AF65-F5344CB8AC3E}">
        <p14:creationId xmlns:p14="http://schemas.microsoft.com/office/powerpoint/2010/main" val="567813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ABB3FBF6-3F80-4E5C-A05F-8712E6885E54}" type="datetimeFigureOut">
              <a:rPr lang="el-GR" smtClean="0"/>
              <a:t>18/5/2024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9EF641-FF7B-41B0-B552-9FC8628ACEF8}" type="slidenum">
              <a:rPr lang="el-GR" smtClean="0"/>
              <a:t>‹#›</a:t>
            </a:fld>
            <a:endParaRPr lang="el-GR"/>
          </a:p>
        </p:txBody>
      </p:sp>
    </p:spTree>
    <p:extLst>
      <p:ext uri="{BB962C8B-B14F-4D97-AF65-F5344CB8AC3E}">
        <p14:creationId xmlns:p14="http://schemas.microsoft.com/office/powerpoint/2010/main" val="80347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Content Placeholder 3"/>
          <p:cNvSpPr>
            <a:spLocks noGrp="1"/>
          </p:cNvSpPr>
          <p:nvPr>
            <p:ph sz="quarter" idx="13"/>
          </p:nvPr>
        </p:nvSpPr>
        <p:spPr>
          <a:xfrm>
            <a:off x="913774" y="3051012"/>
            <a:ext cx="5106027" cy="274018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3" name="Content Placeholder 5"/>
          <p:cNvSpPr>
            <a:spLocks noGrp="1"/>
          </p:cNvSpPr>
          <p:nvPr>
            <p:ph sz="quarter" idx="14"/>
          </p:nvPr>
        </p:nvSpPr>
        <p:spPr>
          <a:xfrm>
            <a:off x="6172200" y="3051012"/>
            <a:ext cx="5105401" cy="274018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ABB3FBF6-3F80-4E5C-A05F-8712E6885E54}" type="datetimeFigureOut">
              <a:rPr lang="el-GR" smtClean="0"/>
              <a:t>18/5/2024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59EF641-FF7B-41B0-B552-9FC8628ACEF8}" type="slidenum">
              <a:rPr lang="el-GR" smtClean="0"/>
              <a:t>‹#›</a:t>
            </a:fld>
            <a:endParaRPr lang="el-GR"/>
          </a:p>
        </p:txBody>
      </p:sp>
    </p:spTree>
    <p:extLst>
      <p:ext uri="{BB962C8B-B14F-4D97-AF65-F5344CB8AC3E}">
        <p14:creationId xmlns:p14="http://schemas.microsoft.com/office/powerpoint/2010/main" val="1082151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ABB3FBF6-3F80-4E5C-A05F-8712E6885E54}" type="datetimeFigureOut">
              <a:rPr lang="el-GR" smtClean="0"/>
              <a:t>18/5/2024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59EF641-FF7B-41B0-B552-9FC8628ACEF8}" type="slidenum">
              <a:rPr lang="el-GR" smtClean="0"/>
              <a:t>‹#›</a:t>
            </a:fld>
            <a:endParaRPr lang="el-GR"/>
          </a:p>
        </p:txBody>
      </p:sp>
    </p:spTree>
    <p:extLst>
      <p:ext uri="{BB962C8B-B14F-4D97-AF65-F5344CB8AC3E}">
        <p14:creationId xmlns:p14="http://schemas.microsoft.com/office/powerpoint/2010/main" val="2169477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ABB3FBF6-3F80-4E5C-A05F-8712E6885E54}" type="datetimeFigureOut">
              <a:rPr lang="el-GR" smtClean="0"/>
              <a:t>18/5/2024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59EF641-FF7B-41B0-B552-9FC8628ACEF8}" type="slidenum">
              <a:rPr lang="el-GR" smtClean="0"/>
              <a:t>‹#›</a:t>
            </a:fld>
            <a:endParaRPr lang="el-GR"/>
          </a:p>
        </p:txBody>
      </p:sp>
    </p:spTree>
    <p:extLst>
      <p:ext uri="{BB962C8B-B14F-4D97-AF65-F5344CB8AC3E}">
        <p14:creationId xmlns:p14="http://schemas.microsoft.com/office/powerpoint/2010/main" val="2281459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BB3FBF6-3F80-4E5C-A05F-8712E6885E54}" type="datetimeFigureOut">
              <a:rPr lang="el-GR" smtClean="0"/>
              <a:t>18/5/2024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9EF641-FF7B-41B0-B552-9FC8628ACEF8}" type="slidenum">
              <a:rPr lang="el-GR" smtClean="0"/>
              <a:t>‹#›</a:t>
            </a:fld>
            <a:endParaRPr lang="el-GR"/>
          </a:p>
        </p:txBody>
      </p:sp>
    </p:spTree>
    <p:extLst>
      <p:ext uri="{BB962C8B-B14F-4D97-AF65-F5344CB8AC3E}">
        <p14:creationId xmlns:p14="http://schemas.microsoft.com/office/powerpoint/2010/main" val="907415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BB3FBF6-3F80-4E5C-A05F-8712E6885E54}" type="datetimeFigureOut">
              <a:rPr lang="el-GR" smtClean="0"/>
              <a:t>18/5/2024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9EF641-FF7B-41B0-B552-9FC8628ACEF8}" type="slidenum">
              <a:rPr lang="el-GR" smtClean="0"/>
              <a:t>‹#›</a:t>
            </a:fld>
            <a:endParaRPr lang="el-GR"/>
          </a:p>
        </p:txBody>
      </p:sp>
    </p:spTree>
    <p:extLst>
      <p:ext uri="{BB962C8B-B14F-4D97-AF65-F5344CB8AC3E}">
        <p14:creationId xmlns:p14="http://schemas.microsoft.com/office/powerpoint/2010/main" val="576661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ABB3FBF6-3F80-4E5C-A05F-8712E6885E54}" type="datetimeFigureOut">
              <a:rPr lang="el-GR" smtClean="0"/>
              <a:t>18/5/2024</a:t>
            </a:fld>
            <a:endParaRPr lang="el-G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l-G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E59EF641-FF7B-41B0-B552-9FC8628ACEF8}" type="slidenum">
              <a:rPr lang="el-GR" smtClean="0"/>
              <a:t>‹#›</a:t>
            </a:fld>
            <a:endParaRPr lang="el-GR"/>
          </a:p>
        </p:txBody>
      </p:sp>
    </p:spTree>
    <p:extLst>
      <p:ext uri="{BB962C8B-B14F-4D97-AF65-F5344CB8AC3E}">
        <p14:creationId xmlns:p14="http://schemas.microsoft.com/office/powerpoint/2010/main" val="2364309442"/>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 id="2147483813" r:id="rId12"/>
    <p:sldLayoutId id="2147483814" r:id="rId13"/>
    <p:sldLayoutId id="2147483815" r:id="rId14"/>
    <p:sldLayoutId id="2147483816" r:id="rId15"/>
    <p:sldLayoutId id="2147483817" r:id="rId16"/>
    <p:sldLayoutId id="2147483818"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9EAD2A-61B3-4A3D-292B-EEA82EF35239}"/>
              </a:ext>
            </a:extLst>
          </p:cNvPr>
          <p:cNvSpPr>
            <a:spLocks noGrp="1"/>
          </p:cNvSpPr>
          <p:nvPr>
            <p:ph type="ctrTitle"/>
          </p:nvPr>
        </p:nvSpPr>
        <p:spPr/>
        <p:txBody>
          <a:bodyPr>
            <a:normAutofit fontScale="90000"/>
          </a:bodyPr>
          <a:lstStyle/>
          <a:p>
            <a:r>
              <a:rPr lang="el-GR" dirty="0">
                <a:latin typeface="Comic Sans MS" panose="030F0702030302020204" pitchFamily="66" charset="0"/>
              </a:rPr>
              <a:t>Με ποιον τρόπο πολτοποιείται η τροφή στον πεπτικό της σωλήνα;</a:t>
            </a:r>
          </a:p>
        </p:txBody>
      </p:sp>
      <p:sp>
        <p:nvSpPr>
          <p:cNvPr id="3" name="Υπότιτλος 2">
            <a:extLst>
              <a:ext uri="{FF2B5EF4-FFF2-40B4-BE49-F238E27FC236}">
                <a16:creationId xmlns:a16="http://schemas.microsoft.com/office/drawing/2014/main" id="{96783DF4-C80F-1D27-22B5-8C3C2371589A}"/>
              </a:ext>
            </a:extLst>
          </p:cNvPr>
          <p:cNvSpPr>
            <a:spLocks noGrp="1"/>
          </p:cNvSpPr>
          <p:nvPr>
            <p:ph type="subTitle" idx="1"/>
          </p:nvPr>
        </p:nvSpPr>
        <p:spPr>
          <a:xfrm>
            <a:off x="1751012" y="5211688"/>
            <a:ext cx="8689976" cy="996813"/>
          </a:xfrm>
        </p:spPr>
        <p:txBody>
          <a:bodyPr/>
          <a:lstStyle/>
          <a:p>
            <a:r>
              <a:rPr lang="el-GR" dirty="0">
                <a:latin typeface="Comic Sans MS" panose="030F0702030302020204" pitchFamily="66" charset="0"/>
              </a:rPr>
              <a:t>Μελίνα </a:t>
            </a:r>
            <a:r>
              <a:rPr lang="el-GR" dirty="0" err="1">
                <a:latin typeface="Comic Sans MS" panose="030F0702030302020204" pitchFamily="66" charset="0"/>
              </a:rPr>
              <a:t>μάρη</a:t>
            </a:r>
            <a:r>
              <a:rPr lang="el-GR" dirty="0">
                <a:latin typeface="Comic Sans MS" panose="030F0702030302020204" pitchFamily="66" charset="0"/>
              </a:rPr>
              <a:t> - </a:t>
            </a:r>
            <a:r>
              <a:rPr lang="el-GR" dirty="0" err="1">
                <a:latin typeface="Comic Sans MS" panose="030F0702030302020204" pitchFamily="66" charset="0"/>
              </a:rPr>
              <a:t>μαριλένα</a:t>
            </a:r>
            <a:r>
              <a:rPr lang="el-GR" dirty="0">
                <a:latin typeface="Comic Sans MS" panose="030F0702030302020204" pitchFamily="66" charset="0"/>
              </a:rPr>
              <a:t> </a:t>
            </a:r>
            <a:r>
              <a:rPr lang="el-GR" dirty="0" err="1">
                <a:latin typeface="Comic Sans MS" panose="030F0702030302020204" pitchFamily="66" charset="0"/>
              </a:rPr>
              <a:t>δασκαλάκη</a:t>
            </a:r>
            <a:r>
              <a:rPr lang="el-GR" dirty="0">
                <a:latin typeface="Comic Sans MS" panose="030F0702030302020204" pitchFamily="66" charset="0"/>
              </a:rPr>
              <a:t> - </a:t>
            </a:r>
            <a:r>
              <a:rPr lang="el-GR" dirty="0" err="1">
                <a:latin typeface="Comic Sans MS" panose="030F0702030302020204" pitchFamily="66" charset="0"/>
              </a:rPr>
              <a:t>κωσταντίνα</a:t>
            </a:r>
            <a:r>
              <a:rPr lang="el-GR" dirty="0">
                <a:latin typeface="Comic Sans MS" panose="030F0702030302020204" pitchFamily="66" charset="0"/>
              </a:rPr>
              <a:t> </a:t>
            </a:r>
            <a:r>
              <a:rPr lang="el-GR" dirty="0" err="1">
                <a:latin typeface="Comic Sans MS" panose="030F0702030302020204" pitchFamily="66" charset="0"/>
              </a:rPr>
              <a:t>αλεξανδρή-άννι</a:t>
            </a:r>
            <a:r>
              <a:rPr lang="el-GR" dirty="0">
                <a:latin typeface="Comic Sans MS" panose="030F0702030302020204" pitchFamily="66" charset="0"/>
              </a:rPr>
              <a:t> </a:t>
            </a:r>
            <a:r>
              <a:rPr lang="el-GR" dirty="0" err="1">
                <a:latin typeface="Comic Sans MS" panose="030F0702030302020204" pitchFamily="66" charset="0"/>
              </a:rPr>
              <a:t>μπαχτάτζε</a:t>
            </a:r>
            <a:r>
              <a:rPr lang="el-GR" dirty="0">
                <a:latin typeface="Comic Sans MS" panose="030F0702030302020204" pitchFamily="66" charset="0"/>
              </a:rPr>
              <a:t> α1</a:t>
            </a:r>
          </a:p>
        </p:txBody>
      </p:sp>
    </p:spTree>
    <p:extLst>
      <p:ext uri="{BB962C8B-B14F-4D97-AF65-F5344CB8AC3E}">
        <p14:creationId xmlns:p14="http://schemas.microsoft.com/office/powerpoint/2010/main" val="601369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6076DC-843C-CB09-934E-B8F689D6B0B0}"/>
              </a:ext>
            </a:extLst>
          </p:cNvPr>
          <p:cNvSpPr>
            <a:spLocks noGrp="1"/>
          </p:cNvSpPr>
          <p:nvPr>
            <p:ph type="title"/>
          </p:nvPr>
        </p:nvSpPr>
        <p:spPr/>
        <p:txBody>
          <a:bodyPr/>
          <a:lstStyle/>
          <a:p>
            <a:r>
              <a:rPr lang="el-GR" dirty="0">
                <a:latin typeface="Comic Sans MS" panose="030F0702030302020204" pitchFamily="66" charset="0"/>
              </a:rPr>
              <a:t>Το πεπτικό σύστημα της κότας</a:t>
            </a:r>
          </a:p>
        </p:txBody>
      </p:sp>
      <p:sp>
        <p:nvSpPr>
          <p:cNvPr id="3" name="Θέση περιεχομένου 2">
            <a:extLst>
              <a:ext uri="{FF2B5EF4-FFF2-40B4-BE49-F238E27FC236}">
                <a16:creationId xmlns:a16="http://schemas.microsoft.com/office/drawing/2014/main" id="{A7EEE9CE-A356-D234-445F-77D01913B4A9}"/>
              </a:ext>
            </a:extLst>
          </p:cNvPr>
          <p:cNvSpPr>
            <a:spLocks noGrp="1"/>
          </p:cNvSpPr>
          <p:nvPr>
            <p:ph sz="quarter" idx="13"/>
          </p:nvPr>
        </p:nvSpPr>
        <p:spPr/>
        <p:txBody>
          <a:bodyPr>
            <a:normAutofit/>
          </a:bodyPr>
          <a:lstStyle/>
          <a:p>
            <a:r>
              <a:rPr lang="el-GR" dirty="0">
                <a:latin typeface="Comic Sans MS" panose="030F0702030302020204" pitchFamily="66" charset="0"/>
              </a:rPr>
              <a:t>Η κότα δεν έχει δόντια και καταπίνει αμάσητη την τροφή της. Η τροφή περνάει από το λαιμό στον </a:t>
            </a:r>
            <a:r>
              <a:rPr lang="el-GR" dirty="0" err="1">
                <a:latin typeface="Comic Sans MS" panose="030F0702030302020204" pitchFamily="66" charset="0"/>
              </a:rPr>
              <a:t>προστομάχι</a:t>
            </a:r>
            <a:r>
              <a:rPr lang="el-GR" dirty="0">
                <a:latin typeface="Comic Sans MS" panose="030F0702030302020204" pitchFamily="66" charset="0"/>
              </a:rPr>
              <a:t>, όπου αναμιγνύεται με το σάλιο. Στη συνέχεια, η τροφή πηγαίνει στον γαστέρα, όπου αποθηκεύεται και μαλακώνει. Μετά, η τροφή περνάει στο </a:t>
            </a:r>
            <a:r>
              <a:rPr lang="el-GR" dirty="0" err="1">
                <a:latin typeface="Comic Sans MS" panose="030F0702030302020204" pitchFamily="66" charset="0"/>
              </a:rPr>
              <a:t>μυλάρι</a:t>
            </a:r>
            <a:r>
              <a:rPr lang="el-GR" dirty="0">
                <a:latin typeface="Comic Sans MS" panose="030F0702030302020204" pitchFamily="66" charset="0"/>
              </a:rPr>
              <a:t>, έναν σκληρό μυϊκό θάλαμο που περιέχει μικρά πετράδια. Εκεί, η τροφή πολτοποιείται με τη βοήθεια των πετραδιών και των ενζύμων. Τέλος, η τροφή προχωράει στο λεπτό και το παχύ έντερο, όπου γίνεται η απορρόφηση των θρεπτικών συστατικών και η αφαίρεση των αποβλήτων.</a:t>
            </a:r>
          </a:p>
        </p:txBody>
      </p:sp>
    </p:spTree>
    <p:extLst>
      <p:ext uri="{BB962C8B-B14F-4D97-AF65-F5344CB8AC3E}">
        <p14:creationId xmlns:p14="http://schemas.microsoft.com/office/powerpoint/2010/main" val="9113481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33911A-A13C-DA39-D533-670CBA781BA4}"/>
              </a:ext>
            </a:extLst>
          </p:cNvPr>
          <p:cNvSpPr>
            <a:spLocks noGrp="1"/>
          </p:cNvSpPr>
          <p:nvPr>
            <p:ph type="title"/>
          </p:nvPr>
        </p:nvSpPr>
        <p:spPr/>
        <p:txBody>
          <a:bodyPr/>
          <a:lstStyle/>
          <a:p>
            <a:r>
              <a:rPr lang="el-GR" dirty="0">
                <a:latin typeface="Comic Sans MS" panose="030F0702030302020204" pitchFamily="66" charset="0"/>
              </a:rPr>
              <a:t>Το πεπτικό σύστημα των πτηνών</a:t>
            </a:r>
          </a:p>
        </p:txBody>
      </p:sp>
      <p:sp>
        <p:nvSpPr>
          <p:cNvPr id="3" name="Θέση περιεχομένου 2">
            <a:extLst>
              <a:ext uri="{FF2B5EF4-FFF2-40B4-BE49-F238E27FC236}">
                <a16:creationId xmlns:a16="http://schemas.microsoft.com/office/drawing/2014/main" id="{EDE83134-0B85-7BA3-CE9C-B362B4FF5BBE}"/>
              </a:ext>
            </a:extLst>
          </p:cNvPr>
          <p:cNvSpPr>
            <a:spLocks noGrp="1"/>
          </p:cNvSpPr>
          <p:nvPr>
            <p:ph sz="quarter" idx="13"/>
          </p:nvPr>
        </p:nvSpPr>
        <p:spPr/>
        <p:txBody>
          <a:bodyPr>
            <a:normAutofit/>
          </a:bodyPr>
          <a:lstStyle/>
          <a:p>
            <a:r>
              <a:rPr lang="el-GR" dirty="0">
                <a:latin typeface="Comic Sans MS" panose="030F0702030302020204" pitchFamily="66" charset="0"/>
              </a:rPr>
              <a:t>Τα πουλιά είναι ζώα </a:t>
            </a:r>
            <a:r>
              <a:rPr lang="el-GR" dirty="0" err="1">
                <a:latin typeface="Comic Sans MS" panose="030F0702030302020204" pitchFamily="66" charset="0"/>
              </a:rPr>
              <a:t>σαρκοφάγα</a:t>
            </a:r>
            <a:r>
              <a:rPr lang="el-GR" dirty="0">
                <a:latin typeface="Comic Sans MS" panose="030F0702030302020204" pitchFamily="66" charset="0"/>
              </a:rPr>
              <a:t>, που τρέφονται κυρίως με έντομα. Στη δίαιτα των πουλιών, ανάλογα με το είδος, περιλαμβάνονται διάφορα ζώα, όπως σκουλήκια, μαλάκια, καρκινοειδή, ψάρια, βατράχια, ερπετά, θηλαστικά, καθώς και άλλα πουλιά. Μια πολύ μεγάλη ομάδα πουλιών, σχεδόν το 1/5, τρέφεται με νέκταρ, ενώ μερικά είδη είναι παμφάγα και τρώνε οτιδήποτε είναι άφθονο κάθε εποχή</a:t>
            </a:r>
          </a:p>
        </p:txBody>
      </p:sp>
    </p:spTree>
    <p:extLst>
      <p:ext uri="{BB962C8B-B14F-4D97-AF65-F5344CB8AC3E}">
        <p14:creationId xmlns:p14="http://schemas.microsoft.com/office/powerpoint/2010/main" val="655137722"/>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DF79196-F955-F2F0-7132-E1828DD10C4D}"/>
              </a:ext>
            </a:extLst>
          </p:cNvPr>
          <p:cNvSpPr>
            <a:spLocks noGrp="1"/>
          </p:cNvSpPr>
          <p:nvPr>
            <p:ph sz="quarter" idx="13"/>
          </p:nvPr>
        </p:nvSpPr>
        <p:spPr>
          <a:xfrm>
            <a:off x="913774" y="973268"/>
            <a:ext cx="10363826" cy="4817932"/>
          </a:xfrm>
        </p:spPr>
        <p:txBody>
          <a:bodyPr>
            <a:normAutofit fontScale="77500" lnSpcReduction="20000"/>
          </a:bodyPr>
          <a:lstStyle/>
          <a:p>
            <a:r>
              <a:rPr lang="el-GR" dirty="0">
                <a:latin typeface="Comic Sans MS" panose="030F0702030302020204" pitchFamily="66" charset="0"/>
              </a:rPr>
              <a:t>Τα πουλιά διαθέτουν ένα πολύ αποτελεσματικό πεπτικό σύστημα και </a:t>
            </a:r>
            <a:r>
              <a:rPr lang="el-GR" dirty="0" err="1">
                <a:latin typeface="Comic Sans MS" panose="030F0702030302020204" pitchFamily="66" charset="0"/>
              </a:rPr>
              <a:t>πέπτουν</a:t>
            </a:r>
            <a:r>
              <a:rPr lang="el-GR" dirty="0">
                <a:latin typeface="Comic Sans MS" panose="030F0702030302020204" pitchFamily="66" charset="0"/>
              </a:rPr>
              <a:t> γρήγορα την τροφή τους. Επειδή δεν έχουν δόντια, οι τροφές που χρειάζονται μάσηση υφίστανται επεξεργασία στον </a:t>
            </a:r>
            <a:r>
              <a:rPr lang="el-GR" dirty="0" err="1">
                <a:latin typeface="Comic Sans MS" panose="030F0702030302020204" pitchFamily="66" charset="0"/>
              </a:rPr>
              <a:t>προστόμαχο</a:t>
            </a:r>
            <a:r>
              <a:rPr lang="el-GR" dirty="0">
                <a:latin typeface="Comic Sans MS" panose="030F0702030302020204" pitchFamily="66" charset="0"/>
              </a:rPr>
              <a:t>. Οι σιελογόνοι αδένες είναι λίγο ανεπτυγμένοι και κυρίως εκκρίνουν βλέννα για τη λίπανση της τροφής και της λεπτής γλώσσας που καλύπτεται με κερατίνη. Υπάρχουν λίγοι γευστικοί κάλυκες. Μετά το βραχύ φάρυγγα ακολουθεί ο σχετικά μακρύς, μυώδης, ελαστικός οισοφάγος, που φθάνει μέχρι το στόμαχο. </a:t>
            </a:r>
          </a:p>
          <a:p>
            <a:r>
              <a:rPr lang="el-GR" dirty="0">
                <a:latin typeface="Comic Sans MS" panose="030F0702030302020204" pitchFamily="66" charset="0"/>
              </a:rPr>
              <a:t>Πολλά πουλιά διαθέτουν μια διεύρυνση, τον πρόλοβο, στο κάτω τμήμα του οισοφάγου που χρησιμεύει ως χώρος αποθήκευσης. Ο στόμαχος αποτελείται από δύο τμήματα, το </a:t>
            </a:r>
            <a:r>
              <a:rPr lang="el-GR" dirty="0" err="1">
                <a:latin typeface="Comic Sans MS" panose="030F0702030302020204" pitchFamily="66" charset="0"/>
              </a:rPr>
              <a:t>προκοιλίδιο</a:t>
            </a:r>
            <a:r>
              <a:rPr lang="el-GR" dirty="0">
                <a:latin typeface="Comic Sans MS" panose="030F0702030302020204" pitchFamily="66" charset="0"/>
              </a:rPr>
              <a:t>, που εκκρίνει γαστρικό υγρό και τον μυώδη </a:t>
            </a:r>
            <a:r>
              <a:rPr lang="el-GR" dirty="0" err="1">
                <a:latin typeface="Comic Sans MS" panose="030F0702030302020204" pitchFamily="66" charset="0"/>
              </a:rPr>
              <a:t>προστόμαχο</a:t>
            </a:r>
            <a:r>
              <a:rPr lang="el-GR" dirty="0">
                <a:latin typeface="Comic Sans MS" panose="030F0702030302020204" pitchFamily="66" charset="0"/>
              </a:rPr>
              <a:t>, που επενδύεται με κεράτινες πλάκες που χρησιμεύουν ως «μυλόπετρες» για το άλεσμα της τροφής. Για να διευκολύνουν τη </a:t>
            </a:r>
            <a:r>
              <a:rPr lang="el-GR" dirty="0" err="1">
                <a:latin typeface="Comic Sans MS" panose="030F0702030302020204" pitchFamily="66" charset="0"/>
              </a:rPr>
              <a:t>λειοτρίβηση</a:t>
            </a:r>
            <a:r>
              <a:rPr lang="el-GR" dirty="0">
                <a:latin typeface="Comic Sans MS" panose="030F0702030302020204" pitchFamily="66" charset="0"/>
              </a:rPr>
              <a:t> τα πουλιά καταπίνουν χαλίκια και άλλα σκληρά αντικείμενα που τα αποθηκεύουν στον </a:t>
            </a:r>
            <a:r>
              <a:rPr lang="el-GR" dirty="0" err="1">
                <a:latin typeface="Comic Sans MS" panose="030F0702030302020204" pitchFamily="66" charset="0"/>
              </a:rPr>
              <a:t>προστόμαχο</a:t>
            </a:r>
            <a:r>
              <a:rPr lang="el-GR" dirty="0">
                <a:latin typeface="Comic Sans MS" panose="030F0702030302020204" pitchFamily="66" charset="0"/>
              </a:rPr>
              <a:t>. Ορισμένα αρπακτικά πουλιά (κουκουβάγιες) σχηματίζουν συσσωματώματα από άπεπτα υλικά, όπως οστά, τρίχες, στο </a:t>
            </a:r>
            <a:r>
              <a:rPr lang="el-GR" dirty="0" err="1">
                <a:latin typeface="Comic Sans MS" panose="030F0702030302020204" pitchFamily="66" charset="0"/>
              </a:rPr>
              <a:t>προκοιλίδιο</a:t>
            </a:r>
            <a:r>
              <a:rPr lang="el-GR" dirty="0">
                <a:latin typeface="Comic Sans MS" panose="030F0702030302020204" pitchFamily="66" charset="0"/>
              </a:rPr>
              <a:t> και τα εγκλείουν σε μια θήκη που σχηματίζεται από αποβαλλόμενα κύτταρα του επιθηλίου του εντέρου.</a:t>
            </a:r>
          </a:p>
        </p:txBody>
      </p:sp>
    </p:spTree>
    <p:extLst>
      <p:ext uri="{BB962C8B-B14F-4D97-AF65-F5344CB8AC3E}">
        <p14:creationId xmlns:p14="http://schemas.microsoft.com/office/powerpoint/2010/main" val="24342797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34DB80-FFF5-B06F-05EB-C5BD3F7CC709}"/>
              </a:ext>
            </a:extLst>
          </p:cNvPr>
          <p:cNvSpPr>
            <a:spLocks noGrp="1"/>
          </p:cNvSpPr>
          <p:nvPr>
            <p:ph type="ctrTitle"/>
          </p:nvPr>
        </p:nvSpPr>
        <p:spPr>
          <a:xfrm>
            <a:off x="1751012" y="1300785"/>
            <a:ext cx="8689976" cy="3228046"/>
          </a:xfrm>
        </p:spPr>
        <p:txBody>
          <a:bodyPr/>
          <a:lstStyle/>
          <a:p>
            <a:r>
              <a:rPr lang="el-GR" dirty="0">
                <a:latin typeface="Comic Sans MS" panose="030F0702030302020204" pitchFamily="66" charset="0"/>
              </a:rPr>
              <a:t>Ευχαριστούμε που παρακολουθήσατε</a:t>
            </a:r>
          </a:p>
        </p:txBody>
      </p:sp>
    </p:spTree>
    <p:extLst>
      <p:ext uri="{BB962C8B-B14F-4D97-AF65-F5344CB8AC3E}">
        <p14:creationId xmlns:p14="http://schemas.microsoft.com/office/powerpoint/2010/main" val="19351313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Σταγονίδιο">
  <a:themeElements>
    <a:clrScheme name="Σταγονίδιο">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Σταγονίδιο">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ταγονίδιο">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Σταγονίδιο</Template>
  <TotalTime>32</TotalTime>
  <Words>392</Words>
  <Application>Microsoft Office PowerPoint</Application>
  <PresentationFormat>Ευρεία οθόνη</PresentationFormat>
  <Paragraphs>9</Paragraphs>
  <Slides>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5</vt:i4>
      </vt:variant>
    </vt:vector>
  </HeadingPairs>
  <TitlesOfParts>
    <vt:vector size="9" baseType="lpstr">
      <vt:lpstr>Arial</vt:lpstr>
      <vt:lpstr>Comic Sans MS</vt:lpstr>
      <vt:lpstr>Tw Cen MT</vt:lpstr>
      <vt:lpstr>Σταγονίδιο</vt:lpstr>
      <vt:lpstr>Με ποιον τρόπο πολτοποιείται η τροφή στον πεπτικό της σωλήνα;</vt:lpstr>
      <vt:lpstr>Το πεπτικό σύστημα της κότας</vt:lpstr>
      <vt:lpstr>Το πεπτικό σύστημα των πτηνών</vt:lpstr>
      <vt:lpstr>Παρουσίαση του PowerPoint</vt:lpstr>
      <vt:lpstr>Ευχαριστούμε που παρακολουθήσατε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 ποιον τρόπο πολτοποιείται η τροφή στον πεπτικό της σωλήνα;</dc:title>
  <dc:creator>Melina Mari</dc:creator>
  <cp:lastModifiedBy>gemanos@teemail.gr</cp:lastModifiedBy>
  <cp:revision>3</cp:revision>
  <dcterms:created xsi:type="dcterms:W3CDTF">2023-12-10T15:59:18Z</dcterms:created>
  <dcterms:modified xsi:type="dcterms:W3CDTF">2024-05-18T04:17:28Z</dcterms:modified>
</cp:coreProperties>
</file>