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F1BE78E-4F0E-4128-BF8A-F42E71FD5A21}" type="datetimeFigureOut">
              <a:rPr lang="el-GR" smtClean="0"/>
              <a:pPr/>
              <a:t>20/02/2024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C30FB6C-8FB4-467B-BB8A-A6A89BC88DC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BE78E-4F0E-4128-BF8A-F42E71FD5A21}" type="datetimeFigureOut">
              <a:rPr lang="el-GR" smtClean="0"/>
              <a:pPr/>
              <a:t>20/02/2024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0FB6C-8FB4-467B-BB8A-A6A89BC88DC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285728"/>
            <a:ext cx="7772400" cy="1470025"/>
          </a:xfrm>
        </p:spPr>
        <p:txBody>
          <a:bodyPr>
            <a:normAutofit/>
          </a:bodyPr>
          <a:lstStyle/>
          <a:p>
            <a:r>
              <a:rPr lang="el-GR" sz="4000" dirty="0" smtClean="0"/>
              <a:t>Τα οφέλη του θηλασμού</a:t>
            </a:r>
            <a:endParaRPr lang="el-GR" sz="4000" dirty="0"/>
          </a:p>
        </p:txBody>
      </p:sp>
      <p:sp>
        <p:nvSpPr>
          <p:cNvPr id="4" name="2 - Θέση περιεχομένου"/>
          <p:cNvSpPr>
            <a:spLocks noGrp="1"/>
          </p:cNvSpPr>
          <p:nvPr>
            <p:ph type="subTitle" idx="1"/>
          </p:nvPr>
        </p:nvSpPr>
        <p:spPr>
          <a:xfrm>
            <a:off x="5429256" y="5719746"/>
            <a:ext cx="3714744" cy="1138254"/>
          </a:xfrm>
        </p:spPr>
        <p:txBody>
          <a:bodyPr>
            <a:normAutofit/>
          </a:bodyPr>
          <a:lstStyle/>
          <a:p>
            <a:pPr>
              <a:buNone/>
            </a:pPr>
            <a:r>
              <a:rPr lang="el-GR" sz="1400" dirty="0" smtClean="0"/>
              <a:t>Εργασία Βιολογίας</a:t>
            </a:r>
          </a:p>
          <a:p>
            <a:pPr>
              <a:buNone/>
            </a:pPr>
            <a:r>
              <a:rPr lang="el-GR" sz="1400" dirty="0" smtClean="0"/>
              <a:t>Τμήμα: Β2</a:t>
            </a:r>
          </a:p>
          <a:p>
            <a:pPr>
              <a:buNone/>
            </a:pPr>
            <a:r>
              <a:rPr lang="el-GR" sz="1400" dirty="0" smtClean="0"/>
              <a:t>Μανέτας Νέστορας, Χαράλαμπος Παρούσης </a:t>
            </a:r>
          </a:p>
          <a:p>
            <a:pPr>
              <a:buNone/>
            </a:pPr>
            <a:r>
              <a:rPr lang="el-GR" sz="1400" dirty="0" smtClean="0"/>
              <a:t>Εκπαιδευτικός: Σταυρούλα Κούκουρα </a:t>
            </a:r>
            <a:endParaRPr lang="el-GR" sz="1400" dirty="0"/>
          </a:p>
        </p:txBody>
      </p:sp>
      <p:pic>
        <p:nvPicPr>
          <p:cNvPr id="18434" name="Picture 2" descr="Τα οφέλη του θηλασμού στη μαμά και το παιδί"/>
          <p:cNvPicPr>
            <a:picLocks noChangeAspect="1" noChangeArrowheads="1"/>
          </p:cNvPicPr>
          <p:nvPr/>
        </p:nvPicPr>
        <p:blipFill>
          <a:blip r:embed="rId2"/>
          <a:srcRect/>
          <a:stretch>
            <a:fillRect/>
          </a:stretch>
        </p:blipFill>
        <p:spPr bwMode="auto">
          <a:xfrm>
            <a:off x="1142976" y="1928802"/>
            <a:ext cx="6858046" cy="3429024"/>
          </a:xfrm>
          <a:prstGeom prst="rect">
            <a:avLst/>
          </a:prstGeom>
          <a:noFill/>
          <a:effectLst>
            <a:outerShdw blurRad="1270000" dist="50800" dir="21540000" algn="ctr" rotWithShape="0">
              <a:srgbClr val="000000">
                <a:alpha val="80000"/>
              </a:srgbClr>
            </a:outerShdw>
          </a:effectLst>
        </p:spPr>
      </p:pic>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4"/>
            <a:ext cx="8229600" cy="1143000"/>
          </a:xfrm>
        </p:spPr>
        <p:txBody>
          <a:bodyPr/>
          <a:lstStyle/>
          <a:p>
            <a:pPr algn="l"/>
            <a:r>
              <a:rPr lang="el-GR" dirty="0" smtClean="0"/>
              <a:t>Στα βρέφη</a:t>
            </a:r>
            <a:endParaRPr lang="el-GR" dirty="0"/>
          </a:p>
        </p:txBody>
      </p:sp>
      <p:sp>
        <p:nvSpPr>
          <p:cNvPr id="16386" name="AutoShape 2" descr="Μητρικός Θηλασμός: Αναλυτικός Οδηγός για μητέρε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6388" name="AutoShape 4" descr="Μητρικός Θηλασμός: Αναλυτικός Οδηγός για μητέρε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6390" name="AutoShape 6" descr="Μητρικός Θηλασμός: Αναλυτικός Οδηγός για μητέρε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6392" name="Picture 8" descr="Μητρικος θηλασμος | mediterranean b-eat"/>
          <p:cNvPicPr>
            <a:picLocks noChangeAspect="1" noChangeArrowheads="1"/>
          </p:cNvPicPr>
          <p:nvPr/>
        </p:nvPicPr>
        <p:blipFill>
          <a:blip r:embed="rId2">
            <a:lum bright="-12000" contrast="10000"/>
          </a:blip>
          <a:srcRect/>
          <a:stretch>
            <a:fillRect/>
          </a:stretch>
        </p:blipFill>
        <p:spPr bwMode="auto">
          <a:xfrm>
            <a:off x="4143372" y="785794"/>
            <a:ext cx="3786214" cy="1818868"/>
          </a:xfrm>
          <a:prstGeom prst="rect">
            <a:avLst/>
          </a:prstGeom>
          <a:noFill/>
          <a:ln cmpd="thinThick">
            <a:solidFill>
              <a:schemeClr val="tx1"/>
            </a:solidFill>
          </a:ln>
        </p:spPr>
      </p:pic>
      <p:sp>
        <p:nvSpPr>
          <p:cNvPr id="8" name="7 - Θέση περιεχομένου"/>
          <p:cNvSpPr>
            <a:spLocks noGrp="1"/>
          </p:cNvSpPr>
          <p:nvPr>
            <p:ph idx="1"/>
          </p:nvPr>
        </p:nvSpPr>
        <p:spPr>
          <a:xfrm>
            <a:off x="428596" y="2332037"/>
            <a:ext cx="8229600" cy="4525963"/>
          </a:xfrm>
        </p:spPr>
        <p:txBody>
          <a:bodyPr>
            <a:noAutofit/>
          </a:bodyPr>
          <a:lstStyle/>
          <a:p>
            <a:pPr algn="just">
              <a:buNone/>
            </a:pPr>
            <a:r>
              <a:rPr lang="el-GR" sz="1800" dirty="0" smtClean="0"/>
              <a:t>Το μητρικό γάλα:</a:t>
            </a:r>
          </a:p>
          <a:p>
            <a:pPr algn="just"/>
            <a:r>
              <a:rPr lang="el-GR" sz="1800" dirty="0" smtClean="0"/>
              <a:t>είναι αποστειρωμένο και έτσι δεν υπάρχει περίπτωση να μεταφερθούν μικρόβια στο βρέφος (κάτι που μπορεί να συμβεί με το μπιμπερό αν δεν έχει αποστειρωθεί σωστά).</a:t>
            </a:r>
          </a:p>
          <a:p>
            <a:pPr algn="just"/>
            <a:r>
              <a:rPr lang="el-GR" sz="1800" dirty="0" smtClean="0"/>
              <a:t>μεταφέρει αντισώματα από τη μητέρα στο βρέφος το οποίο έτσι, προφυλάσσεται από διάφορες παθήσεις όπως λοιμώξεις του αναπνευστικού και του πεπτικού συστήματος, βοηθά στη σωστή εκκένωση του εντέρου και τη μείωση </a:t>
            </a:r>
            <a:r>
              <a:rPr lang="el-GR" sz="1800" dirty="0" smtClean="0"/>
              <a:t>της πιθανότητας εμφάνισης </a:t>
            </a:r>
            <a:r>
              <a:rPr lang="el-GR" sz="1800" dirty="0" smtClean="0"/>
              <a:t>ίκτερου</a:t>
            </a:r>
            <a:r>
              <a:rPr lang="el-GR" sz="1800" dirty="0" smtClean="0"/>
              <a:t>. Τα </a:t>
            </a:r>
            <a:r>
              <a:rPr lang="el-GR" sz="1800" dirty="0" smtClean="0"/>
              <a:t>βρέφη παρουσιάζουν πιο σπάνια γαστρεντερικές διαταραχές (κολικούς) γιατί το μητρικό γάλα είναι πιο εύπεπτο.</a:t>
            </a:r>
          </a:p>
          <a:p>
            <a:pPr algn="just"/>
            <a:r>
              <a:rPr lang="el-GR" sz="1800" dirty="0" smtClean="0"/>
              <a:t>Τα βρέφη παρουσιάζουν σπάνια αλλεργικές αντιδράσεις.</a:t>
            </a:r>
          </a:p>
          <a:p>
            <a:pPr algn="just"/>
            <a:r>
              <a:rPr lang="el-GR" sz="1800" dirty="0" smtClean="0"/>
              <a:t>Ο θηλασμός είναι καλή άσκηση για τη στοματική κοιλότητα και έχει ως αποτέλεσμα καλοσχηματισμένο σαγόνι και ίσια δόντια.</a:t>
            </a:r>
          </a:p>
          <a:p>
            <a:pPr algn="just"/>
            <a:r>
              <a:rPr lang="el-GR" sz="1800" dirty="0" smtClean="0"/>
              <a:t>Μερικές μελέτες έχουν συνδέσει το θηλασμό με υψηλότερα αποτελέσματα IQ αργότερα στη ζωή και με την ανάπτυξη γνωστικών ικανοτήτων</a:t>
            </a:r>
            <a:endParaRPr lang="el-GR" sz="1800" dirty="0"/>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1143000"/>
          </a:xfrm>
        </p:spPr>
        <p:txBody>
          <a:bodyPr/>
          <a:lstStyle/>
          <a:p>
            <a:pPr algn="l"/>
            <a:r>
              <a:rPr lang="el-GR" dirty="0" smtClean="0"/>
              <a:t>Στις μητέρες </a:t>
            </a:r>
            <a:endParaRPr lang="el-GR" dirty="0"/>
          </a:p>
        </p:txBody>
      </p:sp>
      <p:pic>
        <p:nvPicPr>
          <p:cNvPr id="15362" name="Picture 2" descr="Ο θηλασμός με βοηθάει να κοιμίζω τον γιο μου και δεν σκοπεύω να τον  σταματήσω»"/>
          <p:cNvPicPr>
            <a:picLocks noChangeAspect="1" noChangeArrowheads="1"/>
          </p:cNvPicPr>
          <p:nvPr/>
        </p:nvPicPr>
        <p:blipFill>
          <a:blip r:embed="rId2"/>
          <a:srcRect/>
          <a:stretch>
            <a:fillRect/>
          </a:stretch>
        </p:blipFill>
        <p:spPr bwMode="auto">
          <a:xfrm>
            <a:off x="3857620" y="785794"/>
            <a:ext cx="4429188" cy="1898195"/>
          </a:xfrm>
          <a:prstGeom prst="rect">
            <a:avLst/>
          </a:prstGeom>
          <a:solidFill>
            <a:schemeClr val="bg1"/>
          </a:solidFill>
          <a:ln cmpd="thinThick">
            <a:solidFill>
              <a:schemeClr val="tx1"/>
            </a:solidFill>
          </a:ln>
        </p:spPr>
      </p:pic>
      <p:sp>
        <p:nvSpPr>
          <p:cNvPr id="7" name="7 - Θέση περιεχομένου"/>
          <p:cNvSpPr txBox="1">
            <a:spLocks/>
          </p:cNvSpPr>
          <p:nvPr/>
        </p:nvSpPr>
        <p:spPr>
          <a:xfrm>
            <a:off x="428596" y="2857496"/>
            <a:ext cx="8229600" cy="3668731"/>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1800" b="0" i="0" u="none" strike="noStrike" kern="1200" cap="none" spc="0" normalizeH="0" baseline="0" noProof="0" dirty="0" smtClean="0">
                <a:ln>
                  <a:noFill/>
                </a:ln>
                <a:effectLst/>
                <a:uLnTx/>
                <a:uFillTx/>
                <a:latin typeface="+mn-lt"/>
                <a:ea typeface="+mn-ea"/>
                <a:cs typeface="+mn-cs"/>
              </a:rPr>
              <a:t>Ο θηλασμός:</a:t>
            </a:r>
          </a:p>
          <a:p>
            <a:pPr marL="342900" lvl="0" indent="-342900" algn="just">
              <a:spcBef>
                <a:spcPct val="20000"/>
              </a:spcBef>
              <a:buFont typeface="Arial" pitchFamily="34" charset="0"/>
              <a:buChar char="•"/>
            </a:pPr>
            <a:r>
              <a:rPr lang="el-GR" dirty="0" smtClean="0"/>
              <a:t>προστατεύει τη γυναίκα από τον καρκίνο του μαστού αλλά και από τον καρκίνο των ωοθηκών.</a:t>
            </a:r>
          </a:p>
          <a:p>
            <a:pPr marL="342900" indent="-342900" algn="just">
              <a:spcBef>
                <a:spcPct val="20000"/>
              </a:spcBef>
              <a:buFont typeface="Arial" pitchFamily="34" charset="0"/>
              <a:buChar char="•"/>
            </a:pPr>
            <a:r>
              <a:rPr lang="el-GR" dirty="0" smtClean="0"/>
              <a:t>προστατεύει από την οστεοπόρωση.</a:t>
            </a:r>
          </a:p>
          <a:p>
            <a:pPr marL="342900" lvl="0" indent="-342900" algn="just">
              <a:spcBef>
                <a:spcPct val="20000"/>
              </a:spcBef>
              <a:buFont typeface="Arial" pitchFamily="34" charset="0"/>
              <a:buChar char="•"/>
            </a:pPr>
            <a:r>
              <a:rPr lang="el-GR" dirty="0" smtClean="0"/>
              <a:t>Η έκκριση της </a:t>
            </a:r>
            <a:r>
              <a:rPr lang="el-GR" dirty="0" err="1" smtClean="0"/>
              <a:t>ωκυτοκίνης</a:t>
            </a:r>
            <a:r>
              <a:rPr lang="el-GR" dirty="0" smtClean="0"/>
              <a:t>, η οποία συνοδεύει τον μητρικό θηλασμό, βοηθάει στην μείωση της αιμορραγίας της μήτρας μετά από τον τοκετό και την επαναφέρει άμεσα στο αρχικό σχήμα και μέγεθος.</a:t>
            </a:r>
          </a:p>
          <a:p>
            <a:pPr marL="342900" lvl="0" indent="-342900" algn="just">
              <a:spcBef>
                <a:spcPct val="20000"/>
              </a:spcBef>
              <a:buFont typeface="Arial" pitchFamily="34" charset="0"/>
              <a:buChar char="•"/>
            </a:pPr>
            <a:r>
              <a:rPr lang="el-GR" dirty="0" smtClean="0"/>
              <a:t>είναι πολύ σημαντικός για τη μητέρα γιατί τη βοηθάει να πλησιάσει και να συνδεθεί συναισθηματικά με το βρέφος οπότε ενισχύεται και ο δεσμός τους.</a:t>
            </a:r>
          </a:p>
          <a:p>
            <a:pPr marL="342900" lvl="0" indent="-342900" algn="just">
              <a:spcBef>
                <a:spcPct val="20000"/>
              </a:spcBef>
              <a:buFont typeface="Arial" pitchFamily="34" charset="0"/>
              <a:buChar char="•"/>
            </a:pPr>
            <a:r>
              <a:rPr lang="el-GR" dirty="0" smtClean="0"/>
              <a:t>Δεν χρειάζεται προετοιμασία και έτσι δεν κουράζεται η μητέρα.</a:t>
            </a:r>
          </a:p>
          <a:p>
            <a:pPr marL="342900" lvl="0" indent="-342900" algn="just">
              <a:spcBef>
                <a:spcPct val="20000"/>
              </a:spcBef>
              <a:buFont typeface="Arial" pitchFamily="34" charset="0"/>
              <a:buChar char="•"/>
            </a:pPr>
            <a:r>
              <a:rPr lang="el-GR" dirty="0" smtClean="0"/>
              <a:t>Είναι  οικονομικός  (η μητέρα δεν χρειάζεται να αγοράσει «ξένο» γάλα.</a:t>
            </a:r>
          </a:p>
        </p:txBody>
      </p:sp>
    </p:spTree>
  </p:cSld>
  <p:clrMapOvr>
    <a:masterClrMapping/>
  </p:clrMapOvr>
  <p:transition spd="slow">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643182"/>
            <a:ext cx="8229600" cy="1143000"/>
          </a:xfrm>
        </p:spPr>
        <p:txBody>
          <a:bodyPr/>
          <a:lstStyle/>
          <a:p>
            <a:r>
              <a:rPr lang="el-GR" dirty="0" smtClean="0"/>
              <a:t>ΣΑΣ ΕΥΧΑΡΙΣΤΟΥΜΕ!!!!</a:t>
            </a:r>
            <a:endParaRPr lang="el-GR" dirty="0"/>
          </a:p>
        </p:txBody>
      </p:sp>
      <p:sp>
        <p:nvSpPr>
          <p:cNvPr id="3" name="2 - Θέση περιεχομένου"/>
          <p:cNvSpPr>
            <a:spLocks noGrp="1"/>
          </p:cNvSpPr>
          <p:nvPr>
            <p:ph idx="1"/>
          </p:nvPr>
        </p:nvSpPr>
        <p:spPr>
          <a:xfrm>
            <a:off x="714348" y="6000768"/>
            <a:ext cx="7972452" cy="428628"/>
          </a:xfrm>
        </p:spPr>
        <p:txBody>
          <a:bodyPr>
            <a:noAutofit/>
          </a:bodyPr>
          <a:lstStyle/>
          <a:p>
            <a:pPr>
              <a:buNone/>
            </a:pPr>
            <a:r>
              <a:rPr lang="el-GR" sz="1400" dirty="0" smtClean="0">
                <a:solidFill>
                  <a:schemeClr val="accent1"/>
                </a:solidFill>
              </a:rPr>
              <a:t>Πηγές: </a:t>
            </a:r>
            <a:r>
              <a:rPr lang="el-GR" sz="1400" dirty="0" err="1" smtClean="0">
                <a:solidFill>
                  <a:schemeClr val="accent1"/>
                </a:solidFill>
              </a:rPr>
              <a:t>Βικιπαίδεια</a:t>
            </a:r>
            <a:r>
              <a:rPr lang="el-GR" sz="1400" dirty="0" smtClean="0">
                <a:solidFill>
                  <a:schemeClr val="accent1"/>
                </a:solidFill>
              </a:rPr>
              <a:t>, ο  </a:t>
            </a:r>
            <a:r>
              <a:rPr lang="en-US" sz="1400" dirty="0" err="1" smtClean="0">
                <a:solidFill>
                  <a:schemeClr val="accent1"/>
                </a:solidFill>
              </a:rPr>
              <a:t>giatros</a:t>
            </a:r>
            <a:r>
              <a:rPr lang="el-GR" sz="1400" dirty="0" smtClean="0">
                <a:solidFill>
                  <a:schemeClr val="accent1"/>
                </a:solidFill>
              </a:rPr>
              <a:t>.</a:t>
            </a:r>
            <a:r>
              <a:rPr lang="en-US" sz="1400" dirty="0" err="1" smtClean="0">
                <a:solidFill>
                  <a:schemeClr val="accent1"/>
                </a:solidFill>
              </a:rPr>
              <a:t>gr</a:t>
            </a:r>
            <a:r>
              <a:rPr lang="el-GR" sz="1400" dirty="0" smtClean="0">
                <a:solidFill>
                  <a:schemeClr val="accent1"/>
                </a:solidFill>
              </a:rPr>
              <a:t>,  βιβλίο «Υγεία, διατροφή και ανάπτυξη παιδιών προσχολικής ηλικίας» του Αντώνη </a:t>
            </a:r>
            <a:r>
              <a:rPr lang="el-GR" sz="1400" dirty="0" err="1" smtClean="0">
                <a:solidFill>
                  <a:schemeClr val="accent1"/>
                </a:solidFill>
              </a:rPr>
              <a:t>Καφάτου</a:t>
            </a:r>
            <a:r>
              <a:rPr lang="el-GR" sz="1400" dirty="0" smtClean="0">
                <a:solidFill>
                  <a:schemeClr val="accent1"/>
                </a:solidFill>
              </a:rPr>
              <a:t> (Καθηγητή προληπτικής ιατρικής και διατροφής)</a:t>
            </a:r>
            <a:endParaRPr lang="el-GR" sz="1400" dirty="0">
              <a:solidFill>
                <a:schemeClr val="accent1"/>
              </a:solidFill>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145</Words>
  <Application>Microsoft Office PowerPoint</Application>
  <PresentationFormat>Προβολή στην οθόνη (4:3)</PresentationFormat>
  <Paragraphs>22</Paragraphs>
  <Slides>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4</vt:i4>
      </vt:variant>
    </vt:vector>
  </HeadingPairs>
  <TitlesOfParts>
    <vt:vector size="7" baseType="lpstr">
      <vt:lpstr>Arial</vt:lpstr>
      <vt:lpstr>Calibri</vt:lpstr>
      <vt:lpstr>Θέμα του Office</vt:lpstr>
      <vt:lpstr>Τα οφέλη του θηλασμού</vt:lpstr>
      <vt:lpstr>Στα βρέφη</vt:lpstr>
      <vt:lpstr>Στις μητέρες </vt:lpstr>
      <vt:lpstr>ΣΑΣ ΕΥΧΑΡΙΣΤΟΥΜΕ!!!!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SK</cp:lastModifiedBy>
  <cp:revision>21</cp:revision>
  <dcterms:created xsi:type="dcterms:W3CDTF">2024-02-10T11:13:23Z</dcterms:created>
  <dcterms:modified xsi:type="dcterms:W3CDTF">2024-02-20T14:59:10Z</dcterms:modified>
</cp:coreProperties>
</file>