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0" r:id="rId3"/>
    <p:sldId id="257" r:id="rId4"/>
    <p:sldId id="258" r:id="rId5"/>
    <p:sldId id="259" r:id="rId6"/>
    <p:sldId id="261"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FEFCF15-DE71-4D73-A25B-29A30BB92FBC}" type="datetimeFigureOut">
              <a:rPr lang="el-GR" smtClean="0"/>
              <a:t>23/1/2023</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121808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FCF15-DE71-4D73-A25B-29A30BB92FBC}" type="datetimeFigureOut">
              <a:rPr lang="el-GR" smtClean="0"/>
              <a:t>23/1/2023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21127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FEFCF15-DE71-4D73-A25B-29A30BB92FBC}" type="datetimeFigureOut">
              <a:rPr lang="el-GR" smtClean="0"/>
              <a:t>23/1/2023</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2442220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FEFCF15-DE71-4D73-A25B-29A30BB92FBC}" type="datetimeFigureOut">
              <a:rPr lang="el-GR" smtClean="0"/>
              <a:t>23/1/2023</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FA25E59B-F8C3-4A5E-995F-F0E4E313DB1A}"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619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FEFCF15-DE71-4D73-A25B-29A30BB92FBC}" type="datetimeFigureOut">
              <a:rPr lang="el-GR" smtClean="0"/>
              <a:t>23/1/2023</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377952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FEFCF15-DE71-4D73-A25B-29A30BB92FBC}" type="datetimeFigureOut">
              <a:rPr lang="el-GR" smtClean="0"/>
              <a:t>23/1/2023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361978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FEFCF15-DE71-4D73-A25B-29A30BB92FBC}" type="datetimeFigureOut">
              <a:rPr lang="el-GR" smtClean="0"/>
              <a:t>23/1/2023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3999926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EFCF15-DE71-4D73-A25B-29A30BB92FBC}" type="datetimeFigureOut">
              <a:rPr lang="el-GR" smtClean="0"/>
              <a:t>23/1/2023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3809708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FEFCF15-DE71-4D73-A25B-29A30BB92FBC}" type="datetimeFigureOut">
              <a:rPr lang="el-GR" smtClean="0"/>
              <a:t>23/1/2023</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177906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EFCF15-DE71-4D73-A25B-29A30BB92FBC}" type="datetimeFigureOut">
              <a:rPr lang="el-GR" smtClean="0"/>
              <a:t>23/1/2023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236284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FEFCF15-DE71-4D73-A25B-29A30BB92FBC}" type="datetimeFigureOut">
              <a:rPr lang="el-GR" smtClean="0"/>
              <a:t>23/1/2023</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311672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FEFCF15-DE71-4D73-A25B-29A30BB92FBC}" type="datetimeFigureOut">
              <a:rPr lang="el-GR" smtClean="0"/>
              <a:t>23/1/2023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7643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0" y="3132666"/>
            <a:ext cx="5311775"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EFCF15-DE71-4D73-A25B-29A30BB92FBC}" type="datetimeFigureOut">
              <a:rPr lang="el-GR" smtClean="0"/>
              <a:t>23/1/2023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417289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FEFCF15-DE71-4D73-A25B-29A30BB92FBC}" type="datetimeFigureOut">
              <a:rPr lang="el-GR" smtClean="0"/>
              <a:t>23/1/2023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312621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FCF15-DE71-4D73-A25B-29A30BB92FBC}" type="datetimeFigureOut">
              <a:rPr lang="el-GR" smtClean="0"/>
              <a:t>23/1/2023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291781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FCF15-DE71-4D73-A25B-29A30BB92FBC}" type="datetimeFigureOut">
              <a:rPr lang="el-GR" smtClean="0"/>
              <a:t>23/1/2023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256921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FCF15-DE71-4D73-A25B-29A30BB92FBC}" type="datetimeFigureOut">
              <a:rPr lang="el-GR" smtClean="0"/>
              <a:t>23/1/2023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25E59B-F8C3-4A5E-995F-F0E4E313DB1A}" type="slidenum">
              <a:rPr lang="el-GR" smtClean="0"/>
              <a:t>‹#›</a:t>
            </a:fld>
            <a:endParaRPr lang="el-GR"/>
          </a:p>
        </p:txBody>
      </p:sp>
    </p:spTree>
    <p:extLst>
      <p:ext uri="{BB962C8B-B14F-4D97-AF65-F5344CB8AC3E}">
        <p14:creationId xmlns:p14="http://schemas.microsoft.com/office/powerpoint/2010/main" val="209067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EFCF15-DE71-4D73-A25B-29A30BB92FBC}" type="datetimeFigureOut">
              <a:rPr lang="el-GR" smtClean="0"/>
              <a:t>23/1/2023</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25E59B-F8C3-4A5E-995F-F0E4E313DB1A}" type="slidenum">
              <a:rPr lang="el-GR" smtClean="0"/>
              <a:t>‹#›</a:t>
            </a:fld>
            <a:endParaRPr lang="el-GR"/>
          </a:p>
        </p:txBody>
      </p:sp>
    </p:spTree>
    <p:extLst>
      <p:ext uri="{BB962C8B-B14F-4D97-AF65-F5344CB8AC3E}">
        <p14:creationId xmlns:p14="http://schemas.microsoft.com/office/powerpoint/2010/main" val="162408770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621FED-9B51-A663-61F7-64024CFAD09B}"/>
              </a:ext>
            </a:extLst>
          </p:cNvPr>
          <p:cNvSpPr>
            <a:spLocks noGrp="1"/>
          </p:cNvSpPr>
          <p:nvPr>
            <p:ph type="ctrTitle"/>
          </p:nvPr>
        </p:nvSpPr>
        <p:spPr>
          <a:xfrm>
            <a:off x="1524000" y="0"/>
            <a:ext cx="9144000" cy="1208015"/>
          </a:xfrm>
        </p:spPr>
        <p:txBody>
          <a:bodyPr>
            <a:normAutofit/>
          </a:bodyPr>
          <a:lstStyle/>
          <a:p>
            <a:r>
              <a:rPr lang="el-GR" b="1" u="sng" dirty="0">
                <a:solidFill>
                  <a:srgbClr val="FFFF00"/>
                </a:solidFill>
              </a:rPr>
              <a:t>ΧΗΜΕΙΑ Β ΓΥΜΝΑΣΙΟΥ </a:t>
            </a:r>
          </a:p>
        </p:txBody>
      </p:sp>
      <p:sp>
        <p:nvSpPr>
          <p:cNvPr id="3" name="Υπότιτλος 2">
            <a:extLst>
              <a:ext uri="{FF2B5EF4-FFF2-40B4-BE49-F238E27FC236}">
                <a16:creationId xmlns:a16="http://schemas.microsoft.com/office/drawing/2014/main" id="{05F38891-4D94-AEA4-3A6B-E86C9A274BBE}"/>
              </a:ext>
            </a:extLst>
          </p:cNvPr>
          <p:cNvSpPr>
            <a:spLocks noGrp="1"/>
          </p:cNvSpPr>
          <p:nvPr>
            <p:ph type="subTitle" idx="1"/>
          </p:nvPr>
        </p:nvSpPr>
        <p:spPr>
          <a:xfrm>
            <a:off x="1300294" y="1736521"/>
            <a:ext cx="9250260" cy="5184395"/>
          </a:xfrm>
        </p:spPr>
        <p:txBody>
          <a:bodyPr>
            <a:normAutofit/>
          </a:bodyPr>
          <a:lstStyle/>
          <a:p>
            <a:pPr algn="ctr"/>
            <a:r>
              <a:rPr lang="el-GR" dirty="0"/>
              <a:t>Συνθετική εργασία Χημείας Β΄ Γυμνασίου</a:t>
            </a:r>
          </a:p>
          <a:p>
            <a:pPr algn="ctr"/>
            <a:endParaRPr lang="el-GR" dirty="0"/>
          </a:p>
          <a:p>
            <a:pPr algn="ctr"/>
            <a:r>
              <a:rPr lang="el-GR" dirty="0"/>
              <a:t>Μαθητής: Βασίλης Βυζοβίτης</a:t>
            </a:r>
          </a:p>
          <a:p>
            <a:pPr algn="ctr"/>
            <a:r>
              <a:rPr lang="el-GR" dirty="0"/>
              <a:t>Καθηγήτρια: </a:t>
            </a:r>
            <a:r>
              <a:rPr lang="el-GR" dirty="0" err="1"/>
              <a:t>Κουκούρα</a:t>
            </a:r>
            <a:r>
              <a:rPr lang="el-GR" dirty="0"/>
              <a:t> Σταυροπούλου</a:t>
            </a:r>
          </a:p>
          <a:p>
            <a:pPr algn="ctr"/>
            <a:endParaRPr lang="el-GR" dirty="0"/>
          </a:p>
          <a:p>
            <a:pPr algn="ctr"/>
            <a:r>
              <a:rPr lang="el-GR" dirty="0"/>
              <a:t>Τίτλος εργασίας: </a:t>
            </a:r>
            <a:r>
              <a:rPr lang="el-GR" b="1" dirty="0">
                <a:solidFill>
                  <a:srgbClr val="00B050"/>
                </a:solidFill>
              </a:rPr>
              <a:t>ΒΙΟΛΟΓΙΚΟΣ ΚΑΘΑΡΙΣΜΟΣ</a:t>
            </a:r>
          </a:p>
          <a:p>
            <a:pPr algn="ctr"/>
            <a:endParaRPr lang="el-GR" dirty="0"/>
          </a:p>
          <a:p>
            <a:pPr algn="ctr"/>
            <a:r>
              <a:rPr lang="el-GR" dirty="0"/>
              <a:t>ΓΥΜΝΑΣΙΟ ΝΕΑΣ ΠΕΝΤΕΛΗΣ</a:t>
            </a:r>
          </a:p>
          <a:p>
            <a:pPr algn="ctr"/>
            <a:r>
              <a:rPr lang="el-GR" dirty="0"/>
              <a:t>Σχολικό Έτος :  2022 -2023 </a:t>
            </a:r>
          </a:p>
          <a:p>
            <a:endParaRPr lang="el-GR" dirty="0"/>
          </a:p>
        </p:txBody>
      </p:sp>
    </p:spTree>
    <p:extLst>
      <p:ext uri="{BB962C8B-B14F-4D97-AF65-F5344CB8AC3E}">
        <p14:creationId xmlns:p14="http://schemas.microsoft.com/office/powerpoint/2010/main" val="277328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8F1D1-3600-89EE-34DB-5FF9A49FEBF4}"/>
              </a:ext>
            </a:extLst>
          </p:cNvPr>
          <p:cNvSpPr>
            <a:spLocks noGrp="1"/>
          </p:cNvSpPr>
          <p:nvPr>
            <p:ph type="title"/>
          </p:nvPr>
        </p:nvSpPr>
        <p:spPr>
          <a:xfrm>
            <a:off x="838200" y="96678"/>
            <a:ext cx="10515600" cy="1178450"/>
          </a:xfrm>
        </p:spPr>
        <p:txBody>
          <a:bodyPr>
            <a:normAutofit/>
          </a:bodyPr>
          <a:lstStyle/>
          <a:p>
            <a:pPr algn="ctr"/>
            <a:r>
              <a:rPr lang="el-GR" b="1" u="sng" dirty="0">
                <a:solidFill>
                  <a:srgbClr val="FFFF00"/>
                </a:solidFill>
              </a:rPr>
              <a:t>ΒΙΟΛΟΓΙΚΟΣ ΚΑΘΑΡΙΣΜΟΣ</a:t>
            </a:r>
          </a:p>
        </p:txBody>
      </p:sp>
      <p:pic>
        <p:nvPicPr>
          <p:cNvPr id="4" name="Θέση περιεχομένου 3">
            <a:extLst>
              <a:ext uri="{FF2B5EF4-FFF2-40B4-BE49-F238E27FC236}">
                <a16:creationId xmlns:a16="http://schemas.microsoft.com/office/drawing/2014/main" id="{6F47D4E5-C148-1040-D26F-170818788131}"/>
              </a:ext>
            </a:extLst>
          </p:cNvPr>
          <p:cNvPicPr>
            <a:picLocks noGrp="1" noChangeAspect="1"/>
          </p:cNvPicPr>
          <p:nvPr>
            <p:ph idx="1"/>
          </p:nvPr>
        </p:nvPicPr>
        <p:blipFill>
          <a:blip r:embed="rId2"/>
          <a:stretch>
            <a:fillRect/>
          </a:stretch>
        </p:blipFill>
        <p:spPr>
          <a:xfrm>
            <a:off x="3476625" y="2201069"/>
            <a:ext cx="5238750" cy="4010025"/>
          </a:xfrm>
          <a:prstGeom prst="rect">
            <a:avLst/>
          </a:prstGeom>
        </p:spPr>
      </p:pic>
    </p:spTree>
    <p:extLst>
      <p:ext uri="{BB962C8B-B14F-4D97-AF65-F5344CB8AC3E}">
        <p14:creationId xmlns:p14="http://schemas.microsoft.com/office/powerpoint/2010/main" val="137228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33548E-E30F-63AA-CD22-92D36E0CEFEB}"/>
              </a:ext>
            </a:extLst>
          </p:cNvPr>
          <p:cNvSpPr>
            <a:spLocks noGrp="1"/>
          </p:cNvSpPr>
          <p:nvPr>
            <p:ph type="title"/>
          </p:nvPr>
        </p:nvSpPr>
        <p:spPr>
          <a:xfrm>
            <a:off x="587229" y="764373"/>
            <a:ext cx="10918971" cy="1293028"/>
          </a:xfrm>
        </p:spPr>
        <p:txBody>
          <a:bodyPr>
            <a:normAutofit/>
          </a:bodyPr>
          <a:lstStyle/>
          <a:p>
            <a:pPr algn="ctr"/>
            <a:r>
              <a:rPr lang="el-GR" b="1" u="sng" dirty="0">
                <a:solidFill>
                  <a:srgbClr val="FFFF00"/>
                </a:solidFill>
              </a:rPr>
              <a:t>ΟΡΙΣΜΟΣ ΤΟΥ ΒΙΟΛΟΓΙΚΟΥ ΚΑΘΑΡΙΣΜΟΥ</a:t>
            </a:r>
          </a:p>
        </p:txBody>
      </p:sp>
      <p:sp>
        <p:nvSpPr>
          <p:cNvPr id="3" name="Θέση περιεχομένου 2">
            <a:extLst>
              <a:ext uri="{FF2B5EF4-FFF2-40B4-BE49-F238E27FC236}">
                <a16:creationId xmlns:a16="http://schemas.microsoft.com/office/drawing/2014/main" id="{8343AA92-244D-A532-79ED-E67C3110FD51}"/>
              </a:ext>
            </a:extLst>
          </p:cNvPr>
          <p:cNvSpPr>
            <a:spLocks noGrp="1"/>
          </p:cNvSpPr>
          <p:nvPr>
            <p:ph idx="1"/>
          </p:nvPr>
        </p:nvSpPr>
        <p:spPr/>
        <p:txBody>
          <a:bodyPr/>
          <a:lstStyle/>
          <a:p>
            <a:pPr marL="0" indent="0" algn="just">
              <a:buNone/>
            </a:pPr>
            <a:r>
              <a:rPr lang="el-GR" dirty="0"/>
              <a:t>Ο Βιολογικός Καθαρισμός, αφορά στην επεξεργασία λυμάτων. Δηλαδή τη διαδικασία μέσω της οποίας διαχωρίζονται οι μολυσματικές ουσίες από το νερό των λυμάτων. Ο σκοπός είναι να μπορεί να χρησιμοποιηθεί στο περιβάλλον χωρίς να το επιβαρύνει και να περιορίζεται η σπατάλη των υδάτων. Η μεταφορά του νερού των λυμάτων στις εγκαταστάσεις βιολογικού καθαρισμού, γίνεται κατά βάση μέσω των υπονόμων, ή σε ορισμένες περιπτώσεις με ειδικά βυτιοφόρα οχήματα.</a:t>
            </a:r>
          </a:p>
        </p:txBody>
      </p:sp>
    </p:spTree>
    <p:extLst>
      <p:ext uri="{BB962C8B-B14F-4D97-AF65-F5344CB8AC3E}">
        <p14:creationId xmlns:p14="http://schemas.microsoft.com/office/powerpoint/2010/main" val="403974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1FECE7-51A8-5646-6E18-A9A64BDA950D}"/>
              </a:ext>
            </a:extLst>
          </p:cNvPr>
          <p:cNvSpPr>
            <a:spLocks noGrp="1"/>
          </p:cNvSpPr>
          <p:nvPr>
            <p:ph type="title"/>
          </p:nvPr>
        </p:nvSpPr>
        <p:spPr>
          <a:xfrm>
            <a:off x="685800" y="764373"/>
            <a:ext cx="10820400" cy="879869"/>
          </a:xfrm>
        </p:spPr>
        <p:txBody>
          <a:bodyPr/>
          <a:lstStyle/>
          <a:p>
            <a:pPr algn="ctr"/>
            <a:r>
              <a:rPr lang="el-GR" b="1" u="sng" dirty="0">
                <a:solidFill>
                  <a:srgbClr val="FFFF00"/>
                </a:solidFill>
              </a:rPr>
              <a:t>ΣΤΑΔΙΑ ΕΠΕΞΕΡΓΑΣΙΑΣ</a:t>
            </a:r>
          </a:p>
        </p:txBody>
      </p:sp>
      <p:sp>
        <p:nvSpPr>
          <p:cNvPr id="3" name="Θέση περιεχομένου 2">
            <a:extLst>
              <a:ext uri="{FF2B5EF4-FFF2-40B4-BE49-F238E27FC236}">
                <a16:creationId xmlns:a16="http://schemas.microsoft.com/office/drawing/2014/main" id="{910B5909-6E6E-5078-F251-CC4850821986}"/>
              </a:ext>
            </a:extLst>
          </p:cNvPr>
          <p:cNvSpPr>
            <a:spLocks noGrp="1"/>
          </p:cNvSpPr>
          <p:nvPr>
            <p:ph idx="1"/>
          </p:nvPr>
        </p:nvSpPr>
        <p:spPr>
          <a:xfrm>
            <a:off x="685800" y="1753300"/>
            <a:ext cx="10820400" cy="4465386"/>
          </a:xfrm>
        </p:spPr>
        <p:txBody>
          <a:bodyPr/>
          <a:lstStyle/>
          <a:p>
            <a:pPr marL="0" indent="0" algn="just">
              <a:buNone/>
            </a:pPr>
            <a:r>
              <a:rPr lang="el-GR" dirty="0"/>
              <a:t>Τρία είναι τα κύρια στάδια που συνθέτουν τη διαδικασία του Τρία είναι τα κύρια στάδια που συνθέτουν τη διαδικασία του βιολογικού καθαρισμού</a:t>
            </a:r>
          </a:p>
        </p:txBody>
      </p:sp>
      <p:pic>
        <p:nvPicPr>
          <p:cNvPr id="4" name="Εικόνα 3">
            <a:extLst>
              <a:ext uri="{FF2B5EF4-FFF2-40B4-BE49-F238E27FC236}">
                <a16:creationId xmlns:a16="http://schemas.microsoft.com/office/drawing/2014/main" id="{4122442A-E860-AB55-2D90-B4934050A7B0}"/>
              </a:ext>
            </a:extLst>
          </p:cNvPr>
          <p:cNvPicPr>
            <a:picLocks noChangeAspect="1"/>
          </p:cNvPicPr>
          <p:nvPr/>
        </p:nvPicPr>
        <p:blipFill>
          <a:blip r:embed="rId2"/>
          <a:stretch>
            <a:fillRect/>
          </a:stretch>
        </p:blipFill>
        <p:spPr>
          <a:xfrm>
            <a:off x="3607266" y="2980083"/>
            <a:ext cx="5348680" cy="3512791"/>
          </a:xfrm>
          <a:prstGeom prst="rect">
            <a:avLst/>
          </a:prstGeom>
        </p:spPr>
      </p:pic>
    </p:spTree>
    <p:extLst>
      <p:ext uri="{BB962C8B-B14F-4D97-AF65-F5344CB8AC3E}">
        <p14:creationId xmlns:p14="http://schemas.microsoft.com/office/powerpoint/2010/main" val="118070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DA03F4-1C8A-97C4-FDFE-0E98E4600E3F}"/>
              </a:ext>
            </a:extLst>
          </p:cNvPr>
          <p:cNvSpPr>
            <a:spLocks noGrp="1"/>
          </p:cNvSpPr>
          <p:nvPr>
            <p:ph type="title"/>
          </p:nvPr>
        </p:nvSpPr>
        <p:spPr>
          <a:xfrm>
            <a:off x="377505" y="764373"/>
            <a:ext cx="11128695" cy="1293028"/>
          </a:xfrm>
        </p:spPr>
        <p:txBody>
          <a:bodyPr/>
          <a:lstStyle/>
          <a:p>
            <a:pPr algn="ctr"/>
            <a:r>
              <a:rPr lang="el-GR" b="1" u="sng" dirty="0">
                <a:solidFill>
                  <a:srgbClr val="FFFF00"/>
                </a:solidFill>
              </a:rPr>
              <a:t>ΠΡΩΤΟ ΣΤΑΔΙΟ</a:t>
            </a:r>
          </a:p>
        </p:txBody>
      </p:sp>
      <p:sp>
        <p:nvSpPr>
          <p:cNvPr id="3" name="Θέση περιεχομένου 2">
            <a:extLst>
              <a:ext uri="{FF2B5EF4-FFF2-40B4-BE49-F238E27FC236}">
                <a16:creationId xmlns:a16="http://schemas.microsoft.com/office/drawing/2014/main" id="{29B1C671-E9DB-337B-3549-E8FA58BB9936}"/>
              </a:ext>
            </a:extLst>
          </p:cNvPr>
          <p:cNvSpPr>
            <a:spLocks noGrp="1"/>
          </p:cNvSpPr>
          <p:nvPr>
            <p:ph idx="1"/>
          </p:nvPr>
        </p:nvSpPr>
        <p:spPr/>
        <p:txBody>
          <a:bodyPr/>
          <a:lstStyle/>
          <a:p>
            <a:pPr marL="0" indent="0" algn="just">
              <a:buNone/>
            </a:pPr>
            <a:r>
              <a:rPr lang="el-GR" dirty="0"/>
              <a:t>Αφαίρεση αιωρούμενου (οργανικού και ανόργανου) υλικού.</a:t>
            </a:r>
          </a:p>
          <a:p>
            <a:pPr marL="0" indent="0" algn="just">
              <a:buNone/>
            </a:pPr>
            <a:r>
              <a:rPr lang="el-GR" dirty="0"/>
              <a:t>Στο στάδιο αυτό γίνεται αρχικά η αφαίρεση υλικών όπως λίπη, άμμος, κ.α., με μηχανική μέθοδο. Στη συνέχεια απομακρύνονται μεγάλα αντικείμενα όπως ξύλα, σίδερα, κ.α. για να αποφευχθούν καταστροφές στις εγκαταστάσεις και το μηχανολογικό εξοπλισμό κατά τη μετέπειτα επεξεργασία. Αυτό γίνεται με σχάρες όπου κατακρατούνται τα στερεά υλικά. Έπειτα πραγματοποιείται η </a:t>
            </a:r>
            <a:r>
              <a:rPr lang="el-GR" dirty="0" err="1"/>
              <a:t>ιζηματοποίηση</a:t>
            </a:r>
            <a:r>
              <a:rPr lang="el-GR" dirty="0"/>
              <a:t> μέσω της οποίας ανεβαίνουν στην επιφάνεια βαρέα λύματα (κόπρανα, λάσπη), τα οποία και αφαιρούνται.</a:t>
            </a:r>
          </a:p>
        </p:txBody>
      </p:sp>
    </p:spTree>
    <p:extLst>
      <p:ext uri="{BB962C8B-B14F-4D97-AF65-F5344CB8AC3E}">
        <p14:creationId xmlns:p14="http://schemas.microsoft.com/office/powerpoint/2010/main" val="103690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38293C-0E52-F17D-2907-01AFCD6A1FD9}"/>
              </a:ext>
            </a:extLst>
          </p:cNvPr>
          <p:cNvSpPr>
            <a:spLocks noGrp="1"/>
          </p:cNvSpPr>
          <p:nvPr>
            <p:ph type="title"/>
          </p:nvPr>
        </p:nvSpPr>
        <p:spPr>
          <a:xfrm>
            <a:off x="763398" y="764373"/>
            <a:ext cx="10742802" cy="1293028"/>
          </a:xfrm>
        </p:spPr>
        <p:txBody>
          <a:bodyPr/>
          <a:lstStyle/>
          <a:p>
            <a:pPr algn="ctr"/>
            <a:r>
              <a:rPr lang="el-GR" b="1" u="sng" dirty="0">
                <a:solidFill>
                  <a:srgbClr val="FFFF00"/>
                </a:solidFill>
              </a:rPr>
              <a:t>ΔΕΥΤΕΡΟ ΣΤΑΔΙΟ</a:t>
            </a:r>
          </a:p>
        </p:txBody>
      </p:sp>
      <p:sp>
        <p:nvSpPr>
          <p:cNvPr id="3" name="Θέση περιεχομένου 2">
            <a:extLst>
              <a:ext uri="{FF2B5EF4-FFF2-40B4-BE49-F238E27FC236}">
                <a16:creationId xmlns:a16="http://schemas.microsoft.com/office/drawing/2014/main" id="{78C40E87-3303-FFF9-F6DA-F85FCDFF07BB}"/>
              </a:ext>
            </a:extLst>
          </p:cNvPr>
          <p:cNvSpPr>
            <a:spLocks noGrp="1"/>
          </p:cNvSpPr>
          <p:nvPr>
            <p:ph idx="1"/>
          </p:nvPr>
        </p:nvSpPr>
        <p:spPr/>
        <p:txBody>
          <a:bodyPr>
            <a:normAutofit/>
          </a:bodyPr>
          <a:lstStyle/>
          <a:p>
            <a:pPr marL="0" indent="0" algn="just">
              <a:buNone/>
            </a:pPr>
            <a:r>
              <a:rPr lang="el-GR" dirty="0"/>
              <a:t>Αφαίρεση οργανικών ουσιών μέσω οξυγόνωσης (βιολογικός καθαρισμός)</a:t>
            </a:r>
          </a:p>
          <a:p>
            <a:pPr marL="0" indent="0" algn="just">
              <a:buNone/>
            </a:pPr>
            <a:r>
              <a:rPr lang="el-GR" dirty="0"/>
              <a:t>Στο στάδιο αυτό απομακρύνονται βιολογικά απόβλητα, όπως ανθρώπινα απόβλητα, απορρυπαντικά κ.α. Αυτό γίνεται συνήθως μέσω αερόβιας αποικοδόμησης. Η αποτελεσματικότητα της μεθόδου εξαρτάται από τους αποικοδομητές – δηλαδή οργανισμούς όπως βακτήρια και πρωτόζωα που πραγματοποιούν την αποικοδόμηση – οι οποίοι χρειάζονται οξυγόνο και ένα υπόστρωμα για να ζήσουν. Η μέθοδος μπορεί να πραγματοποιηθεί με διαφορετικούς τρόπους. Σε όλες τις περιπτώσεις οι αποικοδομητές καταναλώνουν υλικά όπως ζάχαρη.</a:t>
            </a:r>
          </a:p>
        </p:txBody>
      </p:sp>
    </p:spTree>
    <p:extLst>
      <p:ext uri="{BB962C8B-B14F-4D97-AF65-F5344CB8AC3E}">
        <p14:creationId xmlns:p14="http://schemas.microsoft.com/office/powerpoint/2010/main" val="388566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C7E75F-5C57-AEB0-D696-D8573E5CCDBC}"/>
              </a:ext>
            </a:extLst>
          </p:cNvPr>
          <p:cNvSpPr>
            <a:spLocks noGrp="1"/>
          </p:cNvSpPr>
          <p:nvPr>
            <p:ph type="title"/>
          </p:nvPr>
        </p:nvSpPr>
        <p:spPr>
          <a:xfrm>
            <a:off x="685800" y="764373"/>
            <a:ext cx="10820400" cy="1293028"/>
          </a:xfrm>
        </p:spPr>
        <p:txBody>
          <a:bodyPr/>
          <a:lstStyle/>
          <a:p>
            <a:pPr algn="ctr"/>
            <a:r>
              <a:rPr lang="el-GR" b="1" u="sng" dirty="0">
                <a:solidFill>
                  <a:srgbClr val="FFFF00"/>
                </a:solidFill>
              </a:rPr>
              <a:t>ΤΡΙΤΟ ΣΤΑΔΙΟ</a:t>
            </a:r>
          </a:p>
        </p:txBody>
      </p:sp>
      <p:sp>
        <p:nvSpPr>
          <p:cNvPr id="3" name="Θέση περιεχομένου 2">
            <a:extLst>
              <a:ext uri="{FF2B5EF4-FFF2-40B4-BE49-F238E27FC236}">
                <a16:creationId xmlns:a16="http://schemas.microsoft.com/office/drawing/2014/main" id="{58A3FCA2-AE47-91B6-FB67-71C9B6558A44}"/>
              </a:ext>
            </a:extLst>
          </p:cNvPr>
          <p:cNvSpPr>
            <a:spLocks noGrp="1"/>
          </p:cNvSpPr>
          <p:nvPr>
            <p:ph idx="1"/>
          </p:nvPr>
        </p:nvSpPr>
        <p:spPr/>
        <p:txBody>
          <a:bodyPr/>
          <a:lstStyle/>
          <a:p>
            <a:pPr marL="0" indent="0" algn="just">
              <a:buNone/>
            </a:pPr>
            <a:r>
              <a:rPr lang="el-GR" dirty="0"/>
              <a:t>Αφαίρεση παθογόνων ουσιών μέσω χημικής επεξεργασίας</a:t>
            </a:r>
          </a:p>
          <a:p>
            <a:pPr marL="0" indent="0" algn="just">
              <a:buNone/>
            </a:pPr>
            <a:r>
              <a:rPr lang="el-GR" dirty="0"/>
              <a:t>Στο στάδιο αυτό αφαιρούνται από το νερό </a:t>
            </a:r>
            <a:r>
              <a:rPr lang="el-GR" dirty="0" err="1"/>
              <a:t>παθογόνες</a:t>
            </a:r>
            <a:r>
              <a:rPr lang="el-GR" dirty="0"/>
              <a:t> ουσίες, συνήθως αμμωνία (άζωτο) που είναι τοξική για τα ψάρια και άλατα (ενώσεις φωσφόρου) που προκαλούν ευτροφισμό σε λίμνες ή θάλασσες. Λόγω υψηλού κόστους η διαδικασία αυτή εφαρμόζεται σε λύματα με αυξημένη παρουσία βιομηχανικών αποβλήτων, με σκοπό την επαναχρησιμοποίηση των λυμάτων αυτών (</a:t>
            </a:r>
            <a:r>
              <a:rPr lang="el-GR" dirty="0" err="1"/>
              <a:t>π.χ</a:t>
            </a:r>
            <a:r>
              <a:rPr lang="el-GR" dirty="0"/>
              <a:t> στην βιομηχανία, για άρδευση ή για χώρους αναψυχής).</a:t>
            </a:r>
          </a:p>
          <a:p>
            <a:pPr algn="just"/>
            <a:endParaRPr lang="el-GR" dirty="0"/>
          </a:p>
          <a:p>
            <a:pPr marL="0" indent="0">
              <a:buNone/>
            </a:pPr>
            <a:endParaRPr lang="el-GR" dirty="0"/>
          </a:p>
        </p:txBody>
      </p:sp>
    </p:spTree>
    <p:extLst>
      <p:ext uri="{BB962C8B-B14F-4D97-AF65-F5344CB8AC3E}">
        <p14:creationId xmlns:p14="http://schemas.microsoft.com/office/powerpoint/2010/main" val="237224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8B5810-E8FA-8FB9-3641-DAB0A1079869}"/>
              </a:ext>
            </a:extLst>
          </p:cNvPr>
          <p:cNvSpPr>
            <a:spLocks noGrp="1"/>
          </p:cNvSpPr>
          <p:nvPr>
            <p:ph type="title"/>
          </p:nvPr>
        </p:nvSpPr>
        <p:spPr>
          <a:xfrm>
            <a:off x="685800" y="639315"/>
            <a:ext cx="10820400" cy="1293028"/>
          </a:xfrm>
        </p:spPr>
        <p:txBody>
          <a:bodyPr/>
          <a:lstStyle/>
          <a:p>
            <a:pPr algn="ctr"/>
            <a:r>
              <a:rPr lang="el-GR" b="1" dirty="0">
                <a:solidFill>
                  <a:schemeClr val="accent6">
                    <a:lumMod val="75000"/>
                  </a:schemeClr>
                </a:solidFill>
              </a:rPr>
              <a:t>ΕΥΧΑΡΙΣΤΩ ΓΙΑ ΤΗΝ ΠΡΟΣΟΧΗ ΣΑΣ</a:t>
            </a:r>
            <a:endParaRPr lang="el-GR" dirty="0"/>
          </a:p>
        </p:txBody>
      </p:sp>
      <p:sp>
        <p:nvSpPr>
          <p:cNvPr id="3" name="Θέση περιεχομένου 2">
            <a:extLst>
              <a:ext uri="{FF2B5EF4-FFF2-40B4-BE49-F238E27FC236}">
                <a16:creationId xmlns:a16="http://schemas.microsoft.com/office/drawing/2014/main" id="{2322E4F1-7CBF-EA9E-2155-EAC7D680BA92}"/>
              </a:ext>
            </a:extLst>
          </p:cNvPr>
          <p:cNvSpPr>
            <a:spLocks noGrp="1"/>
          </p:cNvSpPr>
          <p:nvPr>
            <p:ph idx="1"/>
          </p:nvPr>
        </p:nvSpPr>
        <p:spPr>
          <a:xfrm>
            <a:off x="685800" y="2194560"/>
            <a:ext cx="10820400" cy="4323686"/>
          </a:xfrm>
        </p:spPr>
        <p:txBody>
          <a:bodyPr/>
          <a:lstStyle/>
          <a:p>
            <a:pPr algn="r"/>
            <a:endParaRPr lang="el-GR" dirty="0"/>
          </a:p>
          <a:p>
            <a:pPr algn="r"/>
            <a:endParaRPr lang="el-GR" dirty="0"/>
          </a:p>
          <a:p>
            <a:pPr algn="r"/>
            <a:endParaRPr lang="el-GR" dirty="0"/>
          </a:p>
          <a:p>
            <a:pPr algn="r"/>
            <a:endParaRPr lang="el-GR" dirty="0"/>
          </a:p>
          <a:p>
            <a:pPr algn="r"/>
            <a:endParaRPr lang="el-GR" dirty="0"/>
          </a:p>
          <a:p>
            <a:pPr algn="r"/>
            <a:endParaRPr lang="el-GR" dirty="0"/>
          </a:p>
          <a:p>
            <a:pPr algn="r"/>
            <a:endParaRPr lang="el-GR" dirty="0"/>
          </a:p>
          <a:p>
            <a:pPr algn="r"/>
            <a:endParaRPr lang="el-GR" dirty="0"/>
          </a:p>
          <a:p>
            <a:pPr algn="r"/>
            <a:endParaRPr lang="el-GR" dirty="0"/>
          </a:p>
          <a:p>
            <a:pPr marL="0" indent="0" algn="r">
              <a:buNone/>
            </a:pPr>
            <a:r>
              <a:rPr lang="el-GR" b="1" dirty="0">
                <a:solidFill>
                  <a:srgbClr val="00B050"/>
                </a:solidFill>
              </a:rPr>
              <a:t>ΒΑΣΙΛΗΣ ΒΥΖΟΒΙΤΗΣ</a:t>
            </a:r>
          </a:p>
        </p:txBody>
      </p:sp>
      <p:pic>
        <p:nvPicPr>
          <p:cNvPr id="4" name="Εικόνα 3">
            <a:extLst>
              <a:ext uri="{FF2B5EF4-FFF2-40B4-BE49-F238E27FC236}">
                <a16:creationId xmlns:a16="http://schemas.microsoft.com/office/drawing/2014/main" id="{E4111C00-8263-77AE-A9E1-3AF741A90BDC}"/>
              </a:ext>
            </a:extLst>
          </p:cNvPr>
          <p:cNvPicPr>
            <a:picLocks noChangeAspect="1"/>
          </p:cNvPicPr>
          <p:nvPr/>
        </p:nvPicPr>
        <p:blipFill>
          <a:blip r:embed="rId2"/>
          <a:stretch>
            <a:fillRect/>
          </a:stretch>
        </p:blipFill>
        <p:spPr>
          <a:xfrm>
            <a:off x="2996621" y="1963802"/>
            <a:ext cx="6047756" cy="3401863"/>
          </a:xfrm>
          <a:prstGeom prst="rect">
            <a:avLst/>
          </a:prstGeom>
        </p:spPr>
      </p:pic>
    </p:spTree>
    <p:extLst>
      <p:ext uri="{BB962C8B-B14F-4D97-AF65-F5344CB8AC3E}">
        <p14:creationId xmlns:p14="http://schemas.microsoft.com/office/powerpoint/2010/main" val="838151047"/>
      </p:ext>
    </p:extLst>
  </p:cSld>
  <p:clrMapOvr>
    <a:masterClrMapping/>
  </p:clrMapOvr>
</p:sld>
</file>

<file path=ppt/theme/theme1.xml><?xml version="1.0" encoding="utf-8"?>
<a:theme xmlns:a="http://schemas.openxmlformats.org/drawingml/2006/main" name="ΙΧΝΟΣ ΑΤΜΟΥ">
  <a:themeElements>
    <a:clrScheme name="ΙΧΝΟΣ ΑΤΜΟΥ">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ΙΧΝΟΣ ΑΤΜΟΥ">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8</TotalTime>
  <Words>398</Words>
  <Application>Microsoft Office PowerPoint</Application>
  <PresentationFormat>Ευρεία οθόνη</PresentationFormat>
  <Paragraphs>35</Paragraphs>
  <Slides>8</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8</vt:i4>
      </vt:variant>
    </vt:vector>
  </HeadingPairs>
  <TitlesOfParts>
    <vt:vector size="11" baseType="lpstr">
      <vt:lpstr>Arial</vt:lpstr>
      <vt:lpstr>Century Gothic</vt:lpstr>
      <vt:lpstr>ΙΧΝΟΣ ΑΤΜΟΥ</vt:lpstr>
      <vt:lpstr>ΧΗΜΕΙΑ Β ΓΥΜΝΑΣΙΟΥ </vt:lpstr>
      <vt:lpstr>ΒΙΟΛΟΓΙΚΟΣ ΚΑΘΑΡΙΣΜΟΣ</vt:lpstr>
      <vt:lpstr>ΟΡΙΣΜΟΣ ΤΟΥ ΒΙΟΛΟΓΙΚΟΥ ΚΑΘΑΡΙΣΜΟΥ</vt:lpstr>
      <vt:lpstr>ΣΤΑΔΙΑ ΕΠΕΞΕΡΓΑΣΙΑΣ</vt:lpstr>
      <vt:lpstr>ΠΡΩΤΟ ΣΤΑΔΙΟ</vt:lpstr>
      <vt:lpstr>ΔΕΥΤΕΡΟ ΣΤΑΔΙΟ</vt:lpstr>
      <vt:lpstr>ΤΡΙΤΟ ΣΤΑΔΙΟ</vt:lpstr>
      <vt:lpstr>ΕΥΧΑΡΙΣΤΩ ΓΙΑ ΤΗΝ ΠΡΟΣΟΧΗ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ΧΗΜΕΙΑ Β ΓΥΜΝΑΣΙΟΥ </dc:title>
  <dc:creator>AMALIA BOURATINOU</dc:creator>
  <cp:lastModifiedBy>AMALIA BOURATINOU</cp:lastModifiedBy>
  <cp:revision>3</cp:revision>
  <dcterms:created xsi:type="dcterms:W3CDTF">2023-01-23T20:43:27Z</dcterms:created>
  <dcterms:modified xsi:type="dcterms:W3CDTF">2023-01-23T20:52:22Z</dcterms:modified>
</cp:coreProperties>
</file>