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2" r:id="rId8"/>
    <p:sldId id="266" r:id="rId9"/>
    <p:sldId id="263" r:id="rId10"/>
    <p:sldId id="268" r:id="rId11"/>
    <p:sldId id="267" r:id="rId12"/>
    <p:sldId id="269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75832A-9973-4755-96ED-0EFF9EFD7708}" type="datetimeFigureOut">
              <a:rPr lang="el-GR" smtClean="0"/>
              <a:pPr/>
              <a:t>27/4/2025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9CF4AD-482E-4DD9-9DCB-43E7B876F92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s://el.wikipedia.org/wiki/%CE%97%CF%80%CE%B1%CF%84%CE%AF%CF%84%CE%B9%CE%B4%CE%B1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62200" y="5013176"/>
            <a:ext cx="4730080" cy="854224"/>
          </a:xfrm>
        </p:spPr>
        <p:txBody>
          <a:bodyPr/>
          <a:lstStyle/>
          <a:p>
            <a:pPr algn="ctr"/>
            <a:r>
              <a:rPr lang="el-GR" dirty="0" err="1" smtClean="0"/>
              <a:t>ηπατιτιδα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ΤΟΝΙΑ ΜΗΤΡΟΦΑΝΗ Β2΄</a:t>
            </a:r>
            <a:endParaRPr lang="el-GR"/>
          </a:p>
        </p:txBody>
      </p:sp>
      <p:pic>
        <p:nvPicPr>
          <p:cNvPr id="4" name="3 - Εικόνα" descr="ipatitidac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620688"/>
            <a:ext cx="6552728" cy="43684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εικόνας" descr="hpat 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504" r="8504"/>
          <a:stretch>
            <a:fillRect/>
          </a:stretch>
        </p:blipFill>
        <p:spPr>
          <a:xfrm>
            <a:off x="1691680" y="404664"/>
            <a:ext cx="6647498" cy="400506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>
                <a:hlinkClick r:id="rId2"/>
              </a:rPr>
              <a:t>https://el.wikipedia.org/wiki/%CE%97%CF%80%CE%B1%CF%84%CE%AF%CF%84%CE%B9%CE%B4%CE%B1</a:t>
            </a:r>
            <a:endParaRPr lang="en-US" sz="1800" dirty="0" smtClean="0"/>
          </a:p>
          <a:p>
            <a:endParaRPr lang="en-US" sz="1800" dirty="0" smtClean="0">
              <a:hlinkClick r:id="rId3"/>
            </a:endParaRPr>
          </a:p>
          <a:p>
            <a:r>
              <a:rPr lang="en-US" sz="1800" dirty="0" smtClean="0">
                <a:hlinkClick r:id="rId3"/>
              </a:rPr>
              <a:t>https://www.iaso.gr/medical-directory/details/medical/2023/07/24/ipatitida-metadosi-symptwmata-antimetopisi</a:t>
            </a:r>
            <a:endParaRPr lang="el-GR" sz="1800" dirty="0">
              <a:hlinkClick r:id="rId3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ΕΥΧΑΡΙΣΤΩ</a:t>
            </a:r>
            <a:endParaRPr lang="el-GR" dirty="0"/>
          </a:p>
        </p:txBody>
      </p:sp>
      <p:pic>
        <p:nvPicPr>
          <p:cNvPr id="4" name="3 - Θέση περιεχομένου" descr="download (12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276872"/>
            <a:ext cx="4824536" cy="322805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5327504" cy="1040160"/>
          </a:xfrm>
        </p:spPr>
        <p:txBody>
          <a:bodyPr/>
          <a:lstStyle/>
          <a:p>
            <a:r>
              <a:rPr lang="el-GR" dirty="0" smtClean="0"/>
              <a:t>Τι είναι η Ηπατίτιδα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ηπατίτιδα είναι ένας γενικός όρος για ασθένειες που οφείλονται σε φλεγμονή του ήπατος. Η ηπατίτιδα διαχωρίζεται συνήθως σε οξεία και χρόνια και τις περισσότερες φορές οφείλεται σε ιούς που προσβάλλουν ειδικά το συκώτι προκαλώντας αντίστοιχους τύπους ηπατίτιδας -π.χ. ηπατίτιδα τύπου Β ή τύπου A κ.λπ. Η φλεγμονή στο ήπαρ όμως μπορεί να προκληθεί και από </a:t>
            </a:r>
            <a:r>
              <a:rPr lang="el-GR" dirty="0" err="1" smtClean="0"/>
              <a:t>άλλά</a:t>
            </a:r>
            <a:r>
              <a:rPr lang="el-GR" dirty="0" smtClean="0"/>
              <a:t> αίτια. Η πάθηση μπορεί να ακολουθήσει </a:t>
            </a:r>
            <a:r>
              <a:rPr lang="el-GR" dirty="0" err="1" smtClean="0"/>
              <a:t>υποκλινική</a:t>
            </a:r>
            <a:r>
              <a:rPr lang="el-GR" dirty="0" smtClean="0"/>
              <a:t> πορεία, δηλαδή να μην προκαλεί κανένα έντονο σύμπτωμα ή αντίθετα να είναι κεραυνοβόλος, οπότε ο ασθενής χρειάζεται πια μεταμόσχευση ήπατος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2"/>
          </p:nvPr>
        </p:nvSpPr>
        <p:spPr>
          <a:xfrm>
            <a:off x="251520" y="2438400"/>
            <a:ext cx="4244280" cy="4419600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Κλινικά, η πορεία της οξείας</a:t>
            </a:r>
            <a:r>
              <a:rPr lang="el-GR" sz="2000" b="1" dirty="0" smtClean="0"/>
              <a:t> </a:t>
            </a:r>
            <a:r>
              <a:rPr lang="el-GR" sz="2000" dirty="0" smtClean="0"/>
              <a:t>ηπατίτιδας ποικίλει σημαντικά. Τα αρχικά χαρακτηριστικά μπορεί να μοιάζουν με της γρίπης, αλλά χωρίς το βήχα, δηλαδή ο ασθενής να αισθάνεται κακουχία, γενική αδιαθεσία, </a:t>
            </a:r>
            <a:r>
              <a:rPr lang="el-GR" sz="2000" dirty="0" err="1" smtClean="0"/>
              <a:t>μυοσκελετικούς</a:t>
            </a:r>
            <a:r>
              <a:rPr lang="el-GR" sz="2000" dirty="0" smtClean="0"/>
              <a:t> πόνους, πυρετό, ναυτία ή εμετό, διάρροια και πονοκέφαλο. Επίσης, ανορεξία, ξαφνική αποστροφή για το κάπνισμα, γαστρικές ενοχλήσεις κ.α. Επίσης μπορεί να έχει σκούρα ούρα.</a:t>
            </a:r>
            <a:endParaRPr lang="el-GR" sz="20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75856" cy="4419600"/>
          </a:xfrm>
        </p:spPr>
        <p:txBody>
          <a:bodyPr>
            <a:noAutofit/>
          </a:bodyPr>
          <a:lstStyle/>
          <a:p>
            <a:r>
              <a:rPr lang="el-GR" sz="2000" dirty="0" smtClean="0"/>
              <a:t>Οι περισσότεροι ασθενείς σε αυτή την περίπτωση είναι </a:t>
            </a:r>
            <a:r>
              <a:rPr lang="el-GR" sz="2000" dirty="0" err="1" smtClean="0"/>
              <a:t>ασυμπτωματικοί</a:t>
            </a:r>
            <a:r>
              <a:rPr lang="el-GR" sz="2000" dirty="0" smtClean="0"/>
              <a:t> ή έχουν ήπια συμπτώματα. Η ασθένεια αποκαλύπτεται συχνά με μια τυχαία εξέταση αίματος. Συχνά πάντως αισθάνονται μια γενική κόπωση και αδιαθεσία που την αποδίδουν σε άλλα αίτια. Αν ο ασθενής με χρόνια ηπατίτιδα παρουσιάσει ίκτερο, αυτό συνήθως σημαίνει ότι η βλάβη στο συκώτι του έχει προχωρήσει σημαντικά.</a:t>
            </a:r>
            <a:endParaRPr lang="el-GR" sz="20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Οξεία Ηπατίτιδα</a:t>
            </a:r>
            <a:endParaRPr lang="el-GR" sz="3200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Χρόνια Ηπατίτιδα</a:t>
            </a:r>
            <a:endParaRPr lang="el-G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Οι περισσότερες φλεγμονές του ήπατος, τόσο στην οξεία όσο και στη </a:t>
            </a:r>
            <a:r>
              <a:rPr lang="el-GR" dirty="0" err="1" smtClean="0"/>
              <a:t>χρονία</a:t>
            </a:r>
            <a:r>
              <a:rPr lang="el-GR" dirty="0" smtClean="0"/>
              <a:t> ηπατίτιδα, οφείλονται συνήθως σε συγκεκριμένους ιούς, τον Α,Β,C,D,E οι οποίοι και προκαλούν τους </a:t>
            </a:r>
            <a:r>
              <a:rPr lang="el-GR" dirty="0" err="1" smtClean="0"/>
              <a:t>αντιστοιχους</a:t>
            </a:r>
            <a:r>
              <a:rPr lang="el-GR" dirty="0" smtClean="0"/>
              <a:t> τύπους ηπατίτιδας. </a:t>
            </a:r>
            <a:r>
              <a:rPr lang="el-GR" dirty="0" err="1" smtClean="0"/>
              <a:t>Ομως</a:t>
            </a:r>
            <a:r>
              <a:rPr lang="el-GR" dirty="0" smtClean="0"/>
              <a:t> φλεγμονή στο συκώτι μπορεί να προκαλέσει και ο ιός του έρπητα, ο </a:t>
            </a:r>
            <a:r>
              <a:rPr lang="el-GR" dirty="0" err="1" smtClean="0"/>
              <a:t>κυταρομεγαλοϊός</a:t>
            </a:r>
            <a:r>
              <a:rPr lang="el-GR" dirty="0" smtClean="0"/>
              <a:t>, ο ιός </a:t>
            </a:r>
            <a:r>
              <a:rPr lang="el-GR" dirty="0" err="1" smtClean="0"/>
              <a:t>Έπσταϊν</a:t>
            </a:r>
            <a:r>
              <a:rPr lang="el-GR" dirty="0" smtClean="0"/>
              <a:t>-Μπαρ και άλλοι. Επίσης ηπατίτιδα μπορεί να προκληθεί και από άλλους μολυσματικούς φορείς, όχι απαραίτητα ιούς -π.χ. από το τοξόπλασμα. Συχνή αιτία της μη ιογενούς </a:t>
            </a:r>
            <a:r>
              <a:rPr lang="el-GR" dirty="0" err="1" smtClean="0"/>
              <a:t>ηπατιτίδας</a:t>
            </a:r>
            <a:r>
              <a:rPr lang="el-GR" dirty="0" smtClean="0"/>
              <a:t> είναι επίσης η άμετρη κατανάλωση οινοπνευματωδών ποτών. Σπανιότερα ηπατίτιδα μπορεί να προκληθεί και από τοξίνες τροφίμων (π.χ. μανιταριών) όπως και από φαρμακευτικά σκευάσματα που μπορεί να περιέχουν </a:t>
            </a:r>
            <a:r>
              <a:rPr lang="el-GR" dirty="0" err="1" smtClean="0"/>
              <a:t>παρακεταμόλη</a:t>
            </a:r>
            <a:r>
              <a:rPr lang="el-GR" dirty="0" smtClean="0"/>
              <a:t>, </a:t>
            </a:r>
            <a:r>
              <a:rPr lang="el-GR" dirty="0" err="1" smtClean="0"/>
              <a:t>αμοξυκυλίνη</a:t>
            </a:r>
            <a:r>
              <a:rPr lang="el-GR" dirty="0" smtClean="0"/>
              <a:t>, όπως και από αντιφυματικά φάρμακα και διάφορα άλλα σκευάσματα που επιβαρύνουν το συκώτι. Φλεγμονή στο ήπαρ επίσης μπορεί να προκαλέσουν και ορισμένα </a:t>
            </a:r>
            <a:r>
              <a:rPr lang="el-GR" dirty="0" err="1" smtClean="0"/>
              <a:t>αυτοάνοσα</a:t>
            </a:r>
            <a:r>
              <a:rPr lang="el-GR" dirty="0" smtClean="0"/>
              <a:t> νοσήματα όπως ο </a:t>
            </a:r>
            <a:r>
              <a:rPr lang="el-GR" dirty="0" err="1" smtClean="0"/>
              <a:t>ερυθηματώδης</a:t>
            </a:r>
            <a:r>
              <a:rPr lang="el-GR" dirty="0" smtClean="0"/>
              <a:t> λύκος.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εικόνας" descr="hpat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4732" b="4732"/>
          <a:stretch>
            <a:fillRect/>
          </a:stretch>
        </p:blipFill>
        <p:spPr>
          <a:xfrm>
            <a:off x="1619672" y="260648"/>
            <a:ext cx="7269582" cy="429309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πρόληψης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07504" y="1772816"/>
            <a:ext cx="2160240" cy="4844752"/>
          </a:xfrm>
        </p:spPr>
        <p:txBody>
          <a:bodyPr>
            <a:normAutofit/>
          </a:bodyPr>
          <a:lstStyle/>
          <a:p>
            <a:r>
              <a:rPr lang="el-GR" dirty="0" smtClean="0"/>
              <a:t>Ευτυχώς υπάρχει δυνατότητα εμβολιασμού έναντι της ηπατίτιδας Β και αποτελεί το μοναδικό αποτελεσματικό τρόπο για την πρόληψη της νόσου και των επιπλοκών της (ωστόσο μέχρι στιγμής δεν υπάρχει εμβόλιο έναντι της ηπατίτιδας C)</a:t>
            </a:r>
            <a:endParaRPr lang="el-GR" dirty="0"/>
          </a:p>
        </p:txBody>
      </p:sp>
      <p:pic>
        <p:nvPicPr>
          <p:cNvPr id="5" name="4 - Θέση περιεχομένου" descr="hpat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916832"/>
            <a:ext cx="6300701" cy="42484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179512" y="2564904"/>
            <a:ext cx="8315201" cy="4104456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l-GR" sz="8000" dirty="0" smtClean="0"/>
              <a:t>Επαγγελματική έκθεση μετά από ατύχημα με τρύπημα βελόνης σε εργαζόμενους στην υγειονομική περίθαλψη.</a:t>
            </a:r>
          </a:p>
          <a:p>
            <a:pPr>
              <a:buFont typeface="Wingdings" pitchFamily="2" charset="2"/>
              <a:buChar char="q"/>
            </a:pPr>
            <a:r>
              <a:rPr lang="el-GR" sz="8000" dirty="0" smtClean="0"/>
              <a:t>Από τη μητέρα που είναι φορέας του ιού στο νεογέννητο μωρό της (αφορά κατά βάση την ηπατίτιδα Β).</a:t>
            </a:r>
          </a:p>
          <a:p>
            <a:pPr>
              <a:buFont typeface="Wingdings" pitchFamily="2" charset="2"/>
              <a:buChar char="q"/>
            </a:pPr>
            <a:r>
              <a:rPr lang="el-GR" sz="8000" dirty="0" smtClean="0"/>
              <a:t>Με την κοινή χρήση συρίγγων / βελόνων σε χρήστες ενδοφλεβίων ναρκωτικών.</a:t>
            </a:r>
          </a:p>
          <a:p>
            <a:pPr>
              <a:buFont typeface="Wingdings" pitchFamily="2" charset="2"/>
              <a:buChar char="q"/>
            </a:pPr>
            <a:r>
              <a:rPr lang="el-GR" sz="8000" dirty="0" smtClean="0"/>
              <a:t>Με τη σεξουαλική επαφή χωρίς τη χρήση προφυλακτικού (αφορά κατά βάση την ηπατίτιδα Β).</a:t>
            </a:r>
          </a:p>
          <a:p>
            <a:pPr>
              <a:buFont typeface="Wingdings" pitchFamily="2" charset="2"/>
              <a:buChar char="q"/>
            </a:pPr>
            <a:r>
              <a:rPr lang="el-GR" sz="8000" dirty="0" smtClean="0"/>
              <a:t>Με </a:t>
            </a:r>
            <a:r>
              <a:rPr lang="el-GR" sz="8000" dirty="0" err="1" smtClean="0"/>
              <a:t>tattoo</a:t>
            </a:r>
            <a:r>
              <a:rPr lang="el-GR" sz="8000" dirty="0" smtClean="0"/>
              <a:t> / </a:t>
            </a:r>
            <a:r>
              <a:rPr lang="el-GR" sz="8000" dirty="0" err="1" smtClean="0"/>
              <a:t>piercing</a:t>
            </a:r>
            <a:r>
              <a:rPr lang="el-GR" sz="8000" dirty="0" smtClean="0"/>
              <a:t> όταν δεν τηρούνται οι κανόνες υγιεινής και αποστείρωσης.</a:t>
            </a:r>
          </a:p>
          <a:p>
            <a:pPr>
              <a:buFont typeface="Wingdings" pitchFamily="2" charset="2"/>
              <a:buChar char="q"/>
            </a:pPr>
            <a:r>
              <a:rPr lang="el-GR" sz="8000" dirty="0" smtClean="0"/>
              <a:t>Με την κοινή χρήση προσωπικών αντικειμένων που έρχονται σε επαφή με αίμα (π.χ. οδοντόβουρτσα / ξυραφάκι) ατόμου που είναι φορέας του ιού.</a:t>
            </a:r>
          </a:p>
          <a:p>
            <a:pPr>
              <a:buFont typeface="Wingdings" pitchFamily="2" charset="2"/>
              <a:buChar char="q"/>
            </a:pPr>
            <a:r>
              <a:rPr lang="el-GR" sz="8000" dirty="0" err="1" smtClean="0"/>
              <a:t>Mε</a:t>
            </a:r>
            <a:r>
              <a:rPr lang="el-GR" sz="8000" dirty="0" smtClean="0"/>
              <a:t> μεταγγίσεις παραγώγων αίματος (εξαιρετικά σπάνια πλέον λόγω του συστηματικού ελέγχου στην αιμοδοσία) (αφορούσε κατά βάση την ηπατίτιδα C)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403648" y="1628800"/>
            <a:ext cx="7620000" cy="990600"/>
          </a:xfrm>
        </p:spPr>
        <p:txBody>
          <a:bodyPr/>
          <a:lstStyle/>
          <a:p>
            <a:r>
              <a:rPr lang="el-GR" dirty="0" smtClean="0"/>
              <a:t>Πως μπορεί να μεταδοθεί</a:t>
            </a:r>
            <a:r>
              <a:rPr lang="en-US" dirty="0" smtClean="0"/>
              <a:t>;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07504" y="1628800"/>
            <a:ext cx="2160240" cy="5112568"/>
          </a:xfrm>
        </p:spPr>
        <p:txBody>
          <a:bodyPr>
            <a:normAutofit fontScale="32500" lnSpcReduction="20000"/>
          </a:bodyPr>
          <a:lstStyle/>
          <a:p>
            <a:endParaRPr lang="el-GR" sz="4500" dirty="0" smtClean="0"/>
          </a:p>
          <a:p>
            <a:r>
              <a:rPr lang="el-GR" sz="7200" dirty="0" smtClean="0"/>
              <a:t>Κάποιες φαρμακευτικές ουσίες συνδέονται περισσότερο από τις άλλες με ηπατικές βλάβες, είναι δηλαδή πιο τοξικές για το συκώτι. Ανάμεσα σε αυτές είναι οι εξής:</a:t>
            </a:r>
            <a:endParaRPr lang="el-GR" sz="72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15816" y="1484784"/>
            <a:ext cx="5904656" cy="5373216"/>
          </a:xfrm>
        </p:spPr>
        <p:txBody>
          <a:bodyPr>
            <a:normAutofit fontScale="25000" lnSpcReduction="20000"/>
          </a:bodyPr>
          <a:lstStyle/>
          <a:p>
            <a:r>
              <a:rPr lang="el-GR" sz="8000" dirty="0" err="1" smtClean="0"/>
              <a:t>Αλλοπουρινόλη</a:t>
            </a:r>
            <a:endParaRPr lang="el-GR" sz="8000" dirty="0" smtClean="0"/>
          </a:p>
          <a:p>
            <a:r>
              <a:rPr lang="el-GR" sz="8000" dirty="0" err="1" smtClean="0"/>
              <a:t>Αμιτριπτυλίνη</a:t>
            </a:r>
            <a:endParaRPr lang="el-GR" sz="8000" dirty="0" smtClean="0"/>
          </a:p>
          <a:p>
            <a:r>
              <a:rPr lang="el-GR" sz="8000" dirty="0" err="1" smtClean="0"/>
              <a:t>Αμιωδαρόνη</a:t>
            </a:r>
            <a:endParaRPr lang="el-GR" sz="8000" dirty="0" smtClean="0"/>
          </a:p>
          <a:p>
            <a:r>
              <a:rPr lang="el-GR" sz="8000" dirty="0" err="1" smtClean="0"/>
              <a:t>Αζαθειοπρίνη</a:t>
            </a:r>
            <a:endParaRPr lang="el-GR" sz="8000" dirty="0" smtClean="0"/>
          </a:p>
          <a:p>
            <a:r>
              <a:rPr lang="el-GR" sz="8000" dirty="0" smtClean="0"/>
              <a:t>ορμονικά αντισυλληπτικά</a:t>
            </a:r>
          </a:p>
          <a:p>
            <a:r>
              <a:rPr lang="el-GR" sz="8000" dirty="0" err="1" smtClean="0"/>
              <a:t>Ριφαμπικίνη</a:t>
            </a:r>
            <a:endParaRPr lang="el-GR" sz="8000" dirty="0" smtClean="0"/>
          </a:p>
          <a:p>
            <a:r>
              <a:rPr lang="el-GR" sz="8000" dirty="0" err="1" smtClean="0"/>
              <a:t>Κετοκοναζόλη</a:t>
            </a:r>
            <a:endParaRPr lang="el-GR" sz="8000" dirty="0" smtClean="0"/>
          </a:p>
          <a:p>
            <a:r>
              <a:rPr lang="el-GR" sz="8000" dirty="0" err="1" smtClean="0"/>
              <a:t>Λοραταδίνη</a:t>
            </a:r>
            <a:endParaRPr lang="el-GR" sz="8000" dirty="0" smtClean="0"/>
          </a:p>
          <a:p>
            <a:r>
              <a:rPr lang="el-GR" sz="8000" dirty="0" err="1" smtClean="0"/>
              <a:t>Μεθοτρεξάτη</a:t>
            </a:r>
            <a:endParaRPr lang="el-GR" sz="8000" dirty="0" smtClean="0"/>
          </a:p>
          <a:p>
            <a:r>
              <a:rPr lang="el-GR" sz="8000" dirty="0" err="1" smtClean="0"/>
              <a:t>Μεθυλντόπα</a:t>
            </a:r>
            <a:endParaRPr lang="el-GR" sz="8000" dirty="0" smtClean="0"/>
          </a:p>
          <a:p>
            <a:r>
              <a:rPr lang="el-GR" sz="8000" dirty="0" err="1" smtClean="0"/>
              <a:t>Νιφεδιπίνη</a:t>
            </a:r>
            <a:endParaRPr lang="el-GR" sz="8000" dirty="0" smtClean="0"/>
          </a:p>
          <a:p>
            <a:r>
              <a:rPr lang="el-GR" sz="8000" dirty="0" err="1" smtClean="0"/>
              <a:t>Νιτροφουραντοΐνη</a:t>
            </a:r>
            <a:endParaRPr lang="el-GR" sz="8000" dirty="0" smtClean="0"/>
          </a:p>
          <a:p>
            <a:r>
              <a:rPr lang="el-GR" sz="8000" dirty="0" err="1" smtClean="0"/>
              <a:t>Παρακεταμόλη</a:t>
            </a:r>
            <a:r>
              <a:rPr lang="el-GR" sz="8000" dirty="0" smtClean="0"/>
              <a:t> (μπορεί να προκαλέσει ηπατίτιδα, όταν λαμβάνεται σε υπερβολική δόση)</a:t>
            </a:r>
          </a:p>
          <a:p>
            <a:r>
              <a:rPr lang="el-GR" sz="8000" dirty="0" err="1" smtClean="0"/>
              <a:t>Φαινυτοΐνη</a:t>
            </a:r>
            <a:r>
              <a:rPr lang="el-GR" sz="8000" dirty="0" smtClean="0"/>
              <a:t> και </a:t>
            </a:r>
            <a:r>
              <a:rPr lang="el-GR" sz="8000" dirty="0" err="1" smtClean="0"/>
              <a:t>βαλπροϊκό</a:t>
            </a:r>
            <a:r>
              <a:rPr lang="el-GR" sz="8000" dirty="0" smtClean="0"/>
              <a:t> οξύ (αντιεπιληπτικά)</a:t>
            </a:r>
          </a:p>
          <a:p>
            <a:r>
              <a:rPr lang="el-GR" sz="8000" dirty="0" err="1" smtClean="0"/>
              <a:t>Ζιδοβουδίνη</a:t>
            </a:r>
            <a:endParaRPr lang="el-GR" sz="8000" dirty="0" smtClean="0"/>
          </a:p>
          <a:p>
            <a:pPr>
              <a:buNone/>
            </a:pPr>
            <a:endParaRPr lang="el-GR" sz="80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Θέση εικόνας" descr="hpat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710" b="5710"/>
          <a:stretch>
            <a:fillRect/>
          </a:stretch>
        </p:blipFill>
        <p:spPr>
          <a:xfrm>
            <a:off x="1763688" y="188640"/>
            <a:ext cx="6696744" cy="434395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</TotalTime>
  <Words>369</Words>
  <Application>Microsoft Office PowerPoint</Application>
  <PresentationFormat>Προβολή στην οθόνη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Διάμεσος</vt:lpstr>
      <vt:lpstr>ηπατιτιδα</vt:lpstr>
      <vt:lpstr>Τι είναι η Ηπατίτιδα;</vt:lpstr>
      <vt:lpstr>Διαφάνεια 3</vt:lpstr>
      <vt:lpstr>Αιτίες</vt:lpstr>
      <vt:lpstr>Διαφάνεια 5</vt:lpstr>
      <vt:lpstr>Τρόπος πρόληψης</vt:lpstr>
      <vt:lpstr>Πως μπορεί να μεταδοθεί;</vt:lpstr>
      <vt:lpstr>Διαφάνεια 8</vt:lpstr>
      <vt:lpstr>Διαφάνεια 9</vt:lpstr>
      <vt:lpstr>Διαφάνεια 10</vt:lpstr>
      <vt:lpstr>Πηγές</vt:lpstr>
      <vt:lpstr>ΕΥΧΑΡΙΣΤΩ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ηπατιτιδα</dc:title>
  <dc:creator>user</dc:creator>
  <cp:lastModifiedBy>user</cp:lastModifiedBy>
  <cp:revision>8</cp:revision>
  <dcterms:created xsi:type="dcterms:W3CDTF">2025-04-23T15:23:18Z</dcterms:created>
  <dcterms:modified xsi:type="dcterms:W3CDTF">2025-04-27T19:44:46Z</dcterms:modified>
</cp:coreProperties>
</file>