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6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Συγγραφέας και ημερομηνία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Συγγραφέας και ημερομηνία</a:t>
            </a:r>
          </a:p>
        </p:txBody>
      </p:sp>
      <p:sp>
        <p:nvSpPr>
          <p:cNvPr id="12" name="Τίτλος παρουσίασης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Τίτλος παρουσίασης</a:t>
            </a:r>
          </a:p>
        </p:txBody>
      </p:sp>
      <p:sp>
        <p:nvSpPr>
          <p:cNvPr id="13" name="Επίπεδο κύριου τμήματος ένα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Υπότιτλος παρουσίασης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Δήλω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Επίπεδο κύριου τμήματος ένα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Δήλωση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Σπουδαίο γεγονό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Επίπεδο κύριου τμήματος ένα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Πληροφορίες γεγονότος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Πληροφορίες γεγονότος</a:t>
            </a:r>
          </a:p>
        </p:txBody>
      </p:sp>
      <p:sp>
        <p:nvSpPr>
          <p:cNvPr id="108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Παράθε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Απόδοση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Απόδοση</a:t>
            </a:r>
          </a:p>
        </p:txBody>
      </p:sp>
      <p:sp>
        <p:nvSpPr>
          <p:cNvPr id="116" name="Επίπεδο κύριου τμήματος ένα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«Αξιοσημείωτη παράθεση»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Φωτογραφία - 3 εικόν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Μπολ σαλάτας με τηγανητό ρύζι, βρασμένα αυγά και κινέζικα ξυλάκια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Μπολ με κεφτέδες σολομού, σαλάτα και χούμους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Μπολ με παπαρδέλες, βούτυρο μαϊντανού, καβουρντισμένα φουντούκια και τριμμένη παρμεζάνα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Φωτογραφί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μπολ σαλάτας με τηγανητό ρύζι, βρασμένα αυγά και κινέζικα ξυλάκια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και φωτογραφί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Αβοκάντο και μοσχολέμονα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Τίτλος παρουσίασης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Τίτλος παρουσίασης</a:t>
            </a:r>
          </a:p>
        </p:txBody>
      </p:sp>
      <p:sp>
        <p:nvSpPr>
          <p:cNvPr id="23" name="Συγγραφέας και ημερομηνία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Συγγραφέας και ημερομηνία</a:t>
            </a:r>
          </a:p>
        </p:txBody>
      </p:sp>
      <p:sp>
        <p:nvSpPr>
          <p:cNvPr id="24" name="Επίπεδο κύριου τμήματος ένα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Υπότιτλος παρουσίασης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Εναλλ. τίτλος και φωτογραφί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Μπολ με κεφτέδες σολομού, σαλάτα και χούμους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Τίτλος σλάιντ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Τίτλος σλάιντ</a:t>
            </a:r>
          </a:p>
        </p:txBody>
      </p:sp>
      <p:sp>
        <p:nvSpPr>
          <p:cNvPr id="34" name="Επίπεδο κύριου τμήματος ένα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Υπότιτλος σλάιντ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Αριθμός σλάιντ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και κουκκίδ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Τίτλος σλάιντ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Τίτλος σλάιντ</a:t>
            </a:r>
          </a:p>
        </p:txBody>
      </p:sp>
      <p:sp>
        <p:nvSpPr>
          <p:cNvPr id="43" name="Υπότιτλος σλάιντ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Υπότιτλος σλάιντ</a:t>
            </a:r>
          </a:p>
        </p:txBody>
      </p:sp>
      <p:sp>
        <p:nvSpPr>
          <p:cNvPr id="44" name="Επίπεδο κύριου τμήματος ένα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Κείμενο κουκκίδων σλάιντ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Κουκκίδ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Επίπεδο κύριου τμήματος ένα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Κείμενο κουκκίδων σλάιντ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, κουκκίδες και φωτογραφί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Υπότιτλος σλάιντ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Υπότιτλος σλάιντ</a:t>
            </a:r>
          </a:p>
        </p:txBody>
      </p:sp>
      <p:sp>
        <p:nvSpPr>
          <p:cNvPr id="61" name="Επίπεδο κύριου τμήματος ένα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Κείμενο κουκκίδων σλάιντ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Μπολ με παπαρδέλες, βούτυρο μαϊντανού, καβουρντισμένα φουντούκια και τριμμένη παρμεζάνα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Τίτλος σλάιντ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Τίτλος σλάιντ</a:t>
            </a:r>
          </a:p>
        </p:txBody>
      </p:sp>
      <p:sp>
        <p:nvSpPr>
          <p:cNvPr id="64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Ενότη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Τίτλος ενότητας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Τίτλος ενότητας</a:t>
            </a:r>
          </a:p>
        </p:txBody>
      </p:sp>
      <p:sp>
        <p:nvSpPr>
          <p:cNvPr id="72" name="Αριθμός σλάιντ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Τίτλος σλάιντ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Τίτλος σλάιντ</a:t>
            </a:r>
          </a:p>
        </p:txBody>
      </p:sp>
      <p:sp>
        <p:nvSpPr>
          <p:cNvPr id="80" name="Υπότιτλος σλάιντ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Υπότιτλος σλάιντ</a:t>
            </a:r>
          </a:p>
        </p:txBody>
      </p:sp>
      <p:sp>
        <p:nvSpPr>
          <p:cNvPr id="81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Ατζέ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Τίτλος αντζέντας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Τίτλος αντζέντας</a:t>
            </a:r>
          </a:p>
        </p:txBody>
      </p:sp>
      <p:sp>
        <p:nvSpPr>
          <p:cNvPr id="89" name="Υπότιτλος αντζέντας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Υπότιτλος αντζέντας</a:t>
            </a:r>
          </a:p>
        </p:txBody>
      </p:sp>
      <p:sp>
        <p:nvSpPr>
          <p:cNvPr id="90" name="Επίπεδο κύριου τμήματος ένα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Θέματα αντζέντας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σλάιντ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Τίτλος σλάιντ</a:t>
            </a:r>
          </a:p>
        </p:txBody>
      </p:sp>
      <p:sp>
        <p:nvSpPr>
          <p:cNvPr id="3" name="Επίπεδο κύριου τμήματος ένα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Κείμενο κουκκίδων σλάιντ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Αριθμός σλάιντ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Χρήστος Μαντασάς - Οδυσσέας Παληός - Ανδρέας Νέστωρας Β2 Γυμνάσιο Νέας Πεντέλης…"/>
          <p:cNvSpPr txBox="1">
            <a:spLocks noGrp="1"/>
          </p:cNvSpPr>
          <p:nvPr>
            <p:ph type="body" idx="21"/>
          </p:nvPr>
        </p:nvSpPr>
        <p:spPr>
          <a:xfrm>
            <a:off x="1201340" y="9696450"/>
            <a:ext cx="21971003" cy="280039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 lnSpcReduction="10000"/>
          </a:bodyPr>
          <a:lstStyle/>
          <a:p>
            <a:pPr algn="ctr"/>
            <a:r>
              <a:rPr dirty="0" err="1"/>
              <a:t>Χρήστος</a:t>
            </a:r>
            <a:r>
              <a:rPr dirty="0"/>
              <a:t> Μα</a:t>
            </a:r>
            <a:r>
              <a:rPr dirty="0" err="1"/>
              <a:t>ντ</a:t>
            </a:r>
            <a:r>
              <a:rPr dirty="0"/>
              <a:t>ασάς - Οδυσσέας Παληός - Ανδρέας Νέστωρας </a:t>
            </a:r>
            <a:endParaRPr lang="el-GR" dirty="0"/>
          </a:p>
          <a:p>
            <a:pPr algn="ctr"/>
            <a:r>
              <a:rPr dirty="0"/>
              <a:t>Β2 Γυμνάσιο Νέας Πεντέλης</a:t>
            </a:r>
          </a:p>
          <a:p>
            <a:pPr algn="ctr"/>
            <a:endParaRPr lang="el-GR" dirty="0"/>
          </a:p>
          <a:p>
            <a:pPr algn="ctr"/>
            <a:r>
              <a:rPr dirty="0" err="1"/>
              <a:t>Σχολικό</a:t>
            </a:r>
            <a:r>
              <a:rPr dirty="0"/>
              <a:t> </a:t>
            </a:r>
            <a:r>
              <a:rPr dirty="0" err="1"/>
              <a:t>έτος</a:t>
            </a:r>
            <a:r>
              <a:rPr dirty="0"/>
              <a:t>: 2024-2025 </a:t>
            </a:r>
            <a:endParaRPr lang="el-GR" dirty="0"/>
          </a:p>
          <a:p>
            <a:pPr algn="ctr"/>
            <a:r>
              <a:rPr dirty="0"/>
              <a:t>Κα</a:t>
            </a:r>
            <a:r>
              <a:rPr dirty="0" err="1"/>
              <a:t>θηγητής</a:t>
            </a:r>
            <a:r>
              <a:rPr dirty="0"/>
              <a:t>: </a:t>
            </a:r>
            <a:r>
              <a:rPr dirty="0" err="1"/>
              <a:t>Στ</a:t>
            </a:r>
            <a:r>
              <a:rPr dirty="0"/>
              <a:t>αυρούλα Κούκουρα </a:t>
            </a:r>
          </a:p>
        </p:txBody>
      </p:sp>
      <p:sp>
        <p:nvSpPr>
          <p:cNvPr id="152" name="Πότε απαγορεύεται το κυνήγι και γιατί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dirty="0" err="1"/>
              <a:t>Πότε</a:t>
            </a:r>
            <a:r>
              <a:rPr dirty="0"/>
              <a:t> απα</a:t>
            </a:r>
            <a:r>
              <a:rPr dirty="0" err="1"/>
              <a:t>γορεύετ</a:t>
            </a:r>
            <a:r>
              <a:rPr dirty="0"/>
              <a:t>αι το κυνήγι και γιατί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Πότε απαγορεύεται το κυνήγι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Πότε</a:t>
            </a:r>
            <a:r>
              <a:rPr dirty="0"/>
              <a:t> απα</a:t>
            </a:r>
            <a:r>
              <a:rPr dirty="0" err="1"/>
              <a:t>γορεύετ</a:t>
            </a:r>
            <a:r>
              <a:rPr dirty="0"/>
              <a:t>αι το κυνήγι </a:t>
            </a:r>
          </a:p>
        </p:txBody>
      </p:sp>
      <p:sp>
        <p:nvSpPr>
          <p:cNvPr id="155" name="Στην Ελλάδα, το κυνήγι απαγορεύεται για ορισμένους μήνες κάθε χρόνο, προκειμένου να προστατευτούν τα θηράματα κατά την αναπαραγωγική περίοδο και να διασφαλιστεί η βιωσιμότητα των πληθυσμών τους. Οι μήνες κατά τους οποίους το κυνήγι απαγορεύεται είναι συν"/>
          <p:cNvSpPr txBox="1">
            <a:spLocks noGrp="1"/>
          </p:cNvSpPr>
          <p:nvPr>
            <p:ph type="body" idx="21"/>
          </p:nvPr>
        </p:nvSpPr>
        <p:spPr>
          <a:xfrm>
            <a:off x="1206500" y="2372962"/>
            <a:ext cx="21971000" cy="810001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Autofit/>
          </a:bodyPr>
          <a:lstStyle/>
          <a:p>
            <a:pPr defTabSz="292607">
              <a:spcBef>
                <a:spcPts val="700"/>
              </a:spcBef>
              <a:defRPr sz="3839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4800" dirty="0" err="1"/>
              <a:t>Στην</a:t>
            </a:r>
            <a:r>
              <a:rPr sz="4800" dirty="0"/>
              <a:t> </a:t>
            </a:r>
            <a:r>
              <a:rPr sz="4800" dirty="0" err="1"/>
              <a:t>Ελλάδ</a:t>
            </a:r>
            <a:r>
              <a:rPr sz="4800" dirty="0"/>
              <a:t>α, το κυνήγι απαγορεύεται για ορισμένους μήνες κάθε χρόνο, προκειμένου να προστατευτούν τα θηράματα κατά την αναπαραγωγική περίοδο και να διασφαλιστεί η βιωσιμότητα των πληθυσμών τους. </a:t>
            </a:r>
            <a:r>
              <a:rPr sz="4800" dirty="0" err="1"/>
              <a:t>Οι</a:t>
            </a:r>
            <a:r>
              <a:rPr sz="4800" dirty="0"/>
              <a:t> </a:t>
            </a:r>
            <a:r>
              <a:rPr sz="4800" dirty="0" err="1"/>
              <a:t>μήνες</a:t>
            </a:r>
            <a:r>
              <a:rPr sz="4800" dirty="0"/>
              <a:t> κα</a:t>
            </a:r>
            <a:r>
              <a:rPr sz="4800" dirty="0" err="1"/>
              <a:t>τά</a:t>
            </a:r>
            <a:r>
              <a:rPr sz="4800" dirty="0"/>
              <a:t> </a:t>
            </a:r>
            <a:r>
              <a:rPr sz="4800" dirty="0" err="1"/>
              <a:t>τους</a:t>
            </a:r>
            <a:r>
              <a:rPr sz="4800" dirty="0"/>
              <a:t> οπ</a:t>
            </a:r>
            <a:r>
              <a:rPr sz="4800" dirty="0" err="1"/>
              <a:t>οίους</a:t>
            </a:r>
            <a:r>
              <a:rPr sz="4800" dirty="0"/>
              <a:t> </a:t>
            </a:r>
            <a:r>
              <a:rPr sz="4800" dirty="0" err="1"/>
              <a:t>το</a:t>
            </a:r>
            <a:r>
              <a:rPr sz="4800" dirty="0"/>
              <a:t> </a:t>
            </a:r>
            <a:r>
              <a:rPr sz="4800" dirty="0" err="1"/>
              <a:t>κυνήγι</a:t>
            </a:r>
            <a:r>
              <a:rPr sz="4800" dirty="0"/>
              <a:t> απα</a:t>
            </a:r>
            <a:r>
              <a:rPr sz="4800" dirty="0" err="1"/>
              <a:t>γορεύετ</a:t>
            </a:r>
            <a:r>
              <a:rPr sz="4800" dirty="0"/>
              <a:t>αι είναι συνήθως οι εξής:</a:t>
            </a:r>
          </a:p>
          <a:p>
            <a:pPr marL="292607" indent="-203200" defTabSz="292607">
              <a:buSzPct val="123000"/>
              <a:buFont typeface="Times Roman"/>
              <a:buChar char="•"/>
              <a:defRPr sz="3839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4800" dirty="0"/>
              <a:t>Από 15 </a:t>
            </a:r>
            <a:r>
              <a:rPr sz="4800" dirty="0" err="1"/>
              <a:t>Φε</a:t>
            </a:r>
            <a:r>
              <a:rPr sz="4800" dirty="0"/>
              <a:t>βρουαρίου μέχρι 31 Αυγούστου</a:t>
            </a:r>
          </a:p>
          <a:p>
            <a:pPr defTabSz="292607">
              <a:spcBef>
                <a:spcPts val="700"/>
              </a:spcBef>
              <a:defRPr sz="3839" i="1">
                <a:latin typeface="Times Roman"/>
                <a:ea typeface="Times Roman"/>
                <a:cs typeface="Times Roman"/>
                <a:sym typeface="Times Roman"/>
              </a:defRPr>
            </a:pPr>
            <a:endParaRPr lang="el-GR" sz="4800" dirty="0"/>
          </a:p>
          <a:p>
            <a:pPr defTabSz="292607">
              <a:spcBef>
                <a:spcPts val="700"/>
              </a:spcBef>
              <a:defRPr sz="3839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4800" dirty="0" err="1"/>
              <a:t>Αυτό</a:t>
            </a:r>
            <a:r>
              <a:rPr sz="4800" dirty="0"/>
              <a:t> </a:t>
            </a:r>
            <a:r>
              <a:rPr sz="4800" dirty="0" err="1"/>
              <a:t>το</a:t>
            </a:r>
            <a:r>
              <a:rPr sz="4800" dirty="0"/>
              <a:t> </a:t>
            </a:r>
            <a:r>
              <a:rPr sz="4800" dirty="0" err="1"/>
              <a:t>διάστημ</a:t>
            </a:r>
            <a:r>
              <a:rPr sz="4800" dirty="0"/>
              <a:t>α αφορά την προστασία των θηραμάτων κατά την αναπαραγωγική περίοδο, καθώς και την αποφυγή της υπερβολικής κυνηγετικής πίεσης κατά τη διάρκεια της αναπαραγωγής.</a:t>
            </a:r>
          </a:p>
          <a:p>
            <a:pPr defTabSz="292607">
              <a:spcBef>
                <a:spcPts val="700"/>
              </a:spcBef>
              <a:defRPr sz="3839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4800" dirty="0" err="1"/>
              <a:t>Αν</a:t>
            </a:r>
            <a:r>
              <a:rPr sz="4800" dirty="0"/>
              <a:t>αλόγως με το είδος του θηράματος και τις ειδικές ρυθμίσεις, μπορεί να υπάρχουν διαφοροποιήσεις σε τοπικό επίπεδο, αλλά η γενική κατεύθυνση είναι αυτή. </a:t>
            </a:r>
            <a:r>
              <a:rPr sz="4800" dirty="0" err="1"/>
              <a:t>Οι</a:t>
            </a:r>
            <a:r>
              <a:rPr sz="4800" dirty="0"/>
              <a:t> α</a:t>
            </a:r>
            <a:r>
              <a:rPr sz="4800" dirty="0" err="1"/>
              <a:t>κρι</a:t>
            </a:r>
            <a:r>
              <a:rPr sz="4800" dirty="0"/>
              <a:t>βείς ημερομηνίες και περιοχές απαγόρευσης μπορεί να καθορίζονται κάθε χρόνο με απόφαση των αρμόδιων αρχών.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Έχει σχέση το γεγονός με την αναπαραγωγή των ζώων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1975054">
              <a:defRPr sz="6885" spc="-137"/>
            </a:lvl1pPr>
          </a:lstStyle>
          <a:p>
            <a:r>
              <a:t>Έχει σχέση το γεγονός με την αναπαραγωγή των ζώων</a:t>
            </a:r>
          </a:p>
        </p:txBody>
      </p:sp>
      <p:sp>
        <p:nvSpPr>
          <p:cNvPr id="158" name="Ναι, η απαγόρευση του κυνηγιού κατά τους μήνες Φεβρουάριο έως Αύγουστο σχετίζεται κυρίως με την αναπαραγωγική περίοδο των θηλαστικών και των πουλιών, προκειμένου να διασφαλιστεί η βιωσιμότητα των πληθυσμών τους. Κατά τη διάρκεια αυτών των μηνών, τα περισ"/>
          <p:cNvSpPr txBox="1">
            <a:spLocks noGrp="1"/>
          </p:cNvSpPr>
          <p:nvPr>
            <p:ph type="body" idx="1"/>
          </p:nvPr>
        </p:nvSpPr>
        <p:spPr>
          <a:xfrm>
            <a:off x="1206500" y="2277835"/>
            <a:ext cx="21971000" cy="95517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 defTabSz="315468">
              <a:lnSpc>
                <a:spcPct val="100000"/>
              </a:lnSpc>
              <a:spcBef>
                <a:spcPts val="800"/>
              </a:spcBef>
              <a:buSzTx/>
              <a:buNone/>
              <a:defRPr sz="3450" b="1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3800" dirty="0"/>
              <a:t>Ναι, η απα</a:t>
            </a:r>
            <a:r>
              <a:rPr sz="3800" dirty="0" err="1"/>
              <a:t>γόρευση</a:t>
            </a:r>
            <a:r>
              <a:rPr sz="3800" dirty="0"/>
              <a:t> </a:t>
            </a:r>
            <a:r>
              <a:rPr sz="3800" dirty="0" err="1"/>
              <a:t>του</a:t>
            </a:r>
            <a:r>
              <a:rPr sz="3800" dirty="0"/>
              <a:t> </a:t>
            </a:r>
            <a:r>
              <a:rPr sz="3800" dirty="0" err="1"/>
              <a:t>κυνηγιού</a:t>
            </a:r>
            <a:r>
              <a:rPr sz="3800" dirty="0"/>
              <a:t> κα</a:t>
            </a:r>
            <a:r>
              <a:rPr sz="3800" dirty="0" err="1"/>
              <a:t>τά</a:t>
            </a:r>
            <a:r>
              <a:rPr sz="3800" dirty="0"/>
              <a:t> </a:t>
            </a:r>
            <a:r>
              <a:rPr sz="3800" dirty="0" err="1"/>
              <a:t>τους</a:t>
            </a:r>
            <a:r>
              <a:rPr sz="3800" dirty="0"/>
              <a:t> </a:t>
            </a:r>
            <a:r>
              <a:rPr sz="3800" dirty="0" err="1"/>
              <a:t>μήνες</a:t>
            </a:r>
            <a:r>
              <a:rPr sz="3800" dirty="0"/>
              <a:t> </a:t>
            </a:r>
            <a:r>
              <a:rPr sz="3800" dirty="0" err="1"/>
              <a:t>Φε</a:t>
            </a:r>
            <a:r>
              <a:rPr sz="3800" dirty="0"/>
              <a:t>βρουάριο έως Αύγουστο σχετίζεται κυρίως με την αναπαραγωγική περίοδο των θηλαστικών και των πουλιών, προκειμένου να διασφαλιστεί η βιωσιμότητα των πληθυσμών τους. Κα</a:t>
            </a:r>
            <a:r>
              <a:rPr sz="3800" dirty="0" err="1"/>
              <a:t>τά</a:t>
            </a:r>
            <a:r>
              <a:rPr sz="3800" dirty="0"/>
              <a:t> </a:t>
            </a:r>
            <a:r>
              <a:rPr sz="3800" dirty="0" err="1"/>
              <a:t>τη</a:t>
            </a:r>
            <a:r>
              <a:rPr sz="3800" dirty="0"/>
              <a:t> </a:t>
            </a:r>
            <a:r>
              <a:rPr sz="3800" dirty="0" err="1"/>
              <a:t>διάρκει</a:t>
            </a:r>
            <a:r>
              <a:rPr sz="3800" dirty="0"/>
              <a:t>α αυτών των μηνών, τα περισσότερα είδη αναπαράγονται, και η προστασία τους είναι κρίσιμη για την επιβίωσή τους.</a:t>
            </a:r>
          </a:p>
          <a:p>
            <a:pPr marL="0" indent="0" algn="just" defTabSz="315468">
              <a:lnSpc>
                <a:spcPct val="100000"/>
              </a:lnSpc>
              <a:spcBef>
                <a:spcPts val="800"/>
              </a:spcBef>
              <a:buSzTx/>
              <a:buNone/>
              <a:defRPr sz="3450" b="1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3800" dirty="0" err="1"/>
              <a:t>Πιο</a:t>
            </a:r>
            <a:r>
              <a:rPr sz="3800" dirty="0"/>
              <a:t> </a:t>
            </a:r>
            <a:r>
              <a:rPr sz="3800" dirty="0" err="1"/>
              <a:t>συγκεκριμέν</a:t>
            </a:r>
            <a:r>
              <a:rPr sz="3800" dirty="0"/>
              <a:t>α:</a:t>
            </a:r>
          </a:p>
          <a:p>
            <a:pPr marL="315468" indent="-219075" algn="just" defTabSz="315468">
              <a:lnSpc>
                <a:spcPct val="100000"/>
              </a:lnSpc>
              <a:spcBef>
                <a:spcPts val="800"/>
              </a:spcBef>
              <a:buFont typeface="Times Roman"/>
              <a:defRPr sz="3450" b="1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3800" dirty="0" err="1"/>
              <a:t>Αν</a:t>
            </a:r>
            <a:r>
              <a:rPr sz="3800" dirty="0"/>
              <a:t>απαραγωγή και προστασία των μικρών: Οι μήνες της άνοιξης και του καλοκαιριού είναι οι περίοδοι που τα περισσότερα ζώα γεννούν ή γεννούν τα μικρά τους. </a:t>
            </a:r>
            <a:r>
              <a:rPr sz="3800" dirty="0" err="1"/>
              <a:t>Εάν</a:t>
            </a:r>
            <a:r>
              <a:rPr sz="3800" dirty="0"/>
              <a:t> επ</a:t>
            </a:r>
            <a:r>
              <a:rPr sz="3800" dirty="0" err="1"/>
              <a:t>ιτρέ</a:t>
            </a:r>
            <a:r>
              <a:rPr sz="3800" dirty="0"/>
              <a:t>πεται το κυνήγι κατά τη διάρκεια αυτής της περιόδου, οι πληθυσμοί των θηραμάτων μπορεί να μειωθούν δραματικά, καθώς τα ενήλικα ζώα ή ακόμα και τα μικρά θα μπορούσαν να σκοτωθούν.</a:t>
            </a:r>
          </a:p>
          <a:p>
            <a:pPr marL="315468" indent="-219075" algn="just" defTabSz="315468">
              <a:lnSpc>
                <a:spcPct val="100000"/>
              </a:lnSpc>
              <a:spcBef>
                <a:spcPts val="800"/>
              </a:spcBef>
              <a:buFont typeface="Times Roman"/>
              <a:defRPr sz="3450" b="1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3800" dirty="0" err="1"/>
              <a:t>Αν</a:t>
            </a:r>
            <a:r>
              <a:rPr sz="3800" dirty="0"/>
              <a:t>απαραγωγικές συνήθειες: Τα ζώα είναι πιο ευάλωτα κατά την αναπαραγωγική περίοδο, αφού πολλοί θηρευτές παραμένουν στα ίδια μέρη για να φροντίσουν τα μικρά τους. Επ</a:t>
            </a:r>
            <a:r>
              <a:rPr sz="3800" dirty="0" err="1"/>
              <a:t>ίσης</a:t>
            </a:r>
            <a:r>
              <a:rPr sz="3800" dirty="0"/>
              <a:t>, η αναπαρα</a:t>
            </a:r>
            <a:r>
              <a:rPr sz="3800" dirty="0" err="1"/>
              <a:t>γωγή</a:t>
            </a:r>
            <a:r>
              <a:rPr sz="3800" dirty="0"/>
              <a:t> απα</a:t>
            </a:r>
            <a:r>
              <a:rPr sz="3800" dirty="0" err="1"/>
              <a:t>ιτεί</a:t>
            </a:r>
            <a:r>
              <a:rPr sz="3800" dirty="0"/>
              <a:t> </a:t>
            </a:r>
            <a:r>
              <a:rPr sz="3800" dirty="0" err="1"/>
              <a:t>ενέργει</a:t>
            </a:r>
            <a:r>
              <a:rPr sz="3800" dirty="0"/>
              <a:t>α και αφοσίωση, γεγονός που καθιστά τα ζώα πιο ευάλωτα στην ανθρώπινη παρέμβαση, όπως το κυνήγι.</a:t>
            </a:r>
          </a:p>
          <a:p>
            <a:pPr marL="0" indent="0" algn="just" defTabSz="315468">
              <a:lnSpc>
                <a:spcPct val="100000"/>
              </a:lnSpc>
              <a:spcBef>
                <a:spcPts val="800"/>
              </a:spcBef>
              <a:buSzTx/>
              <a:buNone/>
              <a:defRPr sz="3450" b="1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3800" dirty="0"/>
              <a:t>Η απα</a:t>
            </a:r>
            <a:r>
              <a:rPr sz="3800" dirty="0" err="1"/>
              <a:t>γόρευση</a:t>
            </a:r>
            <a:r>
              <a:rPr sz="3800" dirty="0"/>
              <a:t> </a:t>
            </a:r>
            <a:r>
              <a:rPr sz="3800" dirty="0" err="1"/>
              <a:t>του</a:t>
            </a:r>
            <a:r>
              <a:rPr sz="3800" dirty="0"/>
              <a:t> </a:t>
            </a:r>
            <a:r>
              <a:rPr sz="3800" dirty="0" err="1"/>
              <a:t>κυνηγιού</a:t>
            </a:r>
            <a:r>
              <a:rPr sz="3800" dirty="0"/>
              <a:t> κα</a:t>
            </a:r>
            <a:r>
              <a:rPr sz="3800" dirty="0" err="1"/>
              <a:t>τά</a:t>
            </a:r>
            <a:r>
              <a:rPr sz="3800" dirty="0"/>
              <a:t> α</a:t>
            </a:r>
            <a:r>
              <a:rPr sz="3800" dirty="0" err="1"/>
              <a:t>υτήν</a:t>
            </a:r>
            <a:r>
              <a:rPr sz="3800" dirty="0"/>
              <a:t> </a:t>
            </a:r>
            <a:r>
              <a:rPr sz="3800" dirty="0" err="1"/>
              <a:t>την</a:t>
            </a:r>
            <a:r>
              <a:rPr sz="3800" dirty="0"/>
              <a:t> π</a:t>
            </a:r>
            <a:r>
              <a:rPr sz="3800" dirty="0" err="1"/>
              <a:t>ερίοδο</a:t>
            </a:r>
            <a:r>
              <a:rPr sz="3800" dirty="0"/>
              <a:t> </a:t>
            </a:r>
            <a:r>
              <a:rPr sz="3800" dirty="0" err="1"/>
              <a:t>συμ</a:t>
            </a:r>
            <a:r>
              <a:rPr sz="3800" dirty="0"/>
              <a:t>βάλλει στην προστασία των ζώων και στη διατήρηση των οικοσυστημάτων τους, διασφαλίζοντας την αναπαραγωγή και τη συνέχιση των πληθυσμών τους.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Άλλοι λόγοι που απαγορεύεται το κυνήγι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Άλλοι</a:t>
            </a:r>
            <a:r>
              <a:rPr dirty="0"/>
              <a:t> </a:t>
            </a:r>
            <a:r>
              <a:rPr dirty="0" err="1"/>
              <a:t>λόγοι</a:t>
            </a:r>
            <a:r>
              <a:rPr dirty="0"/>
              <a:t> π</a:t>
            </a:r>
            <a:r>
              <a:rPr dirty="0" err="1"/>
              <a:t>ου</a:t>
            </a:r>
            <a:r>
              <a:rPr dirty="0"/>
              <a:t> απα</a:t>
            </a:r>
            <a:r>
              <a:rPr dirty="0" err="1"/>
              <a:t>γορεύετ</a:t>
            </a:r>
            <a:r>
              <a:rPr dirty="0"/>
              <a:t>αι το κυνήγι </a:t>
            </a:r>
          </a:p>
        </p:txBody>
      </p:sp>
      <p:sp>
        <p:nvSpPr>
          <p:cNvPr id="161" name="Η απαγόρευση του κυνηγιού δεν περιορίζεται μόνο στην αναπαραγωγική περίοδο των ζώων, αλλά υπάρχουν και άλλοι λόγοι για τους οποίους το κυνήγι απαγορεύεται σε ορισμένες περιόδους ή περιοχές. Μερικοί από αυτούς είναι οι εξής:…"/>
          <p:cNvSpPr txBox="1">
            <a:spLocks noGrp="1"/>
          </p:cNvSpPr>
          <p:nvPr>
            <p:ph type="body" idx="21"/>
          </p:nvPr>
        </p:nvSpPr>
        <p:spPr>
          <a:xfrm>
            <a:off x="1206500" y="2372962"/>
            <a:ext cx="21971000" cy="1068187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Autofit/>
          </a:bodyPr>
          <a:lstStyle/>
          <a:p>
            <a:pPr algn="just" defTabSz="182880">
              <a:spcBef>
                <a:spcPts val="400"/>
              </a:spcBef>
              <a:defRPr sz="2560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2400" dirty="0"/>
              <a:t>Η απα</a:t>
            </a:r>
            <a:r>
              <a:rPr sz="2400" dirty="0" err="1"/>
              <a:t>γόρευση</a:t>
            </a:r>
            <a:r>
              <a:rPr sz="2400" dirty="0"/>
              <a:t> </a:t>
            </a:r>
            <a:r>
              <a:rPr sz="2400" dirty="0" err="1"/>
              <a:t>του</a:t>
            </a:r>
            <a:r>
              <a:rPr sz="2400" dirty="0"/>
              <a:t> </a:t>
            </a:r>
            <a:r>
              <a:rPr sz="2400" dirty="0" err="1"/>
              <a:t>κυνηγιού</a:t>
            </a:r>
            <a:r>
              <a:rPr sz="2400" dirty="0"/>
              <a:t> </a:t>
            </a:r>
            <a:r>
              <a:rPr sz="2400" dirty="0" err="1"/>
              <a:t>δεν</a:t>
            </a:r>
            <a:r>
              <a:rPr sz="2400" dirty="0"/>
              <a:t> π</a:t>
            </a:r>
            <a:r>
              <a:rPr sz="2400" dirty="0" err="1"/>
              <a:t>εριορίζετ</a:t>
            </a:r>
            <a:r>
              <a:rPr sz="2400" dirty="0"/>
              <a:t>αι μόνο στην αναπαραγωγική περίοδο των ζώων, αλλά υπάρχουν και άλλοι λόγοι για τους οποίους το κυνήγι απαγορεύεται σε ορισμένες περιόδους ή περιοχές. </a:t>
            </a:r>
            <a:r>
              <a:rPr sz="2400" dirty="0" err="1"/>
              <a:t>Μερικοί</a:t>
            </a:r>
            <a:r>
              <a:rPr sz="2400" dirty="0"/>
              <a:t> από α</a:t>
            </a:r>
            <a:r>
              <a:rPr sz="2400" dirty="0" err="1"/>
              <a:t>υτούς</a:t>
            </a:r>
            <a:r>
              <a:rPr sz="2400" dirty="0"/>
              <a:t> </a:t>
            </a:r>
            <a:r>
              <a:rPr sz="2400" dirty="0" err="1"/>
              <a:t>είν</a:t>
            </a:r>
            <a:r>
              <a:rPr sz="2400" dirty="0"/>
              <a:t>αι οι εξής:</a:t>
            </a:r>
            <a:endParaRPr lang="el-GR" sz="2400" dirty="0"/>
          </a:p>
          <a:p>
            <a:pPr algn="just" defTabSz="182880">
              <a:spcBef>
                <a:spcPts val="400"/>
              </a:spcBef>
              <a:defRPr sz="2560" i="1">
                <a:latin typeface="Times Roman"/>
                <a:ea typeface="Times Roman"/>
                <a:cs typeface="Times Roman"/>
                <a:sym typeface="Times Roman"/>
              </a:defRPr>
            </a:pPr>
            <a:endParaRPr sz="2400" dirty="0"/>
          </a:p>
          <a:p>
            <a:pPr marL="182879" indent="-126999" algn="just" defTabSz="182880">
              <a:spcBef>
                <a:spcPts val="400"/>
              </a:spcBef>
              <a:buSzPct val="100000"/>
              <a:buFont typeface="Times Roman"/>
              <a:buAutoNum type="arabicPeriod"/>
              <a:defRPr sz="2560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2400" dirty="0" err="1"/>
              <a:t>Προστ</a:t>
            </a:r>
            <a:r>
              <a:rPr sz="2400" dirty="0"/>
              <a:t>ασία των απειλούμενων ή προστατευόμενων ειδών: Κάποια είδη ζώων είναι είτε σπάνια είτε απειλούμενα με εξαφάνιση, και για να διατηρηθούν οι πληθυσμοί τους, η κυβέρνηση επιβάλλει περιορισμούς ή πλήρη απαγόρευση του κυνηγιού για αυτά τα είδη. Η απα</a:t>
            </a:r>
            <a:r>
              <a:rPr sz="2400" dirty="0" err="1"/>
              <a:t>γόρευση</a:t>
            </a:r>
            <a:r>
              <a:rPr sz="2400" dirty="0"/>
              <a:t> α</a:t>
            </a:r>
            <a:r>
              <a:rPr sz="2400" dirty="0" err="1"/>
              <a:t>υτή</a:t>
            </a:r>
            <a:r>
              <a:rPr sz="2400" dirty="0"/>
              <a:t> </a:t>
            </a:r>
            <a:r>
              <a:rPr sz="2400" dirty="0" err="1"/>
              <a:t>είν</a:t>
            </a:r>
            <a:r>
              <a:rPr sz="2400" dirty="0"/>
              <a:t>αι συχνά καθορισμένη από διεθνείς συνθήκες προστασίας των ειδών, όπως η Σύμβαση της Βέρνης ή η Σύμβαση CITES.</a:t>
            </a:r>
          </a:p>
          <a:p>
            <a:pPr marL="182879" indent="-126999" algn="just" defTabSz="182880">
              <a:spcBef>
                <a:spcPts val="400"/>
              </a:spcBef>
              <a:buSzPct val="100000"/>
              <a:buFont typeface="Times Roman"/>
              <a:buAutoNum type="arabicPeriod"/>
              <a:defRPr sz="2560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2400" dirty="0" err="1"/>
              <a:t>Αν</a:t>
            </a:r>
            <a:r>
              <a:rPr sz="2400" dirty="0"/>
              <a:t>αγκαία περίοδος για την αποκατάσταση των πληθυσμών: Σε περιοχές όπου οι πληθυσμοί ενός είδους έχουν μειωθεί πολύ, το κυνήγι μπορεί να απαγορευτεί για να δοθεί χρόνος για την αναγέννηση των πληθυσμών αυτών. </a:t>
            </a:r>
            <a:r>
              <a:rPr sz="2400" dirty="0" err="1"/>
              <a:t>Μερικές</a:t>
            </a:r>
            <a:r>
              <a:rPr sz="2400" dirty="0"/>
              <a:t> </a:t>
            </a:r>
            <a:r>
              <a:rPr sz="2400" dirty="0" err="1"/>
              <a:t>φορές</a:t>
            </a:r>
            <a:r>
              <a:rPr sz="2400" dirty="0"/>
              <a:t> επιβ</a:t>
            </a:r>
            <a:r>
              <a:rPr sz="2400" dirty="0" err="1"/>
              <a:t>άλλοντ</a:t>
            </a:r>
            <a:r>
              <a:rPr sz="2400" dirty="0"/>
              <a:t>αι περιορισμοί ή αναστολή του κυνηγιού για αρκετά χρόνια μέχρι να αποκατασταθούν οι πληθυσμοί.</a:t>
            </a:r>
          </a:p>
          <a:p>
            <a:pPr marL="182879" indent="-126999" algn="just" defTabSz="182880">
              <a:spcBef>
                <a:spcPts val="400"/>
              </a:spcBef>
              <a:buSzPct val="100000"/>
              <a:buFont typeface="Times Roman"/>
              <a:buAutoNum type="arabicPeriod"/>
              <a:defRPr sz="2560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2400" dirty="0" err="1"/>
              <a:t>Αυξημένος</a:t>
            </a:r>
            <a:r>
              <a:rPr sz="2400" dirty="0"/>
              <a:t> </a:t>
            </a:r>
            <a:r>
              <a:rPr sz="2400" dirty="0" err="1"/>
              <a:t>κίνδυνος</a:t>
            </a:r>
            <a:r>
              <a:rPr sz="2400" dirty="0"/>
              <a:t> </a:t>
            </a:r>
            <a:r>
              <a:rPr sz="2400" dirty="0" err="1"/>
              <a:t>γι</a:t>
            </a:r>
            <a:r>
              <a:rPr sz="2400" dirty="0"/>
              <a:t>α τα νεογνά: Κατά τη διάρκεια της αναπαραγωγικής περιόδου ή όταν τα ζώα έχουν μικρά, το κυνήγι μπορεί να προκαλέσει σημαντικές απώλειες, ιδιαίτερα για τα νεογνά, που είναι πιο ευάλωτα και δεν έχουν αναπτύξει πλήρως τις ικανότητες επιβίωσης. </a:t>
            </a:r>
            <a:r>
              <a:rPr sz="2400" dirty="0" err="1"/>
              <a:t>Αυτό</a:t>
            </a:r>
            <a:r>
              <a:rPr sz="2400" dirty="0"/>
              <a:t> μπ</a:t>
            </a:r>
            <a:r>
              <a:rPr sz="2400" dirty="0" err="1"/>
              <a:t>ορεί</a:t>
            </a:r>
            <a:r>
              <a:rPr sz="2400" dirty="0"/>
              <a:t> να </a:t>
            </a:r>
            <a:r>
              <a:rPr sz="2400" dirty="0" err="1"/>
              <a:t>έχει</a:t>
            </a:r>
            <a:r>
              <a:rPr sz="2400" dirty="0"/>
              <a:t> </a:t>
            </a:r>
            <a:r>
              <a:rPr sz="2400" dirty="0" err="1"/>
              <a:t>σημ</a:t>
            </a:r>
            <a:r>
              <a:rPr sz="2400" dirty="0"/>
              <a:t>αντική αρνητική επίδραση στους πληθυσμούς.</a:t>
            </a:r>
          </a:p>
          <a:p>
            <a:pPr marL="182879" indent="-126999" algn="just" defTabSz="182880">
              <a:spcBef>
                <a:spcPts val="400"/>
              </a:spcBef>
              <a:buSzPct val="100000"/>
              <a:buFont typeface="Times Roman"/>
              <a:buAutoNum type="arabicPeriod"/>
              <a:defRPr sz="2560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2400" dirty="0"/>
              <a:t>Επ</a:t>
            </a:r>
            <a:r>
              <a:rPr sz="2400" dirty="0" err="1"/>
              <a:t>οχι</a:t>
            </a:r>
            <a:r>
              <a:rPr sz="2400" dirty="0"/>
              <a:t>ακή αλλαγή των οικοσυστημάτων: Το κυνήγι μπορεί να απαγορευτεί για περιβαλλοντικούς λόγους, όταν οι συνθήκες των οικοσυστημάτων απαιτούν προστασία, όπως για παράδειγμα όταν υπάρχει αύξηση της φωτιάς ή άλλων φυσικών καταστροφών, που μπορεί να επηρεάσουν την τροφή και το καταφύγιο των θηραμάτων.</a:t>
            </a:r>
          </a:p>
          <a:p>
            <a:pPr marL="182879" indent="-126999" algn="just" defTabSz="182880">
              <a:spcBef>
                <a:spcPts val="400"/>
              </a:spcBef>
              <a:buSzPct val="100000"/>
              <a:buFont typeface="Times Roman"/>
              <a:buAutoNum type="arabicPeriod"/>
              <a:defRPr sz="2560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2400" dirty="0"/>
              <a:t>Απ</a:t>
            </a:r>
            <a:r>
              <a:rPr sz="2400" dirty="0" err="1"/>
              <a:t>ροσεξί</a:t>
            </a:r>
            <a:r>
              <a:rPr sz="2400" dirty="0"/>
              <a:t>α ή διατάραξη της ισορροπίας των οικοσυστημάτων: Το άσκοπο ή υπερβολικό κυνήγι μπορεί να προκαλέσει μη αναστρέψιμες βλάβες στην ισορροπία των οικοσυστημάτων. </a:t>
            </a:r>
            <a:r>
              <a:rPr sz="2400" dirty="0" err="1"/>
              <a:t>Ορισμέν</a:t>
            </a:r>
            <a:r>
              <a:rPr sz="2400" dirty="0"/>
              <a:t>α είδη ζώων μπορεί να χρειάζονται συγκεκριμένες συνθήκες και χρόνο για να επιβιώσουν και να συμβάλλουν στην ανακύκλωση των φυσικών πόρων. </a:t>
            </a:r>
            <a:r>
              <a:rPr sz="2400" dirty="0" err="1"/>
              <a:t>Εάν</a:t>
            </a:r>
            <a:r>
              <a:rPr sz="2400" dirty="0"/>
              <a:t> </a:t>
            </a:r>
            <a:r>
              <a:rPr sz="2400" dirty="0" err="1"/>
              <a:t>το</a:t>
            </a:r>
            <a:r>
              <a:rPr sz="2400" dirty="0"/>
              <a:t> </a:t>
            </a:r>
            <a:r>
              <a:rPr sz="2400" dirty="0" err="1"/>
              <a:t>κυνήγι</a:t>
            </a:r>
            <a:r>
              <a:rPr sz="2400" dirty="0"/>
              <a:t> </a:t>
            </a:r>
            <a:r>
              <a:rPr sz="2400" dirty="0" err="1"/>
              <a:t>γίνετ</a:t>
            </a:r>
            <a:r>
              <a:rPr sz="2400" dirty="0"/>
              <a:t>αι χωρίς περιορισμούς, αυτό μπορεί να προκαλέσει εκτεταμένες οικολογικές καταστροφές.</a:t>
            </a:r>
          </a:p>
          <a:p>
            <a:pPr marL="182879" indent="-126999" algn="just" defTabSz="182880">
              <a:spcBef>
                <a:spcPts val="400"/>
              </a:spcBef>
              <a:buSzPct val="100000"/>
              <a:buFont typeface="Times Roman"/>
              <a:buAutoNum type="arabicPeriod"/>
              <a:defRPr sz="2560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2400" dirty="0" err="1"/>
              <a:t>Αντιμετώ</a:t>
            </a:r>
            <a:r>
              <a:rPr sz="2400" dirty="0"/>
              <a:t>πιση ασθενειών ή επιδημιών στα ζώα: Σε ορισμένες περιόδους, μπορεί να υπάρχει ανάγκη προστασίας από ασθένειες ή επιδημίες που πλήττουν τα ζώα. </a:t>
            </a:r>
            <a:r>
              <a:rPr sz="2400" dirty="0" err="1"/>
              <a:t>Στην</a:t>
            </a:r>
            <a:r>
              <a:rPr sz="2400" dirty="0"/>
              <a:t> π</a:t>
            </a:r>
            <a:r>
              <a:rPr sz="2400" dirty="0" err="1"/>
              <a:t>ερί</a:t>
            </a:r>
            <a:r>
              <a:rPr sz="2400" dirty="0"/>
              <a:t>πτωση αυτή, η απαγόρευση του κυνηγιού συνήθως έχει ως στόχο την αποφυγή της εξάπλωσης των ασθενειών και την προστασία της υγείας των πληθυσμών των ζώων.</a:t>
            </a:r>
          </a:p>
          <a:p>
            <a:pPr marL="182879" indent="-126999" algn="just" defTabSz="182880">
              <a:spcBef>
                <a:spcPts val="400"/>
              </a:spcBef>
              <a:buSzPct val="100000"/>
              <a:buFont typeface="Times Roman"/>
              <a:buAutoNum type="arabicPeriod"/>
              <a:defRPr sz="2560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2400" dirty="0" err="1"/>
              <a:t>Οικονομικοί</a:t>
            </a:r>
            <a:r>
              <a:rPr sz="2400" dirty="0"/>
              <a:t> και </a:t>
            </a:r>
            <a:r>
              <a:rPr sz="2400" dirty="0" err="1"/>
              <a:t>τουριστικοί</a:t>
            </a:r>
            <a:r>
              <a:rPr sz="2400" dirty="0"/>
              <a:t> </a:t>
            </a:r>
            <a:r>
              <a:rPr sz="2400" dirty="0" err="1"/>
              <a:t>λόγοι</a:t>
            </a:r>
            <a:r>
              <a:rPr sz="2400" dirty="0"/>
              <a:t>: </a:t>
            </a:r>
            <a:r>
              <a:rPr sz="2400" dirty="0" err="1"/>
              <a:t>Σε</a:t>
            </a:r>
            <a:r>
              <a:rPr sz="2400" dirty="0"/>
              <a:t> </a:t>
            </a:r>
            <a:r>
              <a:rPr sz="2400" dirty="0" err="1"/>
              <a:t>ορισμένες</a:t>
            </a:r>
            <a:r>
              <a:rPr sz="2400" dirty="0"/>
              <a:t> π</a:t>
            </a:r>
            <a:r>
              <a:rPr sz="2400" dirty="0" err="1"/>
              <a:t>εριοχές</a:t>
            </a:r>
            <a:r>
              <a:rPr sz="2400" dirty="0"/>
              <a:t>, ο π</a:t>
            </a:r>
            <a:r>
              <a:rPr sz="2400" dirty="0" err="1"/>
              <a:t>εριορισμός</a:t>
            </a:r>
            <a:r>
              <a:rPr sz="2400" dirty="0"/>
              <a:t> </a:t>
            </a:r>
            <a:r>
              <a:rPr sz="2400" dirty="0" err="1"/>
              <a:t>του</a:t>
            </a:r>
            <a:r>
              <a:rPr sz="2400" dirty="0"/>
              <a:t> </a:t>
            </a:r>
            <a:r>
              <a:rPr sz="2400" dirty="0" err="1"/>
              <a:t>κυνηγιού</a:t>
            </a:r>
            <a:r>
              <a:rPr sz="2400" dirty="0"/>
              <a:t> μπ</a:t>
            </a:r>
            <a:r>
              <a:rPr sz="2400" dirty="0" err="1"/>
              <a:t>ορεί</a:t>
            </a:r>
            <a:r>
              <a:rPr sz="2400" dirty="0"/>
              <a:t> να </a:t>
            </a:r>
            <a:r>
              <a:rPr sz="2400" dirty="0" err="1"/>
              <a:t>έχει</a:t>
            </a:r>
            <a:r>
              <a:rPr sz="2400" dirty="0"/>
              <a:t> </a:t>
            </a:r>
            <a:r>
              <a:rPr sz="2400" dirty="0" err="1"/>
              <a:t>ως</a:t>
            </a:r>
            <a:r>
              <a:rPr sz="2400" dirty="0"/>
              <a:t> </a:t>
            </a:r>
            <a:r>
              <a:rPr sz="2400" dirty="0" err="1"/>
              <a:t>στόχο</a:t>
            </a:r>
            <a:r>
              <a:rPr sz="2400" dirty="0"/>
              <a:t> </a:t>
            </a:r>
            <a:r>
              <a:rPr sz="2400" dirty="0" err="1"/>
              <a:t>τη</a:t>
            </a:r>
            <a:r>
              <a:rPr sz="2400" dirty="0"/>
              <a:t> </a:t>
            </a:r>
            <a:r>
              <a:rPr sz="2400" dirty="0" err="1"/>
              <a:t>δι</a:t>
            </a:r>
            <a:r>
              <a:rPr sz="2400" dirty="0"/>
              <a:t>ατήρηση των φυσικών πόρων για οικοτουρισμό ή άλλες δραστηριότητες που βασίζονται στην άγρια φύση, όπως η φωτογράφιση άγριων ζώων, η παρατήρηση πουλιών κ.ά.</a:t>
            </a:r>
          </a:p>
          <a:p>
            <a:pPr algn="just" defTabSz="182880">
              <a:spcBef>
                <a:spcPts val="400"/>
              </a:spcBef>
              <a:defRPr sz="2560" i="1">
                <a:latin typeface="Times Roman"/>
                <a:ea typeface="Times Roman"/>
                <a:cs typeface="Times Roman"/>
                <a:sym typeface="Times Roman"/>
              </a:defRPr>
            </a:pPr>
            <a:endParaRPr lang="el-GR" sz="2400" dirty="0"/>
          </a:p>
          <a:p>
            <a:pPr algn="just" defTabSz="182880">
              <a:spcBef>
                <a:spcPts val="400"/>
              </a:spcBef>
              <a:defRPr sz="2560" i="1">
                <a:latin typeface="Times Roman"/>
                <a:ea typeface="Times Roman"/>
                <a:cs typeface="Times Roman"/>
                <a:sym typeface="Times Roman"/>
              </a:defRPr>
            </a:pPr>
            <a:r>
              <a:rPr sz="2400" dirty="0" err="1"/>
              <a:t>Αυτοί</a:t>
            </a:r>
            <a:r>
              <a:rPr sz="2400" dirty="0"/>
              <a:t> </a:t>
            </a:r>
            <a:r>
              <a:rPr sz="2400" dirty="0" err="1"/>
              <a:t>οι</a:t>
            </a:r>
            <a:r>
              <a:rPr sz="2400" dirty="0"/>
              <a:t> </a:t>
            </a:r>
            <a:r>
              <a:rPr sz="2400" dirty="0" err="1"/>
              <a:t>λόγοι</a:t>
            </a:r>
            <a:r>
              <a:rPr sz="2400" dirty="0"/>
              <a:t> </a:t>
            </a:r>
            <a:r>
              <a:rPr sz="2400" dirty="0" err="1"/>
              <a:t>συμ</a:t>
            </a:r>
            <a:r>
              <a:rPr sz="2400" dirty="0"/>
              <a:t>βάλλουν στην ανάγκη περιορισμού ή απαγόρευσης του κυνηγιού για να διασφαλιστεί η προστασία των οικοσυστημάτων και η διατήρηση των φυσικών πόρων για τις επόμενες γενιές.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ΕΥΧΑΡΙΣΤΟΥΜΕ ΓΙΑ ΤΟΝ ΧΡΟΝΟ ΣΑΣ!!!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ΕΥΧΑΡΙΣΤΟΥΜΕ ΓΙΑ ΤΟΝ ΧΡΟΝΟ ΣΑΣ!!!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813</Words>
  <Application>Microsoft Office PowerPoint</Application>
  <PresentationFormat>Προσαρμογή</PresentationFormat>
  <Paragraphs>31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Helvetica Neue</vt:lpstr>
      <vt:lpstr>Helvetica Neue Medium</vt:lpstr>
      <vt:lpstr>Times Roman</vt:lpstr>
      <vt:lpstr>21_BasicWhite</vt:lpstr>
      <vt:lpstr>Πότε απαγορεύεται το κυνήγι και γιατί </vt:lpstr>
      <vt:lpstr>Πότε απαγορεύεται το κυνήγι </vt:lpstr>
      <vt:lpstr>Έχει σχέση το γεγονός με την αναπαραγωγή των ζώων</vt:lpstr>
      <vt:lpstr>Άλλοι λόγοι που απαγορεύεται το κυνήγι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Πότε απαγορεύεται το κυνήγι και γιατί </dc:title>
  <cp:lastModifiedBy>gemanos@teemail.gr</cp:lastModifiedBy>
  <cp:revision>5</cp:revision>
  <dcterms:modified xsi:type="dcterms:W3CDTF">2025-01-24T13:33:04Z</dcterms:modified>
</cp:coreProperties>
</file>