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24AC6-1660-4A3C-BDF0-83CB80BAA2F4}"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03AE73F4-EB64-48C6-A148-5D9990702B46}">
      <dgm:prSet/>
      <dgm:spPr/>
      <dgm:t>
        <a:bodyPr/>
        <a:lstStyle/>
        <a:p>
          <a:r>
            <a:rPr lang="el-GR"/>
            <a:t>Σωματική υστέρηση</a:t>
          </a:r>
          <a:endParaRPr lang="en-US"/>
        </a:p>
      </dgm:t>
    </dgm:pt>
    <dgm:pt modelId="{D266FEB4-8225-480F-A358-21AF7955DAA5}" type="parTrans" cxnId="{A880A3A2-43DA-4582-9C99-AAA535EEFC95}">
      <dgm:prSet/>
      <dgm:spPr/>
      <dgm:t>
        <a:bodyPr/>
        <a:lstStyle/>
        <a:p>
          <a:endParaRPr lang="en-US"/>
        </a:p>
      </dgm:t>
    </dgm:pt>
    <dgm:pt modelId="{8D486078-E936-4BD8-ABC0-36F8CB1F057C}" type="sibTrans" cxnId="{A880A3A2-43DA-4582-9C99-AAA535EEFC95}">
      <dgm:prSet/>
      <dgm:spPr/>
      <dgm:t>
        <a:bodyPr/>
        <a:lstStyle/>
        <a:p>
          <a:endParaRPr lang="en-US"/>
        </a:p>
      </dgm:t>
    </dgm:pt>
    <dgm:pt modelId="{893CD78D-0894-4F43-8AE2-B6949B9BAE83}">
      <dgm:prSet/>
      <dgm:spPr/>
      <dgm:t>
        <a:bodyPr/>
        <a:lstStyle/>
        <a:p>
          <a:r>
            <a:rPr lang="el-GR"/>
            <a:t>Νοητική υστέρηση</a:t>
          </a:r>
          <a:endParaRPr lang="en-US"/>
        </a:p>
      </dgm:t>
    </dgm:pt>
    <dgm:pt modelId="{4A8EBE65-3FBF-45DC-9EDC-53DCBD6D9F91}" type="parTrans" cxnId="{064A9059-D243-47BF-BF80-CE201661514B}">
      <dgm:prSet/>
      <dgm:spPr/>
      <dgm:t>
        <a:bodyPr/>
        <a:lstStyle/>
        <a:p>
          <a:endParaRPr lang="en-US"/>
        </a:p>
      </dgm:t>
    </dgm:pt>
    <dgm:pt modelId="{0EFF6A77-6A9E-4D49-BDDA-6A523C35B927}" type="sibTrans" cxnId="{064A9059-D243-47BF-BF80-CE201661514B}">
      <dgm:prSet/>
      <dgm:spPr/>
      <dgm:t>
        <a:bodyPr/>
        <a:lstStyle/>
        <a:p>
          <a:endParaRPr lang="en-US"/>
        </a:p>
      </dgm:t>
    </dgm:pt>
    <dgm:pt modelId="{47E056E8-7395-407E-B617-2B79BF1EED9F}">
      <dgm:prSet/>
      <dgm:spPr/>
      <dgm:t>
        <a:bodyPr/>
        <a:lstStyle/>
        <a:p>
          <a:r>
            <a:rPr lang="el-GR"/>
            <a:t>Καρδιαγγειακές παθήσεις</a:t>
          </a:r>
          <a:endParaRPr lang="en-US"/>
        </a:p>
      </dgm:t>
    </dgm:pt>
    <dgm:pt modelId="{FDF56818-2AD2-43AB-AA66-A40FBA3B936A}" type="parTrans" cxnId="{E9557E9F-9C56-46C5-9FA8-3BA195D76EE4}">
      <dgm:prSet/>
      <dgm:spPr/>
      <dgm:t>
        <a:bodyPr/>
        <a:lstStyle/>
        <a:p>
          <a:endParaRPr lang="en-US"/>
        </a:p>
      </dgm:t>
    </dgm:pt>
    <dgm:pt modelId="{C93AEC23-C415-4908-848D-F09DDB137895}" type="sibTrans" cxnId="{E9557E9F-9C56-46C5-9FA8-3BA195D76EE4}">
      <dgm:prSet/>
      <dgm:spPr/>
      <dgm:t>
        <a:bodyPr/>
        <a:lstStyle/>
        <a:p>
          <a:endParaRPr lang="en-US"/>
        </a:p>
      </dgm:t>
    </dgm:pt>
    <dgm:pt modelId="{EB14B417-7F8B-4CBA-B003-17867B83BCA8}">
      <dgm:prSet/>
      <dgm:spPr/>
      <dgm:t>
        <a:bodyPr/>
        <a:lstStyle/>
        <a:p>
          <a:r>
            <a:rPr lang="el-GR"/>
            <a:t>Ανοικτή παλάμη (οι παλάμες των χεριών δεν κλείνουν πλήρως όταν τα δάχτυλα είναι ευθυγραμμισμένα)</a:t>
          </a:r>
          <a:endParaRPr lang="en-US"/>
        </a:p>
      </dgm:t>
    </dgm:pt>
    <dgm:pt modelId="{93C48307-1235-456F-A720-63EB49210B4B}" type="parTrans" cxnId="{5367B415-7384-4E98-8F04-C012B2CDE87B}">
      <dgm:prSet/>
      <dgm:spPr/>
      <dgm:t>
        <a:bodyPr/>
        <a:lstStyle/>
        <a:p>
          <a:endParaRPr lang="en-US"/>
        </a:p>
      </dgm:t>
    </dgm:pt>
    <dgm:pt modelId="{631A40CA-6CDA-4450-9D59-08BD5A87357B}" type="sibTrans" cxnId="{5367B415-7384-4E98-8F04-C012B2CDE87B}">
      <dgm:prSet/>
      <dgm:spPr/>
      <dgm:t>
        <a:bodyPr/>
        <a:lstStyle/>
        <a:p>
          <a:endParaRPr lang="en-US"/>
        </a:p>
      </dgm:t>
    </dgm:pt>
    <dgm:pt modelId="{C12B214E-B5CD-434A-8095-B72528D05641}">
      <dgm:prSet/>
      <dgm:spPr/>
      <dgm:t>
        <a:bodyPr/>
        <a:lstStyle/>
        <a:p>
          <a:r>
            <a:rPr lang="el-GR"/>
            <a:t>Καθυστέρηση στην ομιλία και την κινητικότητα</a:t>
          </a:r>
          <a:endParaRPr lang="en-US"/>
        </a:p>
      </dgm:t>
    </dgm:pt>
    <dgm:pt modelId="{B75E27EF-A189-416A-A8CC-AE5A0EC46204}" type="parTrans" cxnId="{FE6696DB-A60C-4C0E-A11B-1B7111E26F5F}">
      <dgm:prSet/>
      <dgm:spPr/>
      <dgm:t>
        <a:bodyPr/>
        <a:lstStyle/>
        <a:p>
          <a:endParaRPr lang="en-US"/>
        </a:p>
      </dgm:t>
    </dgm:pt>
    <dgm:pt modelId="{436ECA4A-8C39-4BF8-BF1B-AEC9E5172E29}" type="sibTrans" cxnId="{FE6696DB-A60C-4C0E-A11B-1B7111E26F5F}">
      <dgm:prSet/>
      <dgm:spPr/>
      <dgm:t>
        <a:bodyPr/>
        <a:lstStyle/>
        <a:p>
          <a:endParaRPr lang="en-US"/>
        </a:p>
      </dgm:t>
    </dgm:pt>
    <dgm:pt modelId="{4B10B658-5771-4C22-B034-175E0957C6D6}" type="pres">
      <dgm:prSet presAssocID="{D7724AC6-1660-4A3C-BDF0-83CB80BAA2F4}" presName="linear" presStyleCnt="0">
        <dgm:presLayoutVars>
          <dgm:animLvl val="lvl"/>
          <dgm:resizeHandles val="exact"/>
        </dgm:presLayoutVars>
      </dgm:prSet>
      <dgm:spPr/>
      <dgm:t>
        <a:bodyPr/>
        <a:lstStyle/>
        <a:p>
          <a:endParaRPr lang="el-GR"/>
        </a:p>
      </dgm:t>
    </dgm:pt>
    <dgm:pt modelId="{AFBF5DA1-9008-4875-87C9-7C120BE42A73}" type="pres">
      <dgm:prSet presAssocID="{03AE73F4-EB64-48C6-A148-5D9990702B46}" presName="parentText" presStyleLbl="node1" presStyleIdx="0" presStyleCnt="5">
        <dgm:presLayoutVars>
          <dgm:chMax val="0"/>
          <dgm:bulletEnabled val="1"/>
        </dgm:presLayoutVars>
      </dgm:prSet>
      <dgm:spPr/>
      <dgm:t>
        <a:bodyPr/>
        <a:lstStyle/>
        <a:p>
          <a:endParaRPr lang="el-GR"/>
        </a:p>
      </dgm:t>
    </dgm:pt>
    <dgm:pt modelId="{AEBD3BCC-F7CF-476C-BD8F-9F3CB7E1E542}" type="pres">
      <dgm:prSet presAssocID="{8D486078-E936-4BD8-ABC0-36F8CB1F057C}" presName="spacer" presStyleCnt="0"/>
      <dgm:spPr/>
    </dgm:pt>
    <dgm:pt modelId="{AA353927-2A81-4DE7-AEA2-6EE0C0E7DF7B}" type="pres">
      <dgm:prSet presAssocID="{893CD78D-0894-4F43-8AE2-B6949B9BAE83}" presName="parentText" presStyleLbl="node1" presStyleIdx="1" presStyleCnt="5">
        <dgm:presLayoutVars>
          <dgm:chMax val="0"/>
          <dgm:bulletEnabled val="1"/>
        </dgm:presLayoutVars>
      </dgm:prSet>
      <dgm:spPr/>
      <dgm:t>
        <a:bodyPr/>
        <a:lstStyle/>
        <a:p>
          <a:endParaRPr lang="el-GR"/>
        </a:p>
      </dgm:t>
    </dgm:pt>
    <dgm:pt modelId="{A21B44DF-C1FF-4AF9-94A4-27EDB7117434}" type="pres">
      <dgm:prSet presAssocID="{0EFF6A77-6A9E-4D49-BDDA-6A523C35B927}" presName="spacer" presStyleCnt="0"/>
      <dgm:spPr/>
    </dgm:pt>
    <dgm:pt modelId="{C8F0DB2B-E6F5-4F17-B6AC-BB0172077EFB}" type="pres">
      <dgm:prSet presAssocID="{47E056E8-7395-407E-B617-2B79BF1EED9F}" presName="parentText" presStyleLbl="node1" presStyleIdx="2" presStyleCnt="5">
        <dgm:presLayoutVars>
          <dgm:chMax val="0"/>
          <dgm:bulletEnabled val="1"/>
        </dgm:presLayoutVars>
      </dgm:prSet>
      <dgm:spPr/>
      <dgm:t>
        <a:bodyPr/>
        <a:lstStyle/>
        <a:p>
          <a:endParaRPr lang="el-GR"/>
        </a:p>
      </dgm:t>
    </dgm:pt>
    <dgm:pt modelId="{6137E37B-1AEB-4139-859E-E33756D57508}" type="pres">
      <dgm:prSet presAssocID="{C93AEC23-C415-4908-848D-F09DDB137895}" presName="spacer" presStyleCnt="0"/>
      <dgm:spPr/>
    </dgm:pt>
    <dgm:pt modelId="{F2D343D7-ECA8-4DCB-B89B-6A1D090BFB8E}" type="pres">
      <dgm:prSet presAssocID="{EB14B417-7F8B-4CBA-B003-17867B83BCA8}" presName="parentText" presStyleLbl="node1" presStyleIdx="3" presStyleCnt="5">
        <dgm:presLayoutVars>
          <dgm:chMax val="0"/>
          <dgm:bulletEnabled val="1"/>
        </dgm:presLayoutVars>
      </dgm:prSet>
      <dgm:spPr/>
      <dgm:t>
        <a:bodyPr/>
        <a:lstStyle/>
        <a:p>
          <a:endParaRPr lang="el-GR"/>
        </a:p>
      </dgm:t>
    </dgm:pt>
    <dgm:pt modelId="{5832E963-B112-434F-8B78-86C19942FCD1}" type="pres">
      <dgm:prSet presAssocID="{631A40CA-6CDA-4450-9D59-08BD5A87357B}" presName="spacer" presStyleCnt="0"/>
      <dgm:spPr/>
    </dgm:pt>
    <dgm:pt modelId="{12F3342E-AB34-4D3C-A177-BFAC1D3AA181}" type="pres">
      <dgm:prSet presAssocID="{C12B214E-B5CD-434A-8095-B72528D05641}" presName="parentText" presStyleLbl="node1" presStyleIdx="4" presStyleCnt="5">
        <dgm:presLayoutVars>
          <dgm:chMax val="0"/>
          <dgm:bulletEnabled val="1"/>
        </dgm:presLayoutVars>
      </dgm:prSet>
      <dgm:spPr/>
      <dgm:t>
        <a:bodyPr/>
        <a:lstStyle/>
        <a:p>
          <a:endParaRPr lang="el-GR"/>
        </a:p>
      </dgm:t>
    </dgm:pt>
  </dgm:ptLst>
  <dgm:cxnLst>
    <dgm:cxn modelId="{6D734637-63A1-4B20-897A-416988ED287F}" type="presOf" srcId="{47E056E8-7395-407E-B617-2B79BF1EED9F}" destId="{C8F0DB2B-E6F5-4F17-B6AC-BB0172077EFB}" srcOrd="0" destOrd="0" presId="urn:microsoft.com/office/officeart/2005/8/layout/vList2"/>
    <dgm:cxn modelId="{064A9059-D243-47BF-BF80-CE201661514B}" srcId="{D7724AC6-1660-4A3C-BDF0-83CB80BAA2F4}" destId="{893CD78D-0894-4F43-8AE2-B6949B9BAE83}" srcOrd="1" destOrd="0" parTransId="{4A8EBE65-3FBF-45DC-9EDC-53DCBD6D9F91}" sibTransId="{0EFF6A77-6A9E-4D49-BDDA-6A523C35B927}"/>
    <dgm:cxn modelId="{BCF50831-9603-47EE-910E-D958ECAE7130}" type="presOf" srcId="{EB14B417-7F8B-4CBA-B003-17867B83BCA8}" destId="{F2D343D7-ECA8-4DCB-B89B-6A1D090BFB8E}" srcOrd="0" destOrd="0" presId="urn:microsoft.com/office/officeart/2005/8/layout/vList2"/>
    <dgm:cxn modelId="{87127966-7128-4F3D-8DA2-F20A0BAB5827}" type="presOf" srcId="{893CD78D-0894-4F43-8AE2-B6949B9BAE83}" destId="{AA353927-2A81-4DE7-AEA2-6EE0C0E7DF7B}" srcOrd="0" destOrd="0" presId="urn:microsoft.com/office/officeart/2005/8/layout/vList2"/>
    <dgm:cxn modelId="{2586F963-7D8C-49AD-B36B-994A1D5A3502}" type="presOf" srcId="{D7724AC6-1660-4A3C-BDF0-83CB80BAA2F4}" destId="{4B10B658-5771-4C22-B034-175E0957C6D6}" srcOrd="0" destOrd="0" presId="urn:microsoft.com/office/officeart/2005/8/layout/vList2"/>
    <dgm:cxn modelId="{1DB2051D-E296-4BA3-BB4B-6B08753E5AB8}" type="presOf" srcId="{03AE73F4-EB64-48C6-A148-5D9990702B46}" destId="{AFBF5DA1-9008-4875-87C9-7C120BE42A73}" srcOrd="0" destOrd="0" presId="urn:microsoft.com/office/officeart/2005/8/layout/vList2"/>
    <dgm:cxn modelId="{EF6B60D0-B56F-46C8-A052-7EEBDC38E14D}" type="presOf" srcId="{C12B214E-B5CD-434A-8095-B72528D05641}" destId="{12F3342E-AB34-4D3C-A177-BFAC1D3AA181}" srcOrd="0" destOrd="0" presId="urn:microsoft.com/office/officeart/2005/8/layout/vList2"/>
    <dgm:cxn modelId="{A880A3A2-43DA-4582-9C99-AAA535EEFC95}" srcId="{D7724AC6-1660-4A3C-BDF0-83CB80BAA2F4}" destId="{03AE73F4-EB64-48C6-A148-5D9990702B46}" srcOrd="0" destOrd="0" parTransId="{D266FEB4-8225-480F-A358-21AF7955DAA5}" sibTransId="{8D486078-E936-4BD8-ABC0-36F8CB1F057C}"/>
    <dgm:cxn modelId="{5367B415-7384-4E98-8F04-C012B2CDE87B}" srcId="{D7724AC6-1660-4A3C-BDF0-83CB80BAA2F4}" destId="{EB14B417-7F8B-4CBA-B003-17867B83BCA8}" srcOrd="3" destOrd="0" parTransId="{93C48307-1235-456F-A720-63EB49210B4B}" sibTransId="{631A40CA-6CDA-4450-9D59-08BD5A87357B}"/>
    <dgm:cxn modelId="{E9557E9F-9C56-46C5-9FA8-3BA195D76EE4}" srcId="{D7724AC6-1660-4A3C-BDF0-83CB80BAA2F4}" destId="{47E056E8-7395-407E-B617-2B79BF1EED9F}" srcOrd="2" destOrd="0" parTransId="{FDF56818-2AD2-43AB-AA66-A40FBA3B936A}" sibTransId="{C93AEC23-C415-4908-848D-F09DDB137895}"/>
    <dgm:cxn modelId="{FE6696DB-A60C-4C0E-A11B-1B7111E26F5F}" srcId="{D7724AC6-1660-4A3C-BDF0-83CB80BAA2F4}" destId="{C12B214E-B5CD-434A-8095-B72528D05641}" srcOrd="4" destOrd="0" parTransId="{B75E27EF-A189-416A-A8CC-AE5A0EC46204}" sibTransId="{436ECA4A-8C39-4BF8-BF1B-AEC9E5172E29}"/>
    <dgm:cxn modelId="{DE2621C9-0C7E-4B69-8C6E-24159264DA8E}" type="presParOf" srcId="{4B10B658-5771-4C22-B034-175E0957C6D6}" destId="{AFBF5DA1-9008-4875-87C9-7C120BE42A73}" srcOrd="0" destOrd="0" presId="urn:microsoft.com/office/officeart/2005/8/layout/vList2"/>
    <dgm:cxn modelId="{4200078C-86A1-4885-A5F6-AB9C1466C459}" type="presParOf" srcId="{4B10B658-5771-4C22-B034-175E0957C6D6}" destId="{AEBD3BCC-F7CF-476C-BD8F-9F3CB7E1E542}" srcOrd="1" destOrd="0" presId="urn:microsoft.com/office/officeart/2005/8/layout/vList2"/>
    <dgm:cxn modelId="{7581FA0D-DBF0-406E-A9DB-BFB11C4C5DB8}" type="presParOf" srcId="{4B10B658-5771-4C22-B034-175E0957C6D6}" destId="{AA353927-2A81-4DE7-AEA2-6EE0C0E7DF7B}" srcOrd="2" destOrd="0" presId="urn:microsoft.com/office/officeart/2005/8/layout/vList2"/>
    <dgm:cxn modelId="{85E061D5-6F1B-4872-8D13-8A32EE4745E8}" type="presParOf" srcId="{4B10B658-5771-4C22-B034-175E0957C6D6}" destId="{A21B44DF-C1FF-4AF9-94A4-27EDB7117434}" srcOrd="3" destOrd="0" presId="urn:microsoft.com/office/officeart/2005/8/layout/vList2"/>
    <dgm:cxn modelId="{ADA7246A-09E8-44DF-9146-AC8D78CCC4D8}" type="presParOf" srcId="{4B10B658-5771-4C22-B034-175E0957C6D6}" destId="{C8F0DB2B-E6F5-4F17-B6AC-BB0172077EFB}" srcOrd="4" destOrd="0" presId="urn:microsoft.com/office/officeart/2005/8/layout/vList2"/>
    <dgm:cxn modelId="{725C93C3-600B-4799-9F3D-CA71F44FCE05}" type="presParOf" srcId="{4B10B658-5771-4C22-B034-175E0957C6D6}" destId="{6137E37B-1AEB-4139-859E-E33756D57508}" srcOrd="5" destOrd="0" presId="urn:microsoft.com/office/officeart/2005/8/layout/vList2"/>
    <dgm:cxn modelId="{9AE4980B-167A-4DF0-B120-869CA5F875A2}" type="presParOf" srcId="{4B10B658-5771-4C22-B034-175E0957C6D6}" destId="{F2D343D7-ECA8-4DCB-B89B-6A1D090BFB8E}" srcOrd="6" destOrd="0" presId="urn:microsoft.com/office/officeart/2005/8/layout/vList2"/>
    <dgm:cxn modelId="{374CD6DD-C655-4401-8D21-701769CC7E1F}" type="presParOf" srcId="{4B10B658-5771-4C22-B034-175E0957C6D6}" destId="{5832E963-B112-434F-8B78-86C19942FCD1}" srcOrd="7" destOrd="0" presId="urn:microsoft.com/office/officeart/2005/8/layout/vList2"/>
    <dgm:cxn modelId="{5708875C-889A-4EB1-9DBE-D3C082AE7822}" type="presParOf" srcId="{4B10B658-5771-4C22-B034-175E0957C6D6}" destId="{12F3342E-AB34-4D3C-A177-BFAC1D3AA18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F1C20-0BD1-421C-9579-6D765ABE6A9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CD1305A6-469C-42CD-8A97-FB441A7AD9F3}">
      <dgm:prSet/>
      <dgm:spPr/>
      <dgm:t>
        <a:bodyPr/>
        <a:lstStyle/>
        <a:p>
          <a:r>
            <a:rPr lang="el-GR"/>
            <a:t>Προβλήματα θυρεοειδούς</a:t>
          </a:r>
          <a:endParaRPr lang="en-US"/>
        </a:p>
      </dgm:t>
    </dgm:pt>
    <dgm:pt modelId="{A820407E-35B3-40EE-AD5C-CA7258FB0DAC}" type="parTrans" cxnId="{7D0BAAC6-151E-4C8E-AAE5-6E15A2957D99}">
      <dgm:prSet/>
      <dgm:spPr/>
      <dgm:t>
        <a:bodyPr/>
        <a:lstStyle/>
        <a:p>
          <a:endParaRPr lang="en-US"/>
        </a:p>
      </dgm:t>
    </dgm:pt>
    <dgm:pt modelId="{CD6F09D9-299F-48ED-BC6E-BD63C54FC74A}" type="sibTrans" cxnId="{7D0BAAC6-151E-4C8E-AAE5-6E15A2957D99}">
      <dgm:prSet/>
      <dgm:spPr/>
      <dgm:t>
        <a:bodyPr/>
        <a:lstStyle/>
        <a:p>
          <a:endParaRPr lang="en-US"/>
        </a:p>
      </dgm:t>
    </dgm:pt>
    <dgm:pt modelId="{61018FCA-D102-43F4-AD41-975A83CA0D66}">
      <dgm:prSet/>
      <dgm:spPr/>
      <dgm:t>
        <a:bodyPr/>
        <a:lstStyle/>
        <a:p>
          <a:r>
            <a:rPr lang="el-GR"/>
            <a:t>Προβλήματα όρασης και ακοής</a:t>
          </a:r>
          <a:endParaRPr lang="en-US"/>
        </a:p>
      </dgm:t>
    </dgm:pt>
    <dgm:pt modelId="{4DA8A750-3E22-4AB1-8732-9C9458633C52}" type="parTrans" cxnId="{A680F8CE-58C9-4BC1-B13C-A2CC824C0DA8}">
      <dgm:prSet/>
      <dgm:spPr/>
      <dgm:t>
        <a:bodyPr/>
        <a:lstStyle/>
        <a:p>
          <a:endParaRPr lang="en-US"/>
        </a:p>
      </dgm:t>
    </dgm:pt>
    <dgm:pt modelId="{9C726090-3ACF-4B9B-B673-719F710E9FA9}" type="sibTrans" cxnId="{A680F8CE-58C9-4BC1-B13C-A2CC824C0DA8}">
      <dgm:prSet/>
      <dgm:spPr/>
      <dgm:t>
        <a:bodyPr/>
        <a:lstStyle/>
        <a:p>
          <a:endParaRPr lang="en-US"/>
        </a:p>
      </dgm:t>
    </dgm:pt>
    <dgm:pt modelId="{FB045833-695E-4AD6-B0FA-48C75B4E5708}">
      <dgm:prSet/>
      <dgm:spPr/>
      <dgm:t>
        <a:bodyPr/>
        <a:lstStyle/>
        <a:p>
          <a:r>
            <a:rPr lang="el-GR"/>
            <a:t>Προβλήματα γαστρεντερικού συστήματος</a:t>
          </a:r>
          <a:endParaRPr lang="en-US"/>
        </a:p>
      </dgm:t>
    </dgm:pt>
    <dgm:pt modelId="{35184034-B39F-466E-A816-0F1B02B4B220}" type="parTrans" cxnId="{DCD1A258-DB96-4933-A411-79F15617ECBA}">
      <dgm:prSet/>
      <dgm:spPr/>
      <dgm:t>
        <a:bodyPr/>
        <a:lstStyle/>
        <a:p>
          <a:endParaRPr lang="en-US"/>
        </a:p>
      </dgm:t>
    </dgm:pt>
    <dgm:pt modelId="{EF541356-849B-43E0-931B-EB9A45C664BD}" type="sibTrans" cxnId="{DCD1A258-DB96-4933-A411-79F15617ECBA}">
      <dgm:prSet/>
      <dgm:spPr/>
      <dgm:t>
        <a:bodyPr/>
        <a:lstStyle/>
        <a:p>
          <a:endParaRPr lang="en-US"/>
        </a:p>
      </dgm:t>
    </dgm:pt>
    <dgm:pt modelId="{3D52AD19-CB2B-46FA-8D66-C470E3AA2BEB}">
      <dgm:prSet/>
      <dgm:spPr/>
      <dgm:t>
        <a:bodyPr/>
        <a:lstStyle/>
        <a:p>
          <a:r>
            <a:rPr lang="el-GR" dirty="0"/>
            <a:t>Καρδιακές ανωμαλίες</a:t>
          </a:r>
          <a:endParaRPr lang="en-US" dirty="0"/>
        </a:p>
      </dgm:t>
    </dgm:pt>
    <dgm:pt modelId="{D751C5CC-353B-453A-A593-98215F9D693F}" type="sibTrans" cxnId="{D6ACC469-E570-49BF-8014-1F5020C26875}">
      <dgm:prSet/>
      <dgm:spPr/>
      <dgm:t>
        <a:bodyPr/>
        <a:lstStyle/>
        <a:p>
          <a:endParaRPr lang="en-US"/>
        </a:p>
      </dgm:t>
    </dgm:pt>
    <dgm:pt modelId="{2E5ED3AD-765F-4CF3-90CE-F6C613992FFB}" type="parTrans" cxnId="{D6ACC469-E570-49BF-8014-1F5020C26875}">
      <dgm:prSet/>
      <dgm:spPr/>
      <dgm:t>
        <a:bodyPr/>
        <a:lstStyle/>
        <a:p>
          <a:endParaRPr lang="en-US"/>
        </a:p>
      </dgm:t>
    </dgm:pt>
    <dgm:pt modelId="{1D9F8F6D-FD24-4351-BF24-C2FAE7502A12}" type="pres">
      <dgm:prSet presAssocID="{5C8F1C20-0BD1-421C-9579-6D765ABE6A93}" presName="Name0" presStyleCnt="0">
        <dgm:presLayoutVars>
          <dgm:dir/>
          <dgm:animLvl val="lvl"/>
          <dgm:resizeHandles val="exact"/>
        </dgm:presLayoutVars>
      </dgm:prSet>
      <dgm:spPr/>
      <dgm:t>
        <a:bodyPr/>
        <a:lstStyle/>
        <a:p>
          <a:endParaRPr lang="el-GR"/>
        </a:p>
      </dgm:t>
    </dgm:pt>
    <dgm:pt modelId="{F025257C-B5A9-4FDC-A3A2-75A8C0F4AAFD}" type="pres">
      <dgm:prSet presAssocID="{3D52AD19-CB2B-46FA-8D66-C470E3AA2BEB}" presName="linNode" presStyleCnt="0"/>
      <dgm:spPr/>
    </dgm:pt>
    <dgm:pt modelId="{610306A7-8997-4042-8FFB-C65172CA549B}" type="pres">
      <dgm:prSet presAssocID="{3D52AD19-CB2B-46FA-8D66-C470E3AA2BEB}" presName="parentText" presStyleLbl="node1" presStyleIdx="0" presStyleCnt="4">
        <dgm:presLayoutVars>
          <dgm:chMax val="1"/>
          <dgm:bulletEnabled val="1"/>
        </dgm:presLayoutVars>
      </dgm:prSet>
      <dgm:spPr/>
      <dgm:t>
        <a:bodyPr/>
        <a:lstStyle/>
        <a:p>
          <a:endParaRPr lang="el-GR"/>
        </a:p>
      </dgm:t>
    </dgm:pt>
    <dgm:pt modelId="{B7ECF9B7-4D7C-4A14-A8C6-FF8D35E2EC2F}" type="pres">
      <dgm:prSet presAssocID="{D751C5CC-353B-453A-A593-98215F9D693F}" presName="sp" presStyleCnt="0"/>
      <dgm:spPr/>
    </dgm:pt>
    <dgm:pt modelId="{6E3B55EE-CF22-45D2-9A41-5192209F7D77}" type="pres">
      <dgm:prSet presAssocID="{CD1305A6-469C-42CD-8A97-FB441A7AD9F3}" presName="linNode" presStyleCnt="0"/>
      <dgm:spPr/>
    </dgm:pt>
    <dgm:pt modelId="{65FA9558-61EC-4CAE-B2CC-143FE6D7821D}" type="pres">
      <dgm:prSet presAssocID="{CD1305A6-469C-42CD-8A97-FB441A7AD9F3}" presName="parentText" presStyleLbl="node1" presStyleIdx="1" presStyleCnt="4">
        <dgm:presLayoutVars>
          <dgm:chMax val="1"/>
          <dgm:bulletEnabled val="1"/>
        </dgm:presLayoutVars>
      </dgm:prSet>
      <dgm:spPr/>
      <dgm:t>
        <a:bodyPr/>
        <a:lstStyle/>
        <a:p>
          <a:endParaRPr lang="el-GR"/>
        </a:p>
      </dgm:t>
    </dgm:pt>
    <dgm:pt modelId="{FBA0D4C5-57E5-4338-8EB1-F74C303F4704}" type="pres">
      <dgm:prSet presAssocID="{CD6F09D9-299F-48ED-BC6E-BD63C54FC74A}" presName="sp" presStyleCnt="0"/>
      <dgm:spPr/>
    </dgm:pt>
    <dgm:pt modelId="{67BBF3A4-72DF-4601-8C6B-D965C7E79FCF}" type="pres">
      <dgm:prSet presAssocID="{61018FCA-D102-43F4-AD41-975A83CA0D66}" presName="linNode" presStyleCnt="0"/>
      <dgm:spPr/>
    </dgm:pt>
    <dgm:pt modelId="{FE5587D3-CD55-400A-9647-C181CF84D411}" type="pres">
      <dgm:prSet presAssocID="{61018FCA-D102-43F4-AD41-975A83CA0D66}" presName="parentText" presStyleLbl="node1" presStyleIdx="2" presStyleCnt="4">
        <dgm:presLayoutVars>
          <dgm:chMax val="1"/>
          <dgm:bulletEnabled val="1"/>
        </dgm:presLayoutVars>
      </dgm:prSet>
      <dgm:spPr/>
      <dgm:t>
        <a:bodyPr/>
        <a:lstStyle/>
        <a:p>
          <a:endParaRPr lang="el-GR"/>
        </a:p>
      </dgm:t>
    </dgm:pt>
    <dgm:pt modelId="{1C0E15A2-AB87-4A15-B975-1D143F409678}" type="pres">
      <dgm:prSet presAssocID="{9C726090-3ACF-4B9B-B673-719F710E9FA9}" presName="sp" presStyleCnt="0"/>
      <dgm:spPr/>
    </dgm:pt>
    <dgm:pt modelId="{501AEFB3-9C65-4AD5-8807-3D10A04E96F4}" type="pres">
      <dgm:prSet presAssocID="{FB045833-695E-4AD6-B0FA-48C75B4E5708}" presName="linNode" presStyleCnt="0"/>
      <dgm:spPr/>
    </dgm:pt>
    <dgm:pt modelId="{CC287975-9370-4A16-B4CC-C3AC96BB434E}" type="pres">
      <dgm:prSet presAssocID="{FB045833-695E-4AD6-B0FA-48C75B4E5708}" presName="parentText" presStyleLbl="node1" presStyleIdx="3" presStyleCnt="4">
        <dgm:presLayoutVars>
          <dgm:chMax val="1"/>
          <dgm:bulletEnabled val="1"/>
        </dgm:presLayoutVars>
      </dgm:prSet>
      <dgm:spPr/>
      <dgm:t>
        <a:bodyPr/>
        <a:lstStyle/>
        <a:p>
          <a:endParaRPr lang="el-GR"/>
        </a:p>
      </dgm:t>
    </dgm:pt>
  </dgm:ptLst>
  <dgm:cxnLst>
    <dgm:cxn modelId="{DCD1A258-DB96-4933-A411-79F15617ECBA}" srcId="{5C8F1C20-0BD1-421C-9579-6D765ABE6A93}" destId="{FB045833-695E-4AD6-B0FA-48C75B4E5708}" srcOrd="3" destOrd="0" parTransId="{35184034-B39F-466E-A816-0F1B02B4B220}" sibTransId="{EF541356-849B-43E0-931B-EB9A45C664BD}"/>
    <dgm:cxn modelId="{F5D5210F-3395-4426-8CA8-5E843F0D62F5}" type="presOf" srcId="{61018FCA-D102-43F4-AD41-975A83CA0D66}" destId="{FE5587D3-CD55-400A-9647-C181CF84D411}" srcOrd="0" destOrd="0" presId="urn:microsoft.com/office/officeart/2005/8/layout/vList5"/>
    <dgm:cxn modelId="{4E53CEC6-633A-4F05-973A-A34C75BBE14A}" type="presOf" srcId="{CD1305A6-469C-42CD-8A97-FB441A7AD9F3}" destId="{65FA9558-61EC-4CAE-B2CC-143FE6D7821D}" srcOrd="0" destOrd="0" presId="urn:microsoft.com/office/officeart/2005/8/layout/vList5"/>
    <dgm:cxn modelId="{A680F8CE-58C9-4BC1-B13C-A2CC824C0DA8}" srcId="{5C8F1C20-0BD1-421C-9579-6D765ABE6A93}" destId="{61018FCA-D102-43F4-AD41-975A83CA0D66}" srcOrd="2" destOrd="0" parTransId="{4DA8A750-3E22-4AB1-8732-9C9458633C52}" sibTransId="{9C726090-3ACF-4B9B-B673-719F710E9FA9}"/>
    <dgm:cxn modelId="{7D0BAAC6-151E-4C8E-AAE5-6E15A2957D99}" srcId="{5C8F1C20-0BD1-421C-9579-6D765ABE6A93}" destId="{CD1305A6-469C-42CD-8A97-FB441A7AD9F3}" srcOrd="1" destOrd="0" parTransId="{A820407E-35B3-40EE-AD5C-CA7258FB0DAC}" sibTransId="{CD6F09D9-299F-48ED-BC6E-BD63C54FC74A}"/>
    <dgm:cxn modelId="{D6ACC469-E570-49BF-8014-1F5020C26875}" srcId="{5C8F1C20-0BD1-421C-9579-6D765ABE6A93}" destId="{3D52AD19-CB2B-46FA-8D66-C470E3AA2BEB}" srcOrd="0" destOrd="0" parTransId="{2E5ED3AD-765F-4CF3-90CE-F6C613992FFB}" sibTransId="{D751C5CC-353B-453A-A593-98215F9D693F}"/>
    <dgm:cxn modelId="{60CA9DD8-B019-4EDF-AAEA-91B32E0D87EE}" type="presOf" srcId="{5C8F1C20-0BD1-421C-9579-6D765ABE6A93}" destId="{1D9F8F6D-FD24-4351-BF24-C2FAE7502A12}" srcOrd="0" destOrd="0" presId="urn:microsoft.com/office/officeart/2005/8/layout/vList5"/>
    <dgm:cxn modelId="{5AB6AC19-28AA-442F-AF48-1F6ABA8244B5}" type="presOf" srcId="{FB045833-695E-4AD6-B0FA-48C75B4E5708}" destId="{CC287975-9370-4A16-B4CC-C3AC96BB434E}" srcOrd="0" destOrd="0" presId="urn:microsoft.com/office/officeart/2005/8/layout/vList5"/>
    <dgm:cxn modelId="{A5A33A09-9A90-46A1-8333-67BDF7177C95}" type="presOf" srcId="{3D52AD19-CB2B-46FA-8D66-C470E3AA2BEB}" destId="{610306A7-8997-4042-8FFB-C65172CA549B}" srcOrd="0" destOrd="0" presId="urn:microsoft.com/office/officeart/2005/8/layout/vList5"/>
    <dgm:cxn modelId="{E85AC1DC-A6EF-4AD6-B43F-FC9D99256B02}" type="presParOf" srcId="{1D9F8F6D-FD24-4351-BF24-C2FAE7502A12}" destId="{F025257C-B5A9-4FDC-A3A2-75A8C0F4AAFD}" srcOrd="0" destOrd="0" presId="urn:microsoft.com/office/officeart/2005/8/layout/vList5"/>
    <dgm:cxn modelId="{F9A7841F-6D27-493D-A8D3-C6435429B8A0}" type="presParOf" srcId="{F025257C-B5A9-4FDC-A3A2-75A8C0F4AAFD}" destId="{610306A7-8997-4042-8FFB-C65172CA549B}" srcOrd="0" destOrd="0" presId="urn:microsoft.com/office/officeart/2005/8/layout/vList5"/>
    <dgm:cxn modelId="{7392D748-36C7-4B06-836F-13FD10437AFE}" type="presParOf" srcId="{1D9F8F6D-FD24-4351-BF24-C2FAE7502A12}" destId="{B7ECF9B7-4D7C-4A14-A8C6-FF8D35E2EC2F}" srcOrd="1" destOrd="0" presId="urn:microsoft.com/office/officeart/2005/8/layout/vList5"/>
    <dgm:cxn modelId="{AC83AA75-7BB1-4C0D-9899-A889663ECE58}" type="presParOf" srcId="{1D9F8F6D-FD24-4351-BF24-C2FAE7502A12}" destId="{6E3B55EE-CF22-45D2-9A41-5192209F7D77}" srcOrd="2" destOrd="0" presId="urn:microsoft.com/office/officeart/2005/8/layout/vList5"/>
    <dgm:cxn modelId="{11A94692-EEE1-4CD5-AA44-F3DF2CDE45BA}" type="presParOf" srcId="{6E3B55EE-CF22-45D2-9A41-5192209F7D77}" destId="{65FA9558-61EC-4CAE-B2CC-143FE6D7821D}" srcOrd="0" destOrd="0" presId="urn:microsoft.com/office/officeart/2005/8/layout/vList5"/>
    <dgm:cxn modelId="{91AE3835-332C-48BC-A7D1-850CE3322522}" type="presParOf" srcId="{1D9F8F6D-FD24-4351-BF24-C2FAE7502A12}" destId="{FBA0D4C5-57E5-4338-8EB1-F74C303F4704}" srcOrd="3" destOrd="0" presId="urn:microsoft.com/office/officeart/2005/8/layout/vList5"/>
    <dgm:cxn modelId="{3C64EC34-7298-4D5B-B980-3907A9BD5B0F}" type="presParOf" srcId="{1D9F8F6D-FD24-4351-BF24-C2FAE7502A12}" destId="{67BBF3A4-72DF-4601-8C6B-D965C7E79FCF}" srcOrd="4" destOrd="0" presId="urn:microsoft.com/office/officeart/2005/8/layout/vList5"/>
    <dgm:cxn modelId="{7C9D1024-1ACD-4D7F-9A66-EE1D9DA3263B}" type="presParOf" srcId="{67BBF3A4-72DF-4601-8C6B-D965C7E79FCF}" destId="{FE5587D3-CD55-400A-9647-C181CF84D411}" srcOrd="0" destOrd="0" presId="urn:microsoft.com/office/officeart/2005/8/layout/vList5"/>
    <dgm:cxn modelId="{F3272442-E7B6-438C-826D-16CA92F6EAFE}" type="presParOf" srcId="{1D9F8F6D-FD24-4351-BF24-C2FAE7502A12}" destId="{1C0E15A2-AB87-4A15-B975-1D143F409678}" srcOrd="5" destOrd="0" presId="urn:microsoft.com/office/officeart/2005/8/layout/vList5"/>
    <dgm:cxn modelId="{8333096B-BB85-4EDB-8856-7E0BD9E7DC64}" type="presParOf" srcId="{1D9F8F6D-FD24-4351-BF24-C2FAE7502A12}" destId="{501AEFB3-9C65-4AD5-8807-3D10A04E96F4}" srcOrd="6" destOrd="0" presId="urn:microsoft.com/office/officeart/2005/8/layout/vList5"/>
    <dgm:cxn modelId="{95C63CBE-68E7-4B8E-833F-850D2EE73DBB}" type="presParOf" srcId="{501AEFB3-9C65-4AD5-8807-3D10A04E96F4}" destId="{CC287975-9370-4A16-B4CC-C3AC96BB434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F5DA1-9008-4875-87C9-7C120BE42A73}">
      <dsp:nvSpPr>
        <dsp:cNvPr id="0" name=""/>
        <dsp:cNvSpPr/>
      </dsp:nvSpPr>
      <dsp:spPr>
        <a:xfrm>
          <a:off x="0" y="56312"/>
          <a:ext cx="10890928"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a:t>Σωματική υστέρηση</a:t>
          </a:r>
          <a:endParaRPr lang="en-US" sz="1900" kern="1200"/>
        </a:p>
      </dsp:txBody>
      <dsp:txXfrm>
        <a:off x="35268" y="91580"/>
        <a:ext cx="10820392" cy="651938"/>
      </dsp:txXfrm>
    </dsp:sp>
    <dsp:sp modelId="{AA353927-2A81-4DE7-AEA2-6EE0C0E7DF7B}">
      <dsp:nvSpPr>
        <dsp:cNvPr id="0" name=""/>
        <dsp:cNvSpPr/>
      </dsp:nvSpPr>
      <dsp:spPr>
        <a:xfrm>
          <a:off x="0" y="833507"/>
          <a:ext cx="10890928"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a:t>Νοητική υστέρηση</a:t>
          </a:r>
          <a:endParaRPr lang="en-US" sz="1900" kern="1200"/>
        </a:p>
      </dsp:txBody>
      <dsp:txXfrm>
        <a:off x="35268" y="868775"/>
        <a:ext cx="10820392" cy="651938"/>
      </dsp:txXfrm>
    </dsp:sp>
    <dsp:sp modelId="{C8F0DB2B-E6F5-4F17-B6AC-BB0172077EFB}">
      <dsp:nvSpPr>
        <dsp:cNvPr id="0" name=""/>
        <dsp:cNvSpPr/>
      </dsp:nvSpPr>
      <dsp:spPr>
        <a:xfrm>
          <a:off x="0" y="1610702"/>
          <a:ext cx="10890928"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a:t>Καρδιαγγειακές παθήσεις</a:t>
          </a:r>
          <a:endParaRPr lang="en-US" sz="1900" kern="1200"/>
        </a:p>
      </dsp:txBody>
      <dsp:txXfrm>
        <a:off x="35268" y="1645970"/>
        <a:ext cx="10820392" cy="651938"/>
      </dsp:txXfrm>
    </dsp:sp>
    <dsp:sp modelId="{F2D343D7-ECA8-4DCB-B89B-6A1D090BFB8E}">
      <dsp:nvSpPr>
        <dsp:cNvPr id="0" name=""/>
        <dsp:cNvSpPr/>
      </dsp:nvSpPr>
      <dsp:spPr>
        <a:xfrm>
          <a:off x="0" y="2387897"/>
          <a:ext cx="10890928"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a:t>Ανοικτή παλάμη (οι παλάμες των χεριών δεν κλείνουν πλήρως όταν τα δάχτυλα είναι ευθυγραμμισμένα)</a:t>
          </a:r>
          <a:endParaRPr lang="en-US" sz="1900" kern="1200"/>
        </a:p>
      </dsp:txBody>
      <dsp:txXfrm>
        <a:off x="35268" y="2423165"/>
        <a:ext cx="10820392" cy="651938"/>
      </dsp:txXfrm>
    </dsp:sp>
    <dsp:sp modelId="{12F3342E-AB34-4D3C-A177-BFAC1D3AA181}">
      <dsp:nvSpPr>
        <dsp:cNvPr id="0" name=""/>
        <dsp:cNvSpPr/>
      </dsp:nvSpPr>
      <dsp:spPr>
        <a:xfrm>
          <a:off x="0" y="3165092"/>
          <a:ext cx="10890928" cy="72247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a:t>Καθυστέρηση στην ομιλία και την κινητικότητα</a:t>
          </a:r>
          <a:endParaRPr lang="en-US" sz="1900" kern="1200"/>
        </a:p>
      </dsp:txBody>
      <dsp:txXfrm>
        <a:off x="35268" y="3200360"/>
        <a:ext cx="10820392" cy="651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306A7-8997-4042-8FFB-C65172CA549B}">
      <dsp:nvSpPr>
        <dsp:cNvPr id="0" name=""/>
        <dsp:cNvSpPr/>
      </dsp:nvSpPr>
      <dsp:spPr>
        <a:xfrm>
          <a:off x="1748401" y="2170"/>
          <a:ext cx="1966952" cy="10437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dirty="0"/>
            <a:t>Καρδιακές ανωμαλίες</a:t>
          </a:r>
          <a:endParaRPr lang="en-US" sz="1800" kern="1200" dirty="0"/>
        </a:p>
      </dsp:txBody>
      <dsp:txXfrm>
        <a:off x="1799354" y="53123"/>
        <a:ext cx="1865046" cy="941873"/>
      </dsp:txXfrm>
    </dsp:sp>
    <dsp:sp modelId="{65FA9558-61EC-4CAE-B2CC-143FE6D7821D}">
      <dsp:nvSpPr>
        <dsp:cNvPr id="0" name=""/>
        <dsp:cNvSpPr/>
      </dsp:nvSpPr>
      <dsp:spPr>
        <a:xfrm>
          <a:off x="1748401" y="1098138"/>
          <a:ext cx="1966952" cy="10437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a:t>Προβλήματα θυρεοειδούς</a:t>
          </a:r>
          <a:endParaRPr lang="en-US" sz="1800" kern="1200"/>
        </a:p>
      </dsp:txBody>
      <dsp:txXfrm>
        <a:off x="1799354" y="1149091"/>
        <a:ext cx="1865046" cy="941873"/>
      </dsp:txXfrm>
    </dsp:sp>
    <dsp:sp modelId="{FE5587D3-CD55-400A-9647-C181CF84D411}">
      <dsp:nvSpPr>
        <dsp:cNvPr id="0" name=""/>
        <dsp:cNvSpPr/>
      </dsp:nvSpPr>
      <dsp:spPr>
        <a:xfrm>
          <a:off x="1748401" y="2194107"/>
          <a:ext cx="1966952" cy="10437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a:t>Προβλήματα όρασης και ακοής</a:t>
          </a:r>
          <a:endParaRPr lang="en-US" sz="1800" kern="1200"/>
        </a:p>
      </dsp:txBody>
      <dsp:txXfrm>
        <a:off x="1799354" y="2245060"/>
        <a:ext cx="1865046" cy="941873"/>
      </dsp:txXfrm>
    </dsp:sp>
    <dsp:sp modelId="{CC287975-9370-4A16-B4CC-C3AC96BB434E}">
      <dsp:nvSpPr>
        <dsp:cNvPr id="0" name=""/>
        <dsp:cNvSpPr/>
      </dsp:nvSpPr>
      <dsp:spPr>
        <a:xfrm>
          <a:off x="1748401" y="3290076"/>
          <a:ext cx="1966952" cy="104377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l-GR" sz="1800" kern="1200"/>
            <a:t>Προβλήματα γαστρεντερικού συστήματος</a:t>
          </a:r>
          <a:endParaRPr lang="en-US" sz="1800" kern="1200"/>
        </a:p>
      </dsp:txBody>
      <dsp:txXfrm>
        <a:off x="1799354" y="3341029"/>
        <a:ext cx="1865046" cy="94187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5/15/2025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14180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5/15/2025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4961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5/15/2025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xmlns=""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2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5/15/2025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4989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5/15/2025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xmlns=""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50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5/15/2025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2341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5/15/2025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3682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5/15/2025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2448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5/15/2025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566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5/15/2025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3930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5/15/2025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998248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5/15/2025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xmlns=""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0171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doctorhomecare.gr/" TargetMode="External"/><Relationship Id="rId2" Type="http://schemas.openxmlformats.org/officeDocument/2006/relationships/hyperlink" Target="https://www.diaplasis.eu/" TargetMode="External"/><Relationship Id="rId1" Type="http://schemas.openxmlformats.org/officeDocument/2006/relationships/slideLayout" Target="../slideLayouts/slideLayout2.xml"/><Relationship Id="rId4" Type="http://schemas.openxmlformats.org/officeDocument/2006/relationships/hyperlink" Target="https://el.wikipedi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09A8B9E-CCF3-D2A4-4BF1-E4D96B56C9B0}"/>
              </a:ext>
            </a:extLst>
          </p:cNvPr>
          <p:cNvPicPr>
            <a:picLocks noChangeAspect="1"/>
          </p:cNvPicPr>
          <p:nvPr/>
        </p:nvPicPr>
        <p:blipFill>
          <a:blip r:embed="rId2"/>
          <a:srcRect l="28193" r="693"/>
          <a:stretch/>
        </p:blipFill>
        <p:spPr>
          <a:xfrm>
            <a:off x="20" y="10"/>
            <a:ext cx="7803224" cy="6857989"/>
          </a:xfrm>
          <a:prstGeom prst="rect">
            <a:avLst/>
          </a:prstGeom>
        </p:spPr>
      </p:pic>
      <p:sp>
        <p:nvSpPr>
          <p:cNvPr id="18" name="Rectangle 17">
            <a:extLst>
              <a:ext uri="{FF2B5EF4-FFF2-40B4-BE49-F238E27FC236}">
                <a16:creationId xmlns:a16="http://schemas.microsoft.com/office/drawing/2014/main" id="{F8B2ECD5-47B1-47AD-AC9D-045064631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96636"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77C9866-921C-7CB0-7EDE-3079CC09C99E}"/>
              </a:ext>
            </a:extLst>
          </p:cNvPr>
          <p:cNvSpPr>
            <a:spLocks noGrp="1"/>
          </p:cNvSpPr>
          <p:nvPr>
            <p:ph type="ctrTitle"/>
          </p:nvPr>
        </p:nvSpPr>
        <p:spPr>
          <a:xfrm>
            <a:off x="640080" y="914400"/>
            <a:ext cx="4659086" cy="3427867"/>
          </a:xfrm>
        </p:spPr>
        <p:txBody>
          <a:bodyPr anchor="t">
            <a:normAutofit/>
          </a:bodyPr>
          <a:lstStyle/>
          <a:p>
            <a:r>
              <a:rPr lang="en-US" sz="6000" dirty="0">
                <a:solidFill>
                  <a:srgbClr val="FFFFFF"/>
                </a:solidFill>
              </a:rPr>
              <a:t>TO </a:t>
            </a:r>
            <a:r>
              <a:rPr lang="el-GR" sz="6000" dirty="0">
                <a:solidFill>
                  <a:srgbClr val="FFFFFF"/>
                </a:solidFill>
              </a:rPr>
              <a:t>ΣΥΝΔΡΟΜΟ</a:t>
            </a:r>
            <a:r>
              <a:rPr lang="en-US" sz="6000" dirty="0">
                <a:solidFill>
                  <a:srgbClr val="FFFFFF"/>
                </a:solidFill>
              </a:rPr>
              <a:t> 	DOWN</a:t>
            </a:r>
            <a:endParaRPr lang="en-150" sz="6000" dirty="0">
              <a:solidFill>
                <a:srgbClr val="FFFFFF"/>
              </a:solidFill>
            </a:endParaRPr>
          </a:p>
        </p:txBody>
      </p:sp>
      <p:sp>
        <p:nvSpPr>
          <p:cNvPr id="3" name="Subtitle 2">
            <a:extLst>
              <a:ext uri="{FF2B5EF4-FFF2-40B4-BE49-F238E27FC236}">
                <a16:creationId xmlns:a16="http://schemas.microsoft.com/office/drawing/2014/main" id="{D10722A7-1220-B0D7-257F-9D7BE3B90672}"/>
              </a:ext>
            </a:extLst>
          </p:cNvPr>
          <p:cNvSpPr>
            <a:spLocks noGrp="1"/>
          </p:cNvSpPr>
          <p:nvPr>
            <p:ph type="subTitle" idx="1"/>
          </p:nvPr>
        </p:nvSpPr>
        <p:spPr>
          <a:xfrm>
            <a:off x="334538" y="5253051"/>
            <a:ext cx="7468706" cy="1181203"/>
          </a:xfrm>
        </p:spPr>
        <p:txBody>
          <a:bodyPr anchor="t">
            <a:normAutofit fontScale="92500"/>
          </a:bodyPr>
          <a:lstStyle/>
          <a:p>
            <a:pPr>
              <a:lnSpc>
                <a:spcPct val="120000"/>
              </a:lnSpc>
            </a:pPr>
            <a:r>
              <a:rPr lang="el-GR" sz="1300" dirty="0">
                <a:solidFill>
                  <a:srgbClr val="FFFFFF"/>
                </a:solidFill>
              </a:rPr>
              <a:t>Γ2 </a:t>
            </a:r>
            <a:r>
              <a:rPr lang="el-GR" sz="1300" dirty="0" smtClean="0">
                <a:solidFill>
                  <a:srgbClr val="FFFFFF"/>
                </a:solidFill>
              </a:rPr>
              <a:t>ΕΡΓΑΣΙΑ ΣΤΗ ΒΙΟΛΟΓΙΑ, 2024-25</a:t>
            </a:r>
          </a:p>
          <a:p>
            <a:pPr>
              <a:lnSpc>
                <a:spcPct val="120000"/>
              </a:lnSpc>
            </a:pPr>
            <a:r>
              <a:rPr lang="el-GR" sz="1300" dirty="0" smtClean="0">
                <a:solidFill>
                  <a:srgbClr val="FFFFFF"/>
                </a:solidFill>
              </a:rPr>
              <a:t>ΝΙΚΟΣ </a:t>
            </a:r>
            <a:r>
              <a:rPr lang="el-GR" sz="1300" dirty="0">
                <a:solidFill>
                  <a:srgbClr val="FFFFFF"/>
                </a:solidFill>
              </a:rPr>
              <a:t>ΔΡΑΜΟΥΝΤΑΝΗΣ,ΜΑΡΙΟΣ ΚΟΥΡΗΣ,ΑΠΟΣΤΟΛΟΣ </a:t>
            </a:r>
            <a:r>
              <a:rPr lang="el-GR" sz="1300" dirty="0" smtClean="0">
                <a:solidFill>
                  <a:srgbClr val="FFFFFF"/>
                </a:solidFill>
              </a:rPr>
              <a:t>ΑΜΠΑΤΖΙΔΗΣ</a:t>
            </a:r>
            <a:endParaRPr lang="el-GR" sz="1300" dirty="0">
              <a:solidFill>
                <a:srgbClr val="FFFFFF"/>
              </a:solidFill>
            </a:endParaRPr>
          </a:p>
          <a:p>
            <a:pPr>
              <a:lnSpc>
                <a:spcPct val="120000"/>
              </a:lnSpc>
            </a:pPr>
            <a:r>
              <a:rPr lang="el-GR" sz="1300" dirty="0" smtClean="0">
                <a:solidFill>
                  <a:srgbClr val="FFFFFF"/>
                </a:solidFill>
              </a:rPr>
              <a:t>ΕΚΠΑΙΔΕΥΤΙΚΟΣ: ΚΟΥΚΟΥΡΑ ΣΤΑΥΡΟΥΛΑ</a:t>
            </a:r>
            <a:endParaRPr lang="en-150" sz="1300" dirty="0">
              <a:solidFill>
                <a:srgbClr val="FFFFFF"/>
              </a:solidFill>
            </a:endParaRPr>
          </a:p>
        </p:txBody>
      </p:sp>
      <p:cxnSp>
        <p:nvCxnSpPr>
          <p:cNvPr id="20" name="Straight Connector 19">
            <a:extLst>
              <a:ext uri="{FF2B5EF4-FFF2-40B4-BE49-F238E27FC236}">
                <a16:creationId xmlns:a16="http://schemas.microsoft.com/office/drawing/2014/main" id="{97CC2FE6-3AD0-4131-B4BC-1F4D65E25E1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web of dots connected">
            <a:extLst>
              <a:ext uri="{FF2B5EF4-FFF2-40B4-BE49-F238E27FC236}">
                <a16:creationId xmlns:a16="http://schemas.microsoft.com/office/drawing/2014/main" id="{63EFEB7B-B058-6B46-BC3A-2A05DD1423BE}"/>
              </a:ext>
            </a:extLst>
          </p:cNvPr>
          <p:cNvPicPr>
            <a:picLocks noChangeAspect="1"/>
          </p:cNvPicPr>
          <p:nvPr/>
        </p:nvPicPr>
        <p:blipFill>
          <a:blip r:embed="rId3"/>
          <a:srcRect l="25460" r="45903"/>
          <a:stretch/>
        </p:blipFill>
        <p:spPr>
          <a:xfrm>
            <a:off x="7803244" y="-1"/>
            <a:ext cx="4388756" cy="6857999"/>
          </a:xfrm>
          <a:prstGeom prst="rect">
            <a:avLst/>
          </a:prstGeom>
        </p:spPr>
      </p:pic>
    </p:spTree>
    <p:extLst>
      <p:ext uri="{BB962C8B-B14F-4D97-AF65-F5344CB8AC3E}">
        <p14:creationId xmlns:p14="http://schemas.microsoft.com/office/powerpoint/2010/main" val="32521879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00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DA151C-5770-45E4-AAFF-59E7F4038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D086E3-C1FD-EEA3-9D30-C85EF33C220F}"/>
              </a:ext>
            </a:extLst>
          </p:cNvPr>
          <p:cNvSpPr>
            <a:spLocks noGrp="1"/>
          </p:cNvSpPr>
          <p:nvPr>
            <p:ph type="title"/>
          </p:nvPr>
        </p:nvSpPr>
        <p:spPr>
          <a:xfrm>
            <a:off x="640080" y="914399"/>
            <a:ext cx="10847494" cy="1171069"/>
          </a:xfrm>
        </p:spPr>
        <p:txBody>
          <a:bodyPr anchor="t">
            <a:normAutofit/>
          </a:bodyPr>
          <a:lstStyle/>
          <a:p>
            <a:r>
              <a:rPr lang="el-GR" dirty="0"/>
              <a:t>ΟΡΙΣΜΟΣ</a:t>
            </a:r>
            <a:endParaRPr lang="en-150" dirty="0"/>
          </a:p>
        </p:txBody>
      </p:sp>
      <p:pic>
        <p:nvPicPr>
          <p:cNvPr id="4" name="Picture 3">
            <a:extLst>
              <a:ext uri="{FF2B5EF4-FFF2-40B4-BE49-F238E27FC236}">
                <a16:creationId xmlns:a16="http://schemas.microsoft.com/office/drawing/2014/main" id="{8F4FD74B-A381-7A6D-6D20-3D6622BC44A0}"/>
              </a:ext>
            </a:extLst>
          </p:cNvPr>
          <p:cNvPicPr>
            <a:picLocks noChangeAspect="1"/>
          </p:cNvPicPr>
          <p:nvPr/>
        </p:nvPicPr>
        <p:blipFill>
          <a:blip r:embed="rId2"/>
          <a:stretch>
            <a:fillRect/>
          </a:stretch>
        </p:blipFill>
        <p:spPr>
          <a:xfrm>
            <a:off x="713232" y="2667986"/>
            <a:ext cx="5648193" cy="2937060"/>
          </a:xfrm>
          <a:prstGeom prst="rect">
            <a:avLst/>
          </a:prstGeom>
        </p:spPr>
      </p:pic>
      <p:sp>
        <p:nvSpPr>
          <p:cNvPr id="3" name="Content Placeholder 2">
            <a:extLst>
              <a:ext uri="{FF2B5EF4-FFF2-40B4-BE49-F238E27FC236}">
                <a16:creationId xmlns:a16="http://schemas.microsoft.com/office/drawing/2014/main" id="{D0C6C072-E1F2-2C39-E203-D04DBAD8CAD2}"/>
              </a:ext>
            </a:extLst>
          </p:cNvPr>
          <p:cNvSpPr>
            <a:spLocks noGrp="1"/>
          </p:cNvSpPr>
          <p:nvPr>
            <p:ph idx="1"/>
          </p:nvPr>
        </p:nvSpPr>
        <p:spPr>
          <a:xfrm>
            <a:off x="6915150" y="2256287"/>
            <a:ext cx="4563618" cy="3760459"/>
          </a:xfrm>
        </p:spPr>
        <p:txBody>
          <a:bodyPr anchor="t">
            <a:normAutofit fontScale="92500"/>
          </a:bodyPr>
          <a:lstStyle/>
          <a:p>
            <a:r>
              <a:rPr lang="el-GR" dirty="0"/>
              <a:t>Το σύνδρομο </a:t>
            </a:r>
            <a:r>
              <a:rPr lang="el-GR" dirty="0" err="1"/>
              <a:t>Down</a:t>
            </a:r>
            <a:r>
              <a:rPr lang="el-GR" dirty="0"/>
              <a:t> (</a:t>
            </a:r>
            <a:r>
              <a:rPr lang="el-GR" dirty="0" err="1"/>
              <a:t>Ντάουν</a:t>
            </a:r>
            <a:r>
              <a:rPr lang="el-GR" dirty="0"/>
              <a:t>) ή </a:t>
            </a:r>
            <a:r>
              <a:rPr lang="el-GR" dirty="0" err="1"/>
              <a:t>τρισωμία</a:t>
            </a:r>
            <a:r>
              <a:rPr lang="el-GR" dirty="0"/>
              <a:t> 21 προκαλείται από περίσσεια γενετικού υλικού στο χρωμόσωμα 21 που δημιουργεί τρεις εκδοχές αυτού του χρωμοσώματος αντί για τις φυσιολογικές δύο. Τα βασικά χαρακτηριστικά γνωρίσματα αυτής της ανωμαλίας είναι σωματική και νοητική υστέρηση που κυμαίνεται από ελαφριά ως βαριά.</a:t>
            </a:r>
            <a:endParaRPr lang="en-150" dirty="0"/>
          </a:p>
        </p:txBody>
      </p:sp>
      <p:cxnSp>
        <p:nvCxnSpPr>
          <p:cNvPr id="17" name="Straight Connector 16">
            <a:extLst>
              <a:ext uri="{FF2B5EF4-FFF2-40B4-BE49-F238E27FC236}">
                <a16:creationId xmlns:a16="http://schemas.microsoft.com/office/drawing/2014/main" id="{2EA0F4A6-3CC9-C9E2-BA02-58FA29F7DD8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28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DA151C-5770-45E4-AAFF-59E7F4038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C0A9D-130C-CABE-CE9A-CBC4BBB33E78}"/>
              </a:ext>
            </a:extLst>
          </p:cNvPr>
          <p:cNvSpPr>
            <a:spLocks noGrp="1"/>
          </p:cNvSpPr>
          <p:nvPr>
            <p:ph type="title"/>
          </p:nvPr>
        </p:nvSpPr>
        <p:spPr>
          <a:xfrm>
            <a:off x="640079" y="4857985"/>
            <a:ext cx="10890929" cy="1074405"/>
          </a:xfrm>
        </p:spPr>
        <p:txBody>
          <a:bodyPr anchor="b">
            <a:normAutofit/>
          </a:bodyPr>
          <a:lstStyle/>
          <a:p>
            <a:r>
              <a:rPr lang="el-GR" dirty="0"/>
              <a:t>ΣΥΜΠΤΩΜΑΤΑ</a:t>
            </a:r>
            <a:endParaRPr lang="en-150" dirty="0"/>
          </a:p>
        </p:txBody>
      </p:sp>
      <p:cxnSp>
        <p:nvCxnSpPr>
          <p:cNvPr id="19" name="Straight Connector 18">
            <a:extLst>
              <a:ext uri="{FF2B5EF4-FFF2-40B4-BE49-F238E27FC236}">
                <a16:creationId xmlns:a16="http://schemas.microsoft.com/office/drawing/2014/main" id="{B209265E-E0D7-493B-97CE-2263D50C3F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0627"/>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929A6A-2F1F-8EBD-708A-5389D248B355}"/>
              </a:ext>
            </a:extLst>
          </p:cNvPr>
          <p:cNvGraphicFramePr>
            <a:graphicFrameLocks noGrp="1"/>
          </p:cNvGraphicFramePr>
          <p:nvPr>
            <p:ph idx="1"/>
            <p:extLst>
              <p:ext uri="{D42A27DB-BD31-4B8C-83A1-F6EECF244321}">
                <p14:modId xmlns:p14="http://schemas.microsoft.com/office/powerpoint/2010/main" val="862649299"/>
              </p:ext>
            </p:extLst>
          </p:nvPr>
        </p:nvGraphicFramePr>
        <p:xfrm>
          <a:off x="640080" y="777580"/>
          <a:ext cx="10890928" cy="394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445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B1E4C7-8C42-8F9D-B623-1A75E076B049}"/>
              </a:ext>
            </a:extLst>
          </p:cNvPr>
          <p:cNvSpPr>
            <a:spLocks noGrp="1"/>
          </p:cNvSpPr>
          <p:nvPr>
            <p:ph type="title"/>
          </p:nvPr>
        </p:nvSpPr>
        <p:spPr>
          <a:xfrm>
            <a:off x="640080" y="1371600"/>
            <a:ext cx="5852160" cy="1097280"/>
          </a:xfrm>
        </p:spPr>
        <p:txBody>
          <a:bodyPr vert="horz" lIns="91440" tIns="45720" rIns="91440" bIns="45720" rtlCol="0" anchor="t">
            <a:normAutofit/>
          </a:bodyPr>
          <a:lstStyle/>
          <a:p>
            <a:r>
              <a:rPr lang="en-US" dirty="0"/>
              <a:t>ΧΑΡΑΚΤΗΡΙΣΤΙΚΑ</a:t>
            </a:r>
          </a:p>
        </p:txBody>
      </p:sp>
      <p:cxnSp>
        <p:nvCxnSpPr>
          <p:cNvPr id="13" name="Straight Connector 12">
            <a:extLst>
              <a:ext uri="{FF2B5EF4-FFF2-40B4-BE49-F238E27FC236}">
                <a16:creationId xmlns:a16="http://schemas.microsoft.com/office/drawing/2014/main" id="{753FE100-D0AB-4AE2-824B-60CFA31EC6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CCC0F8E-40A7-7225-195F-091925C2110F}"/>
              </a:ext>
            </a:extLst>
          </p:cNvPr>
          <p:cNvSpPr txBox="1"/>
          <p:nvPr/>
        </p:nvSpPr>
        <p:spPr>
          <a:xfrm>
            <a:off x="686292" y="2330636"/>
            <a:ext cx="6283219" cy="4427003"/>
          </a:xfrm>
          <a:prstGeom prst="rect">
            <a:avLst/>
          </a:prstGeom>
        </p:spPr>
        <p:txBody>
          <a:bodyPr vert="horz" lIns="91440" tIns="45720" rIns="91440" bIns="45720" rtlCol="0">
            <a:noAutofit/>
          </a:bodyPr>
          <a:lstStyle/>
          <a:p>
            <a:pPr>
              <a:lnSpc>
                <a:spcPct val="120000"/>
              </a:lnSpc>
              <a:spcAft>
                <a:spcPts val="600"/>
              </a:spcAft>
              <a:buSzPct val="87000"/>
              <a:buFont typeface="Arial" panose="020B0604020202020204" pitchFamily="34" charset="0"/>
              <a:buChar char="•"/>
            </a:pPr>
            <a:r>
              <a:rPr lang="en-US" sz="2400" dirty="0" smtClean="0"/>
              <a:t>κοντό</a:t>
            </a:r>
            <a:r>
              <a:rPr lang="el-GR" sz="2400" dirty="0" smtClean="0"/>
              <a:t>ς</a:t>
            </a:r>
            <a:r>
              <a:rPr lang="en-US" sz="2400" dirty="0" smtClean="0"/>
              <a:t> λα</a:t>
            </a:r>
            <a:r>
              <a:rPr lang="en-US" sz="2400" dirty="0" err="1" smtClean="0"/>
              <a:t>ιμό</a:t>
            </a:r>
            <a:r>
              <a:rPr lang="el-GR" sz="2400" dirty="0" smtClean="0"/>
              <a:t>ς</a:t>
            </a:r>
            <a:r>
              <a:rPr lang="en-US" sz="2400" dirty="0" smtClean="0"/>
              <a:t>,</a:t>
            </a:r>
            <a:endParaRPr lang="en-US" sz="2400" dirty="0"/>
          </a:p>
          <a:p>
            <a:pPr>
              <a:lnSpc>
                <a:spcPct val="120000"/>
              </a:lnSpc>
              <a:spcAft>
                <a:spcPts val="600"/>
              </a:spcAft>
              <a:buSzPct val="87000"/>
              <a:buFont typeface="Arial" panose="020B0604020202020204" pitchFamily="34" charset="0"/>
              <a:buChar char="•"/>
            </a:pPr>
            <a:r>
              <a:rPr lang="en-US" sz="2400" dirty="0"/>
              <a:t>π</a:t>
            </a:r>
            <a:r>
              <a:rPr lang="en-US" sz="2400" dirty="0" err="1"/>
              <a:t>ροεξέχουσ</a:t>
            </a:r>
            <a:r>
              <a:rPr lang="en-US" sz="2400" dirty="0"/>
              <a:t>α γλώσσα,</a:t>
            </a:r>
          </a:p>
          <a:p>
            <a:pPr>
              <a:lnSpc>
                <a:spcPct val="120000"/>
              </a:lnSpc>
              <a:spcAft>
                <a:spcPts val="600"/>
              </a:spcAft>
              <a:buSzPct val="87000"/>
              <a:buFont typeface="Arial" panose="020B0604020202020204" pitchFamily="34" charset="0"/>
              <a:buChar char="•"/>
            </a:pPr>
            <a:r>
              <a:rPr lang="en-US" sz="2400" dirty="0"/>
              <a:t>επίπ</a:t>
            </a:r>
            <a:r>
              <a:rPr lang="en-US" sz="2400" dirty="0" err="1"/>
              <a:t>εδο</a:t>
            </a:r>
            <a:r>
              <a:rPr lang="en-US" sz="2400" dirty="0"/>
              <a:t> π</a:t>
            </a:r>
            <a:r>
              <a:rPr lang="en-US" sz="2400" dirty="0" err="1"/>
              <a:t>ρόσω</a:t>
            </a:r>
            <a:r>
              <a:rPr lang="en-US" sz="2400" dirty="0"/>
              <a:t>πο,</a:t>
            </a:r>
          </a:p>
          <a:p>
            <a:pPr>
              <a:lnSpc>
                <a:spcPct val="120000"/>
              </a:lnSpc>
              <a:spcAft>
                <a:spcPts val="600"/>
              </a:spcAft>
              <a:buSzPct val="87000"/>
              <a:buFont typeface="Arial" panose="020B0604020202020204" pitchFamily="34" charset="0"/>
              <a:buChar char="•"/>
            </a:pPr>
            <a:r>
              <a:rPr lang="en-US" sz="2400" dirty="0" err="1"/>
              <a:t>λοξά</a:t>
            </a:r>
            <a:r>
              <a:rPr lang="en-US" sz="2400" dirty="0"/>
              <a:t> π</a:t>
            </a:r>
            <a:r>
              <a:rPr lang="en-US" sz="2400" dirty="0" err="1"/>
              <a:t>ρος</a:t>
            </a:r>
            <a:r>
              <a:rPr lang="en-US" sz="2400" dirty="0"/>
              <a:t> τα π</a:t>
            </a:r>
            <a:r>
              <a:rPr lang="en-US" sz="2400" dirty="0" err="1"/>
              <a:t>άνω</a:t>
            </a:r>
            <a:r>
              <a:rPr lang="en-US" sz="2400" dirty="0"/>
              <a:t> </a:t>
            </a:r>
            <a:r>
              <a:rPr lang="en-US" sz="2400" dirty="0" err="1"/>
              <a:t>μάτι</a:t>
            </a:r>
            <a:r>
              <a:rPr lang="en-US" sz="2400" dirty="0"/>
              <a:t>α,</a:t>
            </a:r>
          </a:p>
          <a:p>
            <a:pPr>
              <a:lnSpc>
                <a:spcPct val="120000"/>
              </a:lnSpc>
              <a:spcAft>
                <a:spcPts val="600"/>
              </a:spcAft>
              <a:buSzPct val="87000"/>
              <a:buFont typeface="Arial" panose="020B0604020202020204" pitchFamily="34" charset="0"/>
              <a:buChar char="•"/>
            </a:pPr>
            <a:r>
              <a:rPr lang="en-US" sz="2400" dirty="0" err="1"/>
              <a:t>μικρό</a:t>
            </a:r>
            <a:r>
              <a:rPr lang="en-US" sz="2400" dirty="0"/>
              <a:t> </a:t>
            </a:r>
            <a:r>
              <a:rPr lang="en-US" sz="2400" dirty="0" err="1"/>
              <a:t>κεφάλι</a:t>
            </a:r>
            <a:r>
              <a:rPr lang="en-US" sz="2400" dirty="0"/>
              <a:t>,</a:t>
            </a:r>
          </a:p>
          <a:p>
            <a:pPr>
              <a:lnSpc>
                <a:spcPct val="120000"/>
              </a:lnSpc>
              <a:spcAft>
                <a:spcPts val="600"/>
              </a:spcAft>
              <a:buSzPct val="87000"/>
              <a:buFont typeface="Arial" panose="020B0604020202020204" pitchFamily="34" charset="0"/>
              <a:buChar char="•"/>
            </a:pPr>
            <a:r>
              <a:rPr lang="en-US" sz="2400" dirty="0"/>
              <a:t>α</a:t>
            </a:r>
            <a:r>
              <a:rPr lang="en-US" sz="2400" dirty="0" err="1"/>
              <a:t>συνήθιστ</a:t>
            </a:r>
            <a:r>
              <a:rPr lang="en-US" sz="2400" dirty="0"/>
              <a:t>α σχήματα ή μικρά αυτιά,</a:t>
            </a:r>
          </a:p>
          <a:p>
            <a:pPr>
              <a:lnSpc>
                <a:spcPct val="120000"/>
              </a:lnSpc>
              <a:spcAft>
                <a:spcPts val="600"/>
              </a:spcAft>
              <a:buSzPct val="87000"/>
              <a:buFont typeface="Arial" panose="020B0604020202020204" pitchFamily="34" charset="0"/>
              <a:buChar char="•"/>
            </a:pPr>
            <a:r>
              <a:rPr lang="en-US" sz="2400" dirty="0"/>
              <a:t>πλα</a:t>
            </a:r>
            <a:r>
              <a:rPr lang="en-US" sz="2400" dirty="0" err="1"/>
              <a:t>τιά</a:t>
            </a:r>
            <a:r>
              <a:rPr lang="en-US" sz="2400" dirty="0"/>
              <a:t>, </a:t>
            </a:r>
            <a:r>
              <a:rPr lang="en-US" sz="2400" dirty="0" err="1"/>
              <a:t>κοντά</a:t>
            </a:r>
            <a:r>
              <a:rPr lang="en-US" sz="2400" dirty="0"/>
              <a:t> </a:t>
            </a:r>
            <a:r>
              <a:rPr lang="en-US" sz="2400" dirty="0" err="1"/>
              <a:t>χέρι</a:t>
            </a:r>
            <a:r>
              <a:rPr lang="en-US" sz="2400" dirty="0"/>
              <a:t>α με μία μόνο πτυχή στην παλάμη</a:t>
            </a:r>
          </a:p>
        </p:txBody>
      </p:sp>
      <p:pic>
        <p:nvPicPr>
          <p:cNvPr id="4" name="Content Placeholder 3" descr="A close-up of a baby's face&#10;&#10;AI-generated content may be incorrect.">
            <a:extLst>
              <a:ext uri="{FF2B5EF4-FFF2-40B4-BE49-F238E27FC236}">
                <a16:creationId xmlns:a16="http://schemas.microsoft.com/office/drawing/2014/main" id="{E42C674E-DB9B-1DBF-C1A5-82B7DA036C28}"/>
              </a:ext>
            </a:extLst>
          </p:cNvPr>
          <p:cNvPicPr>
            <a:picLocks noGrp="1" noChangeAspect="1"/>
          </p:cNvPicPr>
          <p:nvPr>
            <p:ph idx="1"/>
          </p:nvPr>
        </p:nvPicPr>
        <p:blipFill>
          <a:blip r:embed="rId2"/>
          <a:srcRect r="118"/>
          <a:stretch/>
        </p:blipFill>
        <p:spPr>
          <a:xfrm>
            <a:off x="7345680" y="10"/>
            <a:ext cx="4846320" cy="6857990"/>
          </a:xfrm>
          <a:prstGeom prst="rect">
            <a:avLst/>
          </a:prstGeom>
        </p:spPr>
      </p:pic>
    </p:spTree>
    <p:extLst>
      <p:ext uri="{BB962C8B-B14F-4D97-AF65-F5344CB8AC3E}">
        <p14:creationId xmlns:p14="http://schemas.microsoft.com/office/powerpoint/2010/main" val="303437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E029E-5073-4498-8104-8427AA987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8050E07-4C7D-BA3D-7075-AC251CE327EE}"/>
              </a:ext>
            </a:extLst>
          </p:cNvPr>
          <p:cNvSpPr>
            <a:spLocks noGrp="1"/>
          </p:cNvSpPr>
          <p:nvPr>
            <p:ph type="title"/>
          </p:nvPr>
        </p:nvSpPr>
        <p:spPr>
          <a:xfrm>
            <a:off x="165492" y="276109"/>
            <a:ext cx="5802687" cy="2042940"/>
          </a:xfrm>
        </p:spPr>
        <p:txBody>
          <a:bodyPr>
            <a:normAutofit/>
          </a:bodyPr>
          <a:lstStyle/>
          <a:p>
            <a:pPr>
              <a:lnSpc>
                <a:spcPct val="90000"/>
              </a:lnSpc>
            </a:pPr>
            <a:r>
              <a:rPr lang="el-GR" dirty="0"/>
              <a:t>Eπιπλοκές στην υγεία του ατόμου με </a:t>
            </a:r>
            <a:r>
              <a:rPr lang="el-GR" dirty="0" smtClean="0"/>
              <a:t>σύνδρομο </a:t>
            </a:r>
            <a:r>
              <a:rPr lang="el-GR" dirty="0" err="1"/>
              <a:t>Down</a:t>
            </a:r>
            <a:endParaRPr lang="en-150" dirty="0"/>
          </a:p>
        </p:txBody>
      </p:sp>
      <p:pic>
        <p:nvPicPr>
          <p:cNvPr id="6" name="Picture 5" descr="A person wearing glasses and a suit&#10;&#10;AI-generated content may be incorrect.">
            <a:extLst>
              <a:ext uri="{FF2B5EF4-FFF2-40B4-BE49-F238E27FC236}">
                <a16:creationId xmlns:a16="http://schemas.microsoft.com/office/drawing/2014/main" id="{12799D9D-4F42-61E6-3399-E5E71FE8317F}"/>
              </a:ext>
            </a:extLst>
          </p:cNvPr>
          <p:cNvPicPr>
            <a:picLocks noChangeAspect="1"/>
          </p:cNvPicPr>
          <p:nvPr/>
        </p:nvPicPr>
        <p:blipFill>
          <a:blip r:embed="rId2"/>
          <a:srcRect l="19157" r="30158" b="1"/>
          <a:stretch/>
        </p:blipFill>
        <p:spPr>
          <a:xfrm>
            <a:off x="70339" y="2621103"/>
            <a:ext cx="3669557" cy="3689359"/>
          </a:xfrm>
          <a:prstGeom prst="rect">
            <a:avLst/>
          </a:prstGeom>
        </p:spPr>
      </p:pic>
      <p:cxnSp>
        <p:nvCxnSpPr>
          <p:cNvPr id="18" name="Straight Connector 17">
            <a:extLst>
              <a:ext uri="{FF2B5EF4-FFF2-40B4-BE49-F238E27FC236}">
                <a16:creationId xmlns:a16="http://schemas.microsoft.com/office/drawing/2014/main" id="{BEFF515C-2521-4964-9DAC-2BFB8EC86A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3739896" cy="1"/>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E663BD-6CF9-C9AB-191F-D6A2DEA6D58A}"/>
              </a:ext>
            </a:extLst>
          </p:cNvPr>
          <p:cNvGraphicFramePr>
            <a:graphicFrameLocks noGrp="1"/>
          </p:cNvGraphicFramePr>
          <p:nvPr>
            <p:ph idx="1"/>
            <p:extLst>
              <p:ext uri="{D42A27DB-BD31-4B8C-83A1-F6EECF244321}">
                <p14:modId xmlns:p14="http://schemas.microsoft.com/office/powerpoint/2010/main" val="3078060386"/>
              </p:ext>
            </p:extLst>
          </p:nvPr>
        </p:nvGraphicFramePr>
        <p:xfrm>
          <a:off x="2988350" y="2241755"/>
          <a:ext cx="5463756" cy="4336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3E974CA-2CA1-A048-7372-2812DC86EE4F}"/>
              </a:ext>
            </a:extLst>
          </p:cNvPr>
          <p:cNvSpPr txBox="1"/>
          <p:nvPr/>
        </p:nvSpPr>
        <p:spPr>
          <a:xfrm>
            <a:off x="7118556" y="3286383"/>
            <a:ext cx="4827638" cy="2246769"/>
          </a:xfrm>
          <a:prstGeom prst="rect">
            <a:avLst/>
          </a:prstGeom>
          <a:noFill/>
        </p:spPr>
        <p:txBody>
          <a:bodyPr wrap="square">
            <a:spAutoFit/>
          </a:bodyPr>
          <a:lstStyle/>
          <a:p>
            <a:r>
              <a:rPr lang="el-GR" sz="2800" dirty="0"/>
              <a:t>Το σύνδρομο </a:t>
            </a:r>
            <a:r>
              <a:rPr lang="el-GR" sz="2800" dirty="0" err="1"/>
              <a:t>Down</a:t>
            </a:r>
            <a:r>
              <a:rPr lang="el-GR" sz="2800" dirty="0"/>
              <a:t> μπορεί να συνοδεύεται από διάφορες επιπλοκές στην υγεία του ατόμου. Ορισμένες από αυτές περιλαμβάνουν:</a:t>
            </a:r>
            <a:endParaRPr lang="en-150" sz="2800" dirty="0"/>
          </a:p>
        </p:txBody>
      </p:sp>
    </p:spTree>
    <p:extLst>
      <p:ext uri="{BB962C8B-B14F-4D97-AF65-F5344CB8AC3E}">
        <p14:creationId xmlns:p14="http://schemas.microsoft.com/office/powerpoint/2010/main" val="236784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F41192-54F7-8C46-C55B-E5F613C5B71A}"/>
              </a:ext>
            </a:extLst>
          </p:cNvPr>
          <p:cNvSpPr>
            <a:spLocks noGrp="1"/>
          </p:cNvSpPr>
          <p:nvPr>
            <p:ph type="title"/>
          </p:nvPr>
        </p:nvSpPr>
        <p:spPr>
          <a:xfrm>
            <a:off x="640080" y="570750"/>
            <a:ext cx="10890929" cy="1387934"/>
          </a:xfrm>
        </p:spPr>
        <p:txBody>
          <a:bodyPr anchor="b">
            <a:normAutofit/>
          </a:bodyPr>
          <a:lstStyle/>
          <a:p>
            <a:r>
              <a:rPr lang="el-GR" dirty="0"/>
              <a:t>Καρδιακές ανωμαλίες</a:t>
            </a:r>
            <a:endParaRPr lang="en-150" dirty="0"/>
          </a:p>
        </p:txBody>
      </p:sp>
      <p:sp>
        <p:nvSpPr>
          <p:cNvPr id="3" name="Content Placeholder 2">
            <a:extLst>
              <a:ext uri="{FF2B5EF4-FFF2-40B4-BE49-F238E27FC236}">
                <a16:creationId xmlns:a16="http://schemas.microsoft.com/office/drawing/2014/main" id="{BBF1D8CB-FFBA-C616-3BEC-3EEBC70626DF}"/>
              </a:ext>
            </a:extLst>
          </p:cNvPr>
          <p:cNvSpPr>
            <a:spLocks noGrp="1"/>
          </p:cNvSpPr>
          <p:nvPr>
            <p:ph idx="1"/>
          </p:nvPr>
        </p:nvSpPr>
        <p:spPr>
          <a:xfrm>
            <a:off x="640080" y="2761673"/>
            <a:ext cx="10890929" cy="3536241"/>
          </a:xfrm>
        </p:spPr>
        <p:txBody>
          <a:bodyPr>
            <a:normAutofit/>
          </a:bodyPr>
          <a:lstStyle/>
          <a:p>
            <a:pPr marL="0" indent="0" algn="just">
              <a:lnSpc>
                <a:spcPct val="110000"/>
              </a:lnSpc>
              <a:buNone/>
            </a:pPr>
            <a:r>
              <a:rPr lang="el-GR" sz="1900" dirty="0"/>
              <a:t>Τα άτομα με σύνδρομο </a:t>
            </a:r>
            <a:r>
              <a:rPr lang="el-GR" sz="1900" dirty="0" err="1"/>
              <a:t>Down</a:t>
            </a:r>
            <a:r>
              <a:rPr lang="el-GR" sz="1900" dirty="0"/>
              <a:t> έχουν αυξημένο κίνδυνο να αναπτύξουν καρδιακές ανωμαλίες. Περίπου το 50% των ατόμων με σύνδρομο </a:t>
            </a:r>
            <a:r>
              <a:rPr lang="el-GR" sz="1900" dirty="0" err="1"/>
              <a:t>Down</a:t>
            </a:r>
            <a:r>
              <a:rPr lang="el-GR" sz="1900" dirty="0"/>
              <a:t> έχουν κάποιου είδους καρδιακή ανωμαλία</a:t>
            </a:r>
            <a:r>
              <a:rPr lang="el-GR" sz="1900" dirty="0" smtClean="0"/>
              <a:t>. Η </a:t>
            </a:r>
            <a:r>
              <a:rPr lang="el-GR" sz="1900" dirty="0"/>
              <a:t>καρδιοπάθεια είναι η πιο συχνή, με περίπου τα μισά άτομα να έχουν κάποια μορφή συγγενούς καρδιακής ανωμαλίας. Οι πιο συνηθισμένες καρδιακές ανωμαλίες που σχετίζονται με το σύνδρομο </a:t>
            </a:r>
            <a:r>
              <a:rPr lang="el-GR" sz="1900" dirty="0" err="1"/>
              <a:t>Down</a:t>
            </a:r>
            <a:r>
              <a:rPr lang="el-GR" sz="1900" dirty="0"/>
              <a:t> είναι :</a:t>
            </a:r>
          </a:p>
          <a:p>
            <a:pPr>
              <a:lnSpc>
                <a:spcPct val="110000"/>
              </a:lnSpc>
            </a:pPr>
            <a:r>
              <a:rPr lang="el-GR" sz="1900" dirty="0"/>
              <a:t>η ανοικτή κοιλότητα του </a:t>
            </a:r>
            <a:r>
              <a:rPr lang="el-GR" sz="1900" dirty="0" smtClean="0"/>
              <a:t>καρδιακού </a:t>
            </a:r>
            <a:r>
              <a:rPr lang="el-GR" sz="1900" dirty="0"/>
              <a:t>διαφράγματος,</a:t>
            </a:r>
          </a:p>
          <a:p>
            <a:pPr>
              <a:lnSpc>
                <a:spcPct val="110000"/>
              </a:lnSpc>
            </a:pPr>
            <a:r>
              <a:rPr lang="el-GR" sz="1900" dirty="0"/>
              <a:t>η ανωμαλία του Fallot,</a:t>
            </a:r>
          </a:p>
          <a:p>
            <a:pPr>
              <a:lnSpc>
                <a:spcPct val="110000"/>
              </a:lnSpc>
            </a:pPr>
            <a:r>
              <a:rPr lang="el-GR" sz="1900" dirty="0"/>
              <a:t>η ανωμαλία του AV κόμβου και</a:t>
            </a:r>
          </a:p>
          <a:p>
            <a:pPr>
              <a:lnSpc>
                <a:spcPct val="110000"/>
              </a:lnSpc>
            </a:pPr>
            <a:r>
              <a:rPr lang="el-GR" sz="1900" dirty="0"/>
              <a:t>η ανωμαλία του καρδιακού στεφανιαίου </a:t>
            </a:r>
            <a:r>
              <a:rPr lang="el-GR" sz="1900" dirty="0" smtClean="0"/>
              <a:t>αγγείου</a:t>
            </a:r>
            <a:endParaRPr lang="en-150" sz="1900" dirty="0"/>
          </a:p>
        </p:txBody>
      </p:sp>
      <p:cxnSp>
        <p:nvCxnSpPr>
          <p:cNvPr id="10" name="Straight Connector 9">
            <a:extLst>
              <a:ext uri="{FF2B5EF4-FFF2-40B4-BE49-F238E27FC236}">
                <a16:creationId xmlns:a16="http://schemas.microsoft.com/office/drawing/2014/main" id="{E62D3963-2153-4637-96E6-E31BD2CE5D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69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DA151C-5770-45E4-AAFF-59E7F40386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555757-7000-BC0D-F767-CE8B35D51637}"/>
              </a:ext>
            </a:extLst>
          </p:cNvPr>
          <p:cNvSpPr>
            <a:spLocks noGrp="1"/>
          </p:cNvSpPr>
          <p:nvPr>
            <p:ph type="title"/>
          </p:nvPr>
        </p:nvSpPr>
        <p:spPr>
          <a:xfrm>
            <a:off x="640080" y="914399"/>
            <a:ext cx="10847494" cy="669515"/>
          </a:xfrm>
        </p:spPr>
        <p:txBody>
          <a:bodyPr anchor="t">
            <a:normAutofit fontScale="90000"/>
          </a:bodyPr>
          <a:lstStyle/>
          <a:p>
            <a:r>
              <a:rPr lang="el-GR" dirty="0"/>
              <a:t>Παιδιά με σύνδρομο </a:t>
            </a:r>
            <a:r>
              <a:rPr lang="en-US" dirty="0"/>
              <a:t>Down</a:t>
            </a:r>
            <a:endParaRPr lang="en-150" dirty="0"/>
          </a:p>
        </p:txBody>
      </p:sp>
      <p:pic>
        <p:nvPicPr>
          <p:cNvPr id="4" name="Picture 3">
            <a:extLst>
              <a:ext uri="{FF2B5EF4-FFF2-40B4-BE49-F238E27FC236}">
                <a16:creationId xmlns:a16="http://schemas.microsoft.com/office/drawing/2014/main" id="{B5C48F89-79B8-0BAA-0E7D-728B2C3565F9}"/>
              </a:ext>
            </a:extLst>
          </p:cNvPr>
          <p:cNvPicPr>
            <a:picLocks noChangeAspect="1"/>
          </p:cNvPicPr>
          <p:nvPr/>
        </p:nvPicPr>
        <p:blipFill>
          <a:blip r:embed="rId2"/>
          <a:stretch>
            <a:fillRect/>
          </a:stretch>
        </p:blipFill>
        <p:spPr>
          <a:xfrm>
            <a:off x="713232" y="2256287"/>
            <a:ext cx="4203909" cy="3760459"/>
          </a:xfrm>
          <a:prstGeom prst="rect">
            <a:avLst/>
          </a:prstGeom>
        </p:spPr>
      </p:pic>
      <p:sp>
        <p:nvSpPr>
          <p:cNvPr id="3" name="Content Placeholder 2">
            <a:extLst>
              <a:ext uri="{FF2B5EF4-FFF2-40B4-BE49-F238E27FC236}">
                <a16:creationId xmlns:a16="http://schemas.microsoft.com/office/drawing/2014/main" id="{D7D118FC-BA76-8D6B-4F34-7A3329FB649F}"/>
              </a:ext>
            </a:extLst>
          </p:cNvPr>
          <p:cNvSpPr>
            <a:spLocks noGrp="1"/>
          </p:cNvSpPr>
          <p:nvPr>
            <p:ph idx="1"/>
          </p:nvPr>
        </p:nvSpPr>
        <p:spPr>
          <a:xfrm>
            <a:off x="5043854" y="1839952"/>
            <a:ext cx="6631473" cy="4176794"/>
          </a:xfrm>
        </p:spPr>
        <p:txBody>
          <a:bodyPr anchor="t">
            <a:normAutofit fontScale="25000" lnSpcReduction="20000"/>
          </a:bodyPr>
          <a:lstStyle/>
          <a:p>
            <a:pPr marL="0" indent="0" algn="just">
              <a:lnSpc>
                <a:spcPct val="110000"/>
              </a:lnSpc>
              <a:buNone/>
            </a:pPr>
            <a:r>
              <a:rPr lang="el-GR" sz="8000" dirty="0"/>
              <a:t>Τα παιδιά με σύνδρομο </a:t>
            </a:r>
            <a:r>
              <a:rPr lang="el-GR" sz="8000" dirty="0" err="1"/>
              <a:t>Down</a:t>
            </a:r>
            <a:r>
              <a:rPr lang="el-GR" sz="8000" dirty="0"/>
              <a:t> έχουν μια μοναδική σειρά χαρακτηριστικών και αναγκών. Αυτά τα παιδιά παρουσιάζουν αναπτυξιακές καθυστερήσεις, αλλά με τη σωστή υποστήριξη και έγκαιρη παρέμβαση, μπορούν να επιτύχουν σημαντικά ορόσημα στην ανάπτυξή </a:t>
            </a:r>
            <a:r>
              <a:rPr lang="el-GR" sz="8000" dirty="0" err="1"/>
              <a:t>τους.Είναι</a:t>
            </a:r>
            <a:r>
              <a:rPr lang="el-GR" sz="8000" dirty="0"/>
              <a:t> σημαντικό να θυμάστε ότι κάθε παιδί με σύνδρομο </a:t>
            </a:r>
            <a:r>
              <a:rPr lang="el-GR" sz="8000" dirty="0" err="1"/>
              <a:t>Down</a:t>
            </a:r>
            <a:r>
              <a:rPr lang="el-GR" sz="8000" dirty="0"/>
              <a:t> είναι μοναδικό, με τις δικές του ικανότητες. Τα πρώιμα εκπαιδευτικά προγράμματα, η φυσικοθεραπεία και το περιβάλλον φροντίδας μπορούν να βελτιώσουν σημαντικά την ανάπτυξη και την ποιότητα της ζωής τους</a:t>
            </a:r>
            <a:r>
              <a:rPr lang="el-GR" sz="8000" dirty="0" smtClean="0"/>
              <a:t>. Η </a:t>
            </a:r>
            <a:r>
              <a:rPr lang="el-GR" sz="8000" dirty="0"/>
              <a:t>κατανόηση και η αντιμετώπιση των αναγκών των παιδιών με σύνδρομο </a:t>
            </a:r>
            <a:r>
              <a:rPr lang="el-GR" sz="8000" dirty="0" err="1"/>
              <a:t>Down</a:t>
            </a:r>
            <a:r>
              <a:rPr lang="el-GR" sz="8000" dirty="0"/>
              <a:t> είναι ζωτικής σημασίας για να τα βοηθήσουμε να ζήσουν μια ικανοποιητική ζωή. Με τη συνεχή έρευνα και τις εξελίξεις στην ιατρική, το μέλλον για τα παιδιά με σύνδρομο </a:t>
            </a:r>
            <a:r>
              <a:rPr lang="el-GR" sz="8000" dirty="0" err="1"/>
              <a:t>Down</a:t>
            </a:r>
            <a:r>
              <a:rPr lang="el-GR" sz="8000" dirty="0"/>
              <a:t> είναι πιο λαμπρό από ποτέ.</a:t>
            </a:r>
          </a:p>
          <a:p>
            <a:pPr>
              <a:lnSpc>
                <a:spcPct val="110000"/>
              </a:lnSpc>
            </a:pPr>
            <a:endParaRPr lang="el-GR" sz="8000" dirty="0"/>
          </a:p>
          <a:p>
            <a:pPr>
              <a:lnSpc>
                <a:spcPct val="110000"/>
              </a:lnSpc>
            </a:pPr>
            <a:endParaRPr lang="en-150" sz="1300" dirty="0"/>
          </a:p>
        </p:txBody>
      </p:sp>
      <p:cxnSp>
        <p:nvCxnSpPr>
          <p:cNvPr id="11" name="Straight Connector 10">
            <a:extLst>
              <a:ext uri="{FF2B5EF4-FFF2-40B4-BE49-F238E27FC236}">
                <a16:creationId xmlns:a16="http://schemas.microsoft.com/office/drawing/2014/main" id="{2EA0F4A6-3CC9-C9E2-BA02-58FA29F7DD8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97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E029E-5073-4498-8104-8427AA987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015E5B6-B827-81D0-E071-585E2D097923}"/>
              </a:ext>
            </a:extLst>
          </p:cNvPr>
          <p:cNvSpPr>
            <a:spLocks noGrp="1"/>
          </p:cNvSpPr>
          <p:nvPr>
            <p:ph type="title"/>
          </p:nvPr>
        </p:nvSpPr>
        <p:spPr>
          <a:xfrm>
            <a:off x="640080" y="914401"/>
            <a:ext cx="4306824" cy="1477817"/>
          </a:xfrm>
        </p:spPr>
        <p:txBody>
          <a:bodyPr>
            <a:normAutofit fontScale="90000"/>
          </a:bodyPr>
          <a:lstStyle/>
          <a:p>
            <a:r>
              <a:rPr lang="el-GR" dirty="0"/>
              <a:t>Διάγνωση του συνδρόμου </a:t>
            </a:r>
            <a:r>
              <a:rPr lang="en-US" dirty="0"/>
              <a:t>Down</a:t>
            </a:r>
            <a:endParaRPr lang="en-150" dirty="0"/>
          </a:p>
        </p:txBody>
      </p:sp>
      <p:pic>
        <p:nvPicPr>
          <p:cNvPr id="4" name="Picture 3">
            <a:extLst>
              <a:ext uri="{FF2B5EF4-FFF2-40B4-BE49-F238E27FC236}">
                <a16:creationId xmlns:a16="http://schemas.microsoft.com/office/drawing/2014/main" id="{40A41ABA-301A-C25C-9D71-FF4BBDC73359}"/>
              </a:ext>
            </a:extLst>
          </p:cNvPr>
          <p:cNvPicPr>
            <a:picLocks noChangeAspect="1"/>
          </p:cNvPicPr>
          <p:nvPr/>
        </p:nvPicPr>
        <p:blipFill>
          <a:blip r:embed="rId2"/>
          <a:srcRect t="892" r="-2" b="-2"/>
          <a:stretch/>
        </p:blipFill>
        <p:spPr>
          <a:xfrm>
            <a:off x="1" y="2613892"/>
            <a:ext cx="4946906" cy="3689359"/>
          </a:xfrm>
          <a:prstGeom prst="rect">
            <a:avLst/>
          </a:prstGeom>
        </p:spPr>
      </p:pic>
      <p:cxnSp>
        <p:nvCxnSpPr>
          <p:cNvPr id="20" name="Straight Connector 19">
            <a:extLst>
              <a:ext uri="{FF2B5EF4-FFF2-40B4-BE49-F238E27FC236}">
                <a16:creationId xmlns:a16="http://schemas.microsoft.com/office/drawing/2014/main" id="{BEFF515C-2521-4964-9DAC-2BFB8EC86A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3E7711-DA60-3ED8-979B-FF17637FF961}"/>
              </a:ext>
            </a:extLst>
          </p:cNvPr>
          <p:cNvSpPr>
            <a:spLocks noGrp="1"/>
          </p:cNvSpPr>
          <p:nvPr>
            <p:ph idx="1"/>
          </p:nvPr>
        </p:nvSpPr>
        <p:spPr>
          <a:xfrm>
            <a:off x="5641848" y="1014984"/>
            <a:ext cx="5889161" cy="5288267"/>
          </a:xfrm>
        </p:spPr>
        <p:txBody>
          <a:bodyPr>
            <a:normAutofit/>
          </a:bodyPr>
          <a:lstStyle/>
          <a:p>
            <a:pPr marL="0" indent="0" algn="just">
              <a:lnSpc>
                <a:spcPct val="110000"/>
              </a:lnSpc>
              <a:buNone/>
            </a:pPr>
            <a:r>
              <a:rPr lang="el-GR" sz="1700" dirty="0"/>
              <a:t>Το σύνδρομο </a:t>
            </a:r>
            <a:r>
              <a:rPr lang="el-GR" sz="1700" dirty="0" err="1"/>
              <a:t>Down</a:t>
            </a:r>
            <a:r>
              <a:rPr lang="el-GR" sz="1700" dirty="0"/>
              <a:t> διαγιγνώσκεται συνήθως κατά τις πρώτες εβδομάδες της κύησης μέσω </a:t>
            </a:r>
            <a:r>
              <a:rPr lang="el-GR" sz="1700" dirty="0" err="1"/>
              <a:t>υπερηχογραφικών</a:t>
            </a:r>
            <a:r>
              <a:rPr lang="el-GR" sz="1700" dirty="0"/>
              <a:t> και εργαστηριακών εξετάσεων. </a:t>
            </a:r>
            <a:endParaRPr lang="el-GR" sz="1700" dirty="0" smtClean="0"/>
          </a:p>
          <a:p>
            <a:pPr marL="0" indent="0" algn="just">
              <a:lnSpc>
                <a:spcPct val="110000"/>
              </a:lnSpc>
              <a:buNone/>
            </a:pPr>
            <a:r>
              <a:rPr lang="el-GR" sz="1700" dirty="0" smtClean="0"/>
              <a:t>Οι </a:t>
            </a:r>
            <a:r>
              <a:rPr lang="el-GR" sz="1700" dirty="0"/>
              <a:t>εξετάσεις που μπορούν να διαγνώσουν το σύνδρομο </a:t>
            </a:r>
            <a:r>
              <a:rPr lang="el-GR" sz="1700" dirty="0" err="1"/>
              <a:t>Down</a:t>
            </a:r>
            <a:r>
              <a:rPr lang="el-GR" sz="1700" dirty="0"/>
              <a:t> είναι οι εξής</a:t>
            </a:r>
            <a:r>
              <a:rPr lang="el-GR" sz="1700" dirty="0" smtClean="0"/>
              <a:t>:</a:t>
            </a:r>
            <a:endParaRPr lang="el-GR" sz="1700" dirty="0"/>
          </a:p>
          <a:p>
            <a:pPr>
              <a:lnSpc>
                <a:spcPct val="110000"/>
              </a:lnSpc>
            </a:pPr>
            <a:r>
              <a:rPr lang="el-GR" sz="1700" dirty="0"/>
              <a:t>Υπερηχογράφημα (μεταξύ της 10ης και 14ης εβδομάδας της κύησης)</a:t>
            </a:r>
          </a:p>
          <a:p>
            <a:pPr>
              <a:lnSpc>
                <a:spcPct val="110000"/>
              </a:lnSpc>
            </a:pPr>
            <a:r>
              <a:rPr lang="el-GR" sz="1700" dirty="0"/>
              <a:t>Αιματολογικές (έλεγχος επιπέδου συγκεκριμένων πρωτεϊνών)</a:t>
            </a:r>
          </a:p>
          <a:p>
            <a:pPr>
              <a:lnSpc>
                <a:spcPct val="110000"/>
              </a:lnSpc>
            </a:pPr>
            <a:r>
              <a:rPr lang="el-GR" sz="1700" dirty="0" err="1"/>
              <a:t>Αμνιοπαρακέντηση</a:t>
            </a:r>
            <a:r>
              <a:rPr lang="el-GR" sz="1700" dirty="0"/>
              <a:t> (λαμβάνεται δείγμα αμνιακού υγρού)</a:t>
            </a:r>
          </a:p>
          <a:p>
            <a:pPr>
              <a:lnSpc>
                <a:spcPct val="110000"/>
              </a:lnSpc>
            </a:pPr>
            <a:r>
              <a:rPr lang="el-GR" sz="1700" dirty="0"/>
              <a:t>Λήψη </a:t>
            </a:r>
            <a:r>
              <a:rPr lang="el-GR" sz="1700" dirty="0" err="1"/>
              <a:t>χοριακών</a:t>
            </a:r>
            <a:r>
              <a:rPr lang="el-GR" sz="1700" dirty="0"/>
              <a:t> λαχνών (CVS)</a:t>
            </a:r>
          </a:p>
          <a:p>
            <a:pPr>
              <a:lnSpc>
                <a:spcPct val="110000"/>
              </a:lnSpc>
            </a:pPr>
            <a:r>
              <a:rPr lang="el-GR" sz="1700" dirty="0" err="1"/>
              <a:t>Διαδερμική</a:t>
            </a:r>
            <a:r>
              <a:rPr lang="el-GR" sz="1700" dirty="0"/>
              <a:t> δειγματοληψία αίματος ομφαλίου λώρου (PUBS)</a:t>
            </a:r>
            <a:endParaRPr lang="en-150" sz="1700" dirty="0"/>
          </a:p>
        </p:txBody>
      </p:sp>
    </p:spTree>
    <p:extLst>
      <p:ext uri="{BB962C8B-B14F-4D97-AF65-F5344CB8AC3E}">
        <p14:creationId xmlns:p14="http://schemas.microsoft.com/office/powerpoint/2010/main" val="255578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01C3-A167-A326-B634-E71432878121}"/>
              </a:ext>
            </a:extLst>
          </p:cNvPr>
          <p:cNvSpPr>
            <a:spLocks noGrp="1"/>
          </p:cNvSpPr>
          <p:nvPr>
            <p:ph type="title"/>
          </p:nvPr>
        </p:nvSpPr>
        <p:spPr/>
        <p:txBody>
          <a:bodyPr/>
          <a:lstStyle/>
          <a:p>
            <a:r>
              <a:rPr lang="el-GR" dirty="0"/>
              <a:t>ΕΥΧΑΡΙΣΤΟΥΜΕ ΓΙΑ ΤΗΝ ΠΡΟΣΟΧΗ </a:t>
            </a:r>
            <a:r>
              <a:rPr lang="el-GR"/>
              <a:t>ΣΑΣ!</a:t>
            </a:r>
            <a:r>
              <a:rPr lang="en-US"/>
              <a:t> </a:t>
            </a:r>
            <a:endParaRPr lang="en-150" dirty="0"/>
          </a:p>
        </p:txBody>
      </p:sp>
      <p:sp>
        <p:nvSpPr>
          <p:cNvPr id="3" name="Content Placeholder 2">
            <a:extLst>
              <a:ext uri="{FF2B5EF4-FFF2-40B4-BE49-F238E27FC236}">
                <a16:creationId xmlns:a16="http://schemas.microsoft.com/office/drawing/2014/main" id="{ADB4611E-1396-B5BD-6414-5D5466806A36}"/>
              </a:ext>
            </a:extLst>
          </p:cNvPr>
          <p:cNvSpPr>
            <a:spLocks noGrp="1"/>
          </p:cNvSpPr>
          <p:nvPr>
            <p:ph idx="1"/>
          </p:nvPr>
        </p:nvSpPr>
        <p:spPr/>
        <p:txBody>
          <a:bodyPr/>
          <a:lstStyle/>
          <a:p>
            <a:pPr marL="0" indent="0">
              <a:buNone/>
            </a:pPr>
            <a:r>
              <a:rPr lang="el-GR" dirty="0" smtClean="0"/>
              <a:t>Πηγές</a:t>
            </a:r>
            <a:r>
              <a:rPr lang="en-US" dirty="0" smtClean="0"/>
              <a:t>: </a:t>
            </a:r>
            <a:endParaRPr lang="en-US" dirty="0"/>
          </a:p>
          <a:p>
            <a:pPr marL="0" indent="0">
              <a:buNone/>
            </a:pPr>
            <a:r>
              <a:rPr lang="en-US" dirty="0">
                <a:hlinkClick r:id="rId2"/>
              </a:rPr>
              <a:t>https://www.diaplasis.eu</a:t>
            </a:r>
            <a:endParaRPr lang="en-US" dirty="0"/>
          </a:p>
          <a:p>
            <a:pPr marL="0" indent="0">
              <a:buNone/>
            </a:pPr>
            <a:r>
              <a:rPr lang="en-US" dirty="0">
                <a:hlinkClick r:id="rId3"/>
              </a:rPr>
              <a:t>https://www.doctorhomecare.gr</a:t>
            </a:r>
            <a:endParaRPr lang="en-US" dirty="0"/>
          </a:p>
          <a:p>
            <a:pPr marL="0" indent="0">
              <a:buNone/>
            </a:pPr>
            <a:r>
              <a:rPr lang="en-US" dirty="0">
                <a:hlinkClick r:id="rId4"/>
              </a:rPr>
              <a:t>https://el.wikipedia.org</a:t>
            </a:r>
            <a:endParaRPr lang="en-US" dirty="0"/>
          </a:p>
          <a:p>
            <a:pPr marL="0" indent="0">
              <a:buNone/>
            </a:pPr>
            <a:endParaRPr lang="en-150" dirty="0"/>
          </a:p>
        </p:txBody>
      </p:sp>
    </p:spTree>
    <p:extLst>
      <p:ext uri="{BB962C8B-B14F-4D97-AF65-F5344CB8AC3E}">
        <p14:creationId xmlns:p14="http://schemas.microsoft.com/office/powerpoint/2010/main" val="976905314"/>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65</TotalTime>
  <Words>479</Words>
  <Application>Microsoft Office PowerPoint</Application>
  <PresentationFormat>Ευρεία οθόνη</PresentationFormat>
  <Paragraphs>47</Paragraphs>
  <Slides>9</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9</vt:i4>
      </vt:variant>
    </vt:vector>
  </HeadingPairs>
  <TitlesOfParts>
    <vt:vector size="12" baseType="lpstr">
      <vt:lpstr>Arial</vt:lpstr>
      <vt:lpstr>Grandview Display</vt:lpstr>
      <vt:lpstr>DashVTI</vt:lpstr>
      <vt:lpstr>TO ΣΥΝΔΡΟΜΟ  DOWN</vt:lpstr>
      <vt:lpstr>ΟΡΙΣΜΟΣ</vt:lpstr>
      <vt:lpstr>ΣΥΜΠΤΩΜΑΤΑ</vt:lpstr>
      <vt:lpstr>ΧΑΡΑΚΤΗΡΙΣΤΙΚΑ</vt:lpstr>
      <vt:lpstr>Eπιπλοκές στην υγεία του ατόμου με σύνδρομο Down</vt:lpstr>
      <vt:lpstr>Καρδιακές ανωμαλίες</vt:lpstr>
      <vt:lpstr>Παιδιά με σύνδρομο Down</vt:lpstr>
      <vt:lpstr>Διάγνωση του συνδρόμου Down</vt:lpstr>
      <vt:lpstr>ΕΥΧΑΡΙΣΤΟΥΜΕ ΓΙΑ ΤΗΝ ΠΡΟΣΟΧΗ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ΣΥΝΔΡΟΜΟ  DOWN</dc:title>
  <dc:creator>Παναγιωτης Κουρης</dc:creator>
  <cp:lastModifiedBy>gemanos@teemail.gr</cp:lastModifiedBy>
  <cp:revision>3</cp:revision>
  <dcterms:created xsi:type="dcterms:W3CDTF">2025-05-05T13:45:30Z</dcterms:created>
  <dcterms:modified xsi:type="dcterms:W3CDTF">2025-05-15T13:20:07Z</dcterms:modified>
</cp:coreProperties>
</file>