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6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DB7FE-4F84-419B-92ED-79369B19BE05}" type="datetimeFigureOut">
              <a:rPr lang="el-GR" smtClean="0"/>
              <a:t>14/2/2025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C9C2EB9D-D3A9-40BA-AA79-B926A1A772D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1863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DB7FE-4F84-419B-92ED-79369B19BE05}" type="datetimeFigureOut">
              <a:rPr lang="el-GR" smtClean="0"/>
              <a:t>14/2/2025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C9C2EB9D-D3A9-40BA-AA79-B926A1A772D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10358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DB7FE-4F84-419B-92ED-79369B19BE05}" type="datetimeFigureOut">
              <a:rPr lang="el-GR" smtClean="0"/>
              <a:t>14/2/2025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C9C2EB9D-D3A9-40BA-AA79-B926A1A772D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2658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DB7FE-4F84-419B-92ED-79369B19BE05}" type="datetimeFigureOut">
              <a:rPr lang="el-GR" smtClean="0"/>
              <a:t>14/2/2025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9C2EB9D-D3A9-40BA-AA79-B926A1A772D9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18715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DB7FE-4F84-419B-92ED-79369B19BE05}" type="datetimeFigureOut">
              <a:rPr lang="el-GR" smtClean="0"/>
              <a:t>14/2/2025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9C2EB9D-D3A9-40BA-AA79-B926A1A772D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04698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DB7FE-4F84-419B-92ED-79369B19BE05}" type="datetimeFigureOut">
              <a:rPr lang="el-GR" smtClean="0"/>
              <a:t>14/2/2025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EB9D-D3A9-40BA-AA79-B926A1A772D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156281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dirty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dirty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dirty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DB7FE-4F84-419B-92ED-79369B19BE05}" type="datetimeFigureOut">
              <a:rPr lang="el-GR" smtClean="0"/>
              <a:t>14/2/2025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EB9D-D3A9-40BA-AA79-B926A1A772D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2163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DB7FE-4F84-419B-92ED-79369B19BE05}" type="datetimeFigureOut">
              <a:rPr lang="el-GR" smtClean="0"/>
              <a:t>14/2/2025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EB9D-D3A9-40BA-AA79-B926A1A772D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09401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22CDB7FE-4F84-419B-92ED-79369B19BE05}" type="datetimeFigureOut">
              <a:rPr lang="el-GR" smtClean="0"/>
              <a:t>14/2/2025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C9C2EB9D-D3A9-40BA-AA79-B926A1A772D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59104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DB7FE-4F84-419B-92ED-79369B19BE05}" type="datetimeFigureOut">
              <a:rPr lang="el-GR" smtClean="0"/>
              <a:t>14/2/2025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EB9D-D3A9-40BA-AA79-B926A1A772D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18981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DB7FE-4F84-419B-92ED-79369B19BE05}" type="datetimeFigureOut">
              <a:rPr lang="el-GR" smtClean="0"/>
              <a:t>14/2/2025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C9C2EB9D-D3A9-40BA-AA79-B926A1A772D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31844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DB7FE-4F84-419B-92ED-79369B19BE05}" type="datetimeFigureOut">
              <a:rPr lang="el-GR" smtClean="0"/>
              <a:t>14/2/2025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EB9D-D3A9-40BA-AA79-B926A1A772D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49126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DB7FE-4F84-419B-92ED-79369B19BE05}" type="datetimeFigureOut">
              <a:rPr lang="el-GR" smtClean="0"/>
              <a:t>14/2/2025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EB9D-D3A9-40BA-AA79-B926A1A772D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0778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DB7FE-4F84-419B-92ED-79369B19BE05}" type="datetimeFigureOut">
              <a:rPr lang="el-GR" smtClean="0"/>
              <a:t>14/2/2025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EB9D-D3A9-40BA-AA79-B926A1A772D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3629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DB7FE-4F84-419B-92ED-79369B19BE05}" type="datetimeFigureOut">
              <a:rPr lang="el-GR" smtClean="0"/>
              <a:t>14/2/2025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EB9D-D3A9-40BA-AA79-B926A1A772D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85473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DB7FE-4F84-419B-92ED-79369B19BE05}" type="datetimeFigureOut">
              <a:rPr lang="el-GR" smtClean="0"/>
              <a:t>14/2/2025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EB9D-D3A9-40BA-AA79-B926A1A772D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0404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DB7FE-4F84-419B-92ED-79369B19BE05}" type="datetimeFigureOut">
              <a:rPr lang="el-GR" smtClean="0"/>
              <a:t>14/2/2025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EB9D-D3A9-40BA-AA79-B926A1A772D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6889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DB7FE-4F84-419B-92ED-79369B19BE05}" type="datetimeFigureOut">
              <a:rPr lang="el-GR" smtClean="0"/>
              <a:t>14/2/2025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2EB9D-D3A9-40BA-AA79-B926A1A772D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714497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iv/basics/index.htm" TargetMode="External"/><Relationship Id="rId2" Type="http://schemas.openxmlformats.org/officeDocument/2006/relationships/hyperlink" Target="https://www.who.int/news-room/fact-sheets/detail/hiv-aid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ayoclinic.org/diseases-conditions/hiv-aids/symptoms-causes/syc-20373524" TargetMode="External"/><Relationship Id="rId4" Type="http://schemas.openxmlformats.org/officeDocument/2006/relationships/hyperlink" Target="https://aidsinfo.nih.gov/understanding-hiv-aids/fact-sheets/21/51/the-hiv-life-cycle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19BA152-B2E4-F6B3-A206-DCA907E2B5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l-GR" sz="4800" b="1" dirty="0">
                <a:latin typeface="Aptos Narrow" panose="020B0004020202020204" pitchFamily="34" charset="0"/>
              </a:rPr>
              <a:t>AIDS: Η Ιστορία, Τα Συμπτώματα και Η Πρόληψη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C88764C-1BB3-BAA4-EEA7-B4FD70C2BC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24456" y="5484931"/>
            <a:ext cx="3367544" cy="137307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l-GR" dirty="0">
                <a:latin typeface="Aptos Narrow" panose="020B0004020202020204" pitchFamily="34" charset="0"/>
              </a:rPr>
              <a:t>Μαθητές: Μπλάνα Εβελίνα Δασκαλάκη Μαριλένα Καθηγήτρια: κ. Κούκουρα Μάθημα: Βιολογία  </a:t>
            </a:r>
          </a:p>
          <a:p>
            <a:pPr algn="ctr"/>
            <a:r>
              <a:rPr lang="el-GR" dirty="0">
                <a:latin typeface="Aptos Narrow" panose="020B0004020202020204" pitchFamily="34" charset="0"/>
              </a:rPr>
              <a:t>Έτος: 2024-25</a:t>
            </a:r>
          </a:p>
          <a:p>
            <a:pPr algn="ctr"/>
            <a:endParaRPr lang="el-GR" dirty="0">
              <a:latin typeface="Aptos Narrow" panose="020B0004020202020204" pitchFamily="34" charset="0"/>
            </a:endParaRPr>
          </a:p>
          <a:p>
            <a:pPr algn="ctr"/>
            <a:endParaRPr lang="el-GR" dirty="0">
              <a:latin typeface="Aptos Narrow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2613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871A476-E3E6-E574-41DF-ECF281CDD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5400" b="1" dirty="0">
                <a:latin typeface="Aptos Narrow" panose="020B0004020202020204" pitchFamily="34" charset="0"/>
              </a:rPr>
              <a:t>Πηγές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A857BCD-DD30-11BC-4D3F-42C086D0A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Aptos Narrow" panose="020B0004020202020204" pitchFamily="34" charset="0"/>
              </a:rPr>
              <a:t>World Health Organization (WHO)</a:t>
            </a:r>
            <a:r>
              <a:rPr lang="el-GR" dirty="0">
                <a:latin typeface="Aptos Narrow" panose="020B0004020202020204" pitchFamily="34" charset="0"/>
              </a:rPr>
              <a:t> </a:t>
            </a:r>
            <a:r>
              <a:rPr lang="en-US" b="0" i="0" dirty="0">
                <a:solidFill>
                  <a:srgbClr val="282523"/>
                </a:solidFill>
                <a:effectLst/>
                <a:latin typeface="Aptos Narrow" panose="020B0004020202020204" pitchFamily="34" charset="0"/>
                <a:hlinkClick r:id="rId2"/>
              </a:rPr>
              <a:t>https://www.who.int/news-room/fact-sheets/detail/hiv-aids</a:t>
            </a:r>
            <a:endParaRPr lang="el-GR" b="0" i="0" dirty="0">
              <a:solidFill>
                <a:srgbClr val="282523"/>
              </a:solidFill>
              <a:effectLst/>
              <a:latin typeface="Aptos Narrow" panose="020B0004020202020204" pitchFamily="34" charset="0"/>
            </a:endParaRPr>
          </a:p>
          <a:p>
            <a:pPr algn="just"/>
            <a:r>
              <a:rPr lang="en-US" dirty="0">
                <a:latin typeface="Aptos Narrow" panose="020B0004020202020204" pitchFamily="34" charset="0"/>
              </a:rPr>
              <a:t> HIV/AIDS.</a:t>
            </a:r>
            <a:r>
              <a:rPr lang="el-GR" dirty="0">
                <a:latin typeface="Aptos Narrow" panose="020B0004020202020204" pitchFamily="34" charset="0"/>
              </a:rPr>
              <a:t> </a:t>
            </a:r>
            <a:r>
              <a:rPr lang="en-US" dirty="0">
                <a:latin typeface="Aptos Narrow" panose="020B0004020202020204" pitchFamily="34" charset="0"/>
              </a:rPr>
              <a:t>Centers for Disease Control and Prevention (CDC)</a:t>
            </a:r>
            <a:r>
              <a:rPr lang="el-GR" dirty="0">
                <a:latin typeface="Aptos Narrow" panose="020B0004020202020204" pitchFamily="34" charset="0"/>
              </a:rPr>
              <a:t> </a:t>
            </a:r>
            <a:r>
              <a:rPr lang="en-US" b="0" i="0" dirty="0">
                <a:solidFill>
                  <a:srgbClr val="282523"/>
                </a:solidFill>
                <a:effectLst/>
                <a:latin typeface="Aptos Narrow" panose="020B0004020202020204" pitchFamily="34" charset="0"/>
                <a:hlinkClick r:id="rId3"/>
              </a:rPr>
              <a:t>https://www.cdc.gov/hiv/basics/index.htm</a:t>
            </a:r>
            <a:endParaRPr lang="el-GR" b="0" i="0" dirty="0">
              <a:solidFill>
                <a:srgbClr val="282523"/>
              </a:solidFill>
              <a:effectLst/>
              <a:latin typeface="Aptos Narrow" panose="020B0004020202020204" pitchFamily="34" charset="0"/>
            </a:endParaRPr>
          </a:p>
          <a:p>
            <a:pPr algn="just"/>
            <a:r>
              <a:rPr lang="en-US" dirty="0">
                <a:latin typeface="Aptos Narrow" panose="020B0004020202020204" pitchFamily="34" charset="0"/>
              </a:rPr>
              <a:t> HIV Basics.National Institutes of Health (NIH)</a:t>
            </a:r>
            <a:r>
              <a:rPr lang="el-GR" dirty="0">
                <a:latin typeface="Aptos Narrow" panose="020B0004020202020204" pitchFamily="34" charset="0"/>
              </a:rPr>
              <a:t> </a:t>
            </a:r>
            <a:r>
              <a:rPr lang="en-US" b="0" i="0" dirty="0">
                <a:solidFill>
                  <a:srgbClr val="282523"/>
                </a:solidFill>
                <a:effectLst/>
                <a:latin typeface="Aptos Narrow" panose="020B0004020202020204" pitchFamily="34" charset="0"/>
                <a:hlinkClick r:id="rId4"/>
              </a:rPr>
              <a:t>https://aidsinfo.nih.gov/understanding-hiv-aids/fact-sheets/21/51/the-hiv-life-cycle</a:t>
            </a:r>
            <a:endParaRPr lang="el-GR" b="0" i="0" dirty="0">
              <a:solidFill>
                <a:srgbClr val="282523"/>
              </a:solidFill>
              <a:effectLst/>
              <a:latin typeface="Aptos Narrow" panose="020B0004020202020204" pitchFamily="34" charset="0"/>
            </a:endParaRPr>
          </a:p>
          <a:p>
            <a:pPr algn="just"/>
            <a:r>
              <a:rPr lang="en-US" dirty="0">
                <a:latin typeface="Aptos Narrow" panose="020B0004020202020204" pitchFamily="34" charset="0"/>
              </a:rPr>
              <a:t> HIV/AIDS Treatment.</a:t>
            </a:r>
            <a:r>
              <a:rPr lang="el-GR" dirty="0">
                <a:latin typeface="Aptos Narrow" panose="020B0004020202020204" pitchFamily="34" charset="0"/>
              </a:rPr>
              <a:t> </a:t>
            </a:r>
            <a:r>
              <a:rPr lang="en-US" b="0" i="0" dirty="0">
                <a:solidFill>
                  <a:srgbClr val="282523"/>
                </a:solidFill>
                <a:effectLst/>
                <a:latin typeface="Aptos Narrow" panose="020B0004020202020204" pitchFamily="34" charset="0"/>
                <a:hlinkClick r:id="rId5"/>
              </a:rPr>
              <a:t>https://www.mayoclinic.org/diseases-conditions/hiv-aids/symptoms-causes/syc-20373524</a:t>
            </a:r>
            <a:endParaRPr lang="el-GR" b="0" i="0" dirty="0">
              <a:solidFill>
                <a:srgbClr val="282523"/>
              </a:solidFill>
              <a:effectLst/>
              <a:latin typeface="Aptos Narrow" panose="020B0004020202020204" pitchFamily="34" charset="0"/>
            </a:endParaRPr>
          </a:p>
          <a:p>
            <a:pPr marL="0" indent="0" algn="just">
              <a:buNone/>
            </a:pPr>
            <a:endParaRPr lang="el-GR" dirty="0">
              <a:latin typeface="Aptos Narrow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55298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5EE29B0-8803-9AD3-81AF-A5254A92798F}"/>
              </a:ext>
            </a:extLst>
          </p:cNvPr>
          <p:cNvSpPr txBox="1"/>
          <p:nvPr/>
        </p:nvSpPr>
        <p:spPr>
          <a:xfrm>
            <a:off x="779929" y="2967335"/>
            <a:ext cx="106321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5400" b="1" dirty="0">
                <a:latin typeface="Aptos Narrow" panose="020B0004020202020204" pitchFamily="34" charset="0"/>
              </a:rPr>
              <a:t>Ευχαριστούμε για την προσοχή σας!</a:t>
            </a:r>
          </a:p>
        </p:txBody>
      </p:sp>
    </p:spTree>
    <p:extLst>
      <p:ext uri="{BB962C8B-B14F-4D97-AF65-F5344CB8AC3E}">
        <p14:creationId xmlns:p14="http://schemas.microsoft.com/office/powerpoint/2010/main" val="294013141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3D558BC-D19C-6FA1-DDED-13D93AC73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5400" b="1" dirty="0">
                <a:latin typeface="Aptos Narrow" panose="020B0004020202020204" pitchFamily="34" charset="0"/>
              </a:rPr>
              <a:t>Εισαγωγή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AEFBE8B-3C43-1CA2-C56F-28B4D5DF4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768372" cy="3599316"/>
          </a:xfrm>
        </p:spPr>
        <p:txBody>
          <a:bodyPr>
            <a:normAutofit/>
          </a:bodyPr>
          <a:lstStyle/>
          <a:p>
            <a:pPr algn="just"/>
            <a:r>
              <a:rPr lang="el-GR" b="1" dirty="0">
                <a:latin typeface="Aptos Narrow" panose="020B0004020202020204" pitchFamily="34" charset="0"/>
              </a:rPr>
              <a:t>Τι είναι το AIDS</a:t>
            </a:r>
            <a:r>
              <a:rPr lang="el-GR" dirty="0">
                <a:latin typeface="Aptos Narrow" panose="020B0004020202020204" pitchFamily="34" charset="0"/>
              </a:rPr>
              <a:t>: Το AIDS είναι μια χρόνια ασθένεια που προκαλείται από τον ιό HIV. Ο HIV επιτίθεται και καταστρέφει τα κύτταρα του ανοσοποιητικού συστήματος, καθιστώντας το σώμα ανίκανο να καταπολεμήσει λοιμώξεις και ασθένειες.</a:t>
            </a:r>
          </a:p>
          <a:p>
            <a:pPr algn="just"/>
            <a:r>
              <a:rPr lang="el-GR" b="1" dirty="0">
                <a:latin typeface="Aptos Narrow" panose="020B0004020202020204" pitchFamily="34" charset="0"/>
              </a:rPr>
              <a:t>Ιστορικό και εξέλιξη της νόσου</a:t>
            </a:r>
            <a:r>
              <a:rPr lang="el-GR" dirty="0">
                <a:latin typeface="Aptos Narrow" panose="020B0004020202020204" pitchFamily="34" charset="0"/>
              </a:rPr>
              <a:t>: Η πρώτη αναφορά του AIDS ήταν το 1981. Από τότε, έχουν γίνει τεράστιες πρόοδοι στην κατανόηση και τη θεραπεία της νόσου, αλλά παραμένει ένας σοβαρός παγκόσμιος κίνδυνος για την υγεία.</a:t>
            </a:r>
          </a:p>
        </p:txBody>
      </p:sp>
    </p:spTree>
    <p:extLst>
      <p:ext uri="{BB962C8B-B14F-4D97-AF65-F5344CB8AC3E}">
        <p14:creationId xmlns:p14="http://schemas.microsoft.com/office/powerpoint/2010/main" val="233469402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F48D9F3E-6BDD-A3A5-3460-D3D2B0E2E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5400" b="1" dirty="0">
                <a:latin typeface="Aptos Narrow" panose="020B0004020202020204" pitchFamily="34" charset="0"/>
              </a:rPr>
              <a:t>Ο Ιός </a:t>
            </a:r>
            <a:r>
              <a:rPr lang="en-US" sz="5400" b="1" dirty="0">
                <a:latin typeface="Aptos Narrow" panose="020B0004020202020204" pitchFamily="34" charset="0"/>
              </a:rPr>
              <a:t>HIV</a:t>
            </a:r>
            <a:endParaRPr lang="el-GR" sz="5400" b="1" dirty="0">
              <a:latin typeface="Aptos Narrow" panose="020B0004020202020204" pitchFamily="34" charset="0"/>
            </a:endParaRP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34A15F83-C0B6-2919-8D09-E1D9C10CE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5845" y="2336873"/>
            <a:ext cx="5695939" cy="3599313"/>
          </a:xfrm>
        </p:spPr>
        <p:txBody>
          <a:bodyPr>
            <a:normAutofit/>
          </a:bodyPr>
          <a:lstStyle/>
          <a:p>
            <a:pPr algn="just"/>
            <a:r>
              <a:rPr lang="el-GR" b="1" dirty="0">
                <a:latin typeface="Aptos Narrow" panose="020B0004020202020204" pitchFamily="34" charset="0"/>
              </a:rPr>
              <a:t>Τι είναι ο ιός HIV</a:t>
            </a:r>
            <a:r>
              <a:rPr lang="el-GR" dirty="0">
                <a:latin typeface="Aptos Narrow" panose="020B0004020202020204" pitchFamily="34" charset="0"/>
              </a:rPr>
              <a:t>: Ο HIV είναι ένας ιός που επιτίθεται στα Τ-κύτταρα CD4 του ανοσοποιητικού συστήματος.</a:t>
            </a:r>
          </a:p>
          <a:p>
            <a:pPr algn="just"/>
            <a:r>
              <a:rPr lang="el-GR" b="1" dirty="0">
                <a:latin typeface="Aptos Narrow" panose="020B0004020202020204" pitchFamily="34" charset="0"/>
              </a:rPr>
              <a:t>Πώς προσβάλλει το ανοσοποιητικό σύστημα</a:t>
            </a:r>
            <a:r>
              <a:rPr lang="el-GR" dirty="0">
                <a:latin typeface="Aptos Narrow" panose="020B0004020202020204" pitchFamily="34" charset="0"/>
              </a:rPr>
              <a:t>: Ο ιός εισέρχεται στα Τ-κύτταρα CD4 και τα χρησιμοποιεί για να αναπαραχθεί. Καθώς ο ιός αναπαράγεται, καταστρέφει τα κύτταρα, εξασθενίζοντας το ανοσοποιητικό σύστημα του ασθενούς.</a:t>
            </a:r>
          </a:p>
        </p:txBody>
      </p:sp>
      <p:pic>
        <p:nvPicPr>
          <p:cNvPr id="2051" name="Picture 3" descr="HIV - Wikipedia">
            <a:extLst>
              <a:ext uri="{FF2B5EF4-FFF2-40B4-BE49-F238E27FC236}">
                <a16:creationId xmlns:a16="http://schemas.microsoft.com/office/drawing/2014/main" id="{72F54612-0EA3-3A9F-2D1A-55178922D9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61" y="2336873"/>
            <a:ext cx="4209285" cy="3122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044274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78E510-6C28-53D6-E14C-FE5BF528BE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C021EE69-A5A1-9AD8-1B0D-43764AFAC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sz="5400" b="1" dirty="0">
                <a:latin typeface="Aptos Narrow" panose="020B0004020202020204" pitchFamily="34" charset="0"/>
              </a:rPr>
              <a:t>Συμπτώματα και Στάδια του AIDS</a:t>
            </a: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DC43EA6C-0205-A506-5F65-5CEEC3A59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51824"/>
            <a:ext cx="9768372" cy="4204010"/>
          </a:xfrm>
        </p:spPr>
        <p:txBody>
          <a:bodyPr>
            <a:noAutofit/>
          </a:bodyPr>
          <a:lstStyle/>
          <a:p>
            <a:pPr algn="just"/>
            <a:r>
              <a:rPr lang="el-GR" sz="2000" b="1" dirty="0">
                <a:latin typeface="Aptos Narrow" panose="020B0004020202020204" pitchFamily="34" charset="0"/>
              </a:rPr>
              <a:t>Πρώιμα συμπτώματα</a:t>
            </a:r>
            <a:r>
              <a:rPr lang="el-GR" sz="2000" dirty="0">
                <a:latin typeface="Aptos Narrow" panose="020B0004020202020204" pitchFamily="34" charset="0"/>
              </a:rPr>
              <a:t>: Συμπτώματα παρόμοια με αυτά της γρίπης, όπως πυρετός, πονόλαιμος, εξανθήματα και πρησμένοι λεμφαδένες.</a:t>
            </a:r>
          </a:p>
          <a:p>
            <a:pPr algn="just"/>
            <a:r>
              <a:rPr lang="el-GR" sz="2000" b="1" dirty="0">
                <a:latin typeface="Aptos Narrow" panose="020B0004020202020204" pitchFamily="34" charset="0"/>
              </a:rPr>
              <a:t>Στάδια της νόσου</a:t>
            </a:r>
            <a:r>
              <a:rPr lang="el-GR" sz="2000" dirty="0">
                <a:latin typeface="Aptos Narrow" panose="020B0004020202020204" pitchFamily="34" charset="0"/>
              </a:rPr>
              <a:t>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Narrow" panose="020B0004020202020204" pitchFamily="34" charset="0"/>
              </a:rPr>
              <a:t>Πρωτολοίμωξη</a:t>
            </a:r>
            <a:r>
              <a:rPr lang="el-GR" sz="2000" dirty="0">
                <a:latin typeface="Aptos Narrow" panose="020B0004020202020204" pitchFamily="34" charset="0"/>
              </a:rPr>
              <a:t>: Τα πρώτα συμπτώματα εμφανίζονται 2-4 εβδομάδες μετά τη μόλυνση και μοιάζουν με αυτά της γρίπης.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2000" dirty="0">
                <a:latin typeface="Aptos Narrow" panose="020B0004020202020204" pitchFamily="34" charset="0"/>
              </a:rPr>
              <a:t> </a:t>
            </a:r>
            <a:r>
              <a:rPr lang="el-GR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Narrow" panose="020B0004020202020204" pitchFamily="34" charset="0"/>
              </a:rPr>
              <a:t>Ασυμπτωματική φάση</a:t>
            </a:r>
            <a:r>
              <a:rPr lang="el-GR" sz="2000" dirty="0">
                <a:latin typeface="Aptos Narrow" panose="020B0004020202020204" pitchFamily="34" charset="0"/>
              </a:rPr>
              <a:t>: Η λοίμωξη παραμένει στον οργανισμό χωρίς να προκαλεί συμπτώματα για πολλά χρόνια.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2000" dirty="0">
                <a:latin typeface="Aptos Narrow" panose="020B0004020202020204" pitchFamily="34" charset="0"/>
              </a:rPr>
              <a:t>Συμπτωματική φάση: Τα συμπτώματα επιστρέφουν καθώς το ανοσοποιητικό σύστημα εξασθενεί.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2000" dirty="0">
                <a:latin typeface="Aptos Narrow" panose="020B0004020202020204" pitchFamily="34" charset="0"/>
              </a:rPr>
              <a:t>AIDS: Το τελικό στάδιο όπου το ανοσοποιητικό σύστημα είναι σοβαρά καταστραμμένο και ο ασθενής είναι ευάλωτος σε άλλες λοιμώξεις και ασθένειες.</a:t>
            </a:r>
          </a:p>
        </p:txBody>
      </p:sp>
    </p:spTree>
    <p:extLst>
      <p:ext uri="{BB962C8B-B14F-4D97-AF65-F5344CB8AC3E}">
        <p14:creationId xmlns:p14="http://schemas.microsoft.com/office/powerpoint/2010/main" val="220457907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3131B10-B70D-9E07-80DE-4617F248C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5400" b="1" dirty="0">
                <a:latin typeface="Aptos Narrow" panose="020B0004020202020204" pitchFamily="34" charset="0"/>
              </a:rPr>
              <a:t>Διάγνωση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51E2A73-E43C-5ECB-F8BD-3B2B4B2AF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207941"/>
            <a:ext cx="9734918" cy="4404732"/>
          </a:xfrm>
        </p:spPr>
        <p:txBody>
          <a:bodyPr>
            <a:noAutofit/>
          </a:bodyPr>
          <a:lstStyle/>
          <a:p>
            <a:pPr algn="just"/>
            <a:r>
              <a:rPr lang="el-GR" sz="3600" b="1" dirty="0">
                <a:latin typeface="Aptos Narrow" panose="020B0004020202020204" pitchFamily="34" charset="0"/>
              </a:rPr>
              <a:t>Τεστ και διαγνωστικές μέθοδοι:</a:t>
            </a:r>
            <a:endParaRPr lang="el-GR" sz="3600" dirty="0">
              <a:latin typeface="Aptos Narrow" panose="020B00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Narrow" panose="020B0004020202020204" pitchFamily="34" charset="0"/>
              </a:rPr>
              <a:t>ELISA</a:t>
            </a:r>
            <a:r>
              <a:rPr lang="el-GR" sz="3600" b="1" dirty="0">
                <a:latin typeface="Aptos Narrow" panose="020B0004020202020204" pitchFamily="34" charset="0"/>
              </a:rPr>
              <a:t>:</a:t>
            </a:r>
            <a:r>
              <a:rPr lang="el-GR" sz="3600" dirty="0">
                <a:latin typeface="Aptos Narrow" panose="020B0004020202020204" pitchFamily="34" charset="0"/>
              </a:rPr>
              <a:t> Τεστ που ανιχνεύει αντισώματα κατά του HIV.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Narrow" panose="020B0004020202020204" pitchFamily="34" charset="0"/>
              </a:rPr>
              <a:t>Western Blot</a:t>
            </a:r>
            <a:r>
              <a:rPr lang="el-GR" sz="3600" b="1" dirty="0">
                <a:latin typeface="Aptos Narrow" panose="020B0004020202020204" pitchFamily="34" charset="0"/>
              </a:rPr>
              <a:t>:</a:t>
            </a:r>
            <a:r>
              <a:rPr lang="el-GR" sz="3600" dirty="0">
                <a:latin typeface="Aptos Narrow" panose="020B0004020202020204" pitchFamily="34" charset="0"/>
              </a:rPr>
              <a:t> Επικυρωτικό τεστ για την παρουσία αντισωμάτων.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Narrow" panose="020B0004020202020204" pitchFamily="34" charset="0"/>
              </a:rPr>
              <a:t>PCR</a:t>
            </a:r>
            <a:r>
              <a:rPr lang="el-GR" sz="3600" b="1" dirty="0">
                <a:latin typeface="Aptos Narrow" panose="020B0004020202020204" pitchFamily="34" charset="0"/>
              </a:rPr>
              <a:t>:</a:t>
            </a:r>
            <a:r>
              <a:rPr lang="el-GR" sz="3600" dirty="0">
                <a:latin typeface="Aptos Narrow" panose="020B0004020202020204" pitchFamily="34" charset="0"/>
              </a:rPr>
              <a:t> Έλεγχος του γενετικού υλικού του ιού στον οργανισμό.</a:t>
            </a:r>
          </a:p>
          <a:p>
            <a:pPr algn="just"/>
            <a:endParaRPr lang="el-GR" sz="3600" dirty="0">
              <a:latin typeface="Aptos Narrow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54527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7973637-28E6-619E-FCCD-940E7604B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5400" b="1" dirty="0">
                <a:latin typeface="Aptos Narrow" panose="020B0004020202020204" pitchFamily="34" charset="0"/>
              </a:rPr>
              <a:t>Θεραπεία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A713D76-1396-E8D7-8941-10C742C89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757220" cy="3599316"/>
          </a:xfrm>
        </p:spPr>
        <p:txBody>
          <a:bodyPr>
            <a:normAutofit/>
          </a:bodyPr>
          <a:lstStyle/>
          <a:p>
            <a:pPr algn="just"/>
            <a:r>
              <a:rPr lang="el-GR" sz="3200" b="1" dirty="0">
                <a:latin typeface="Aptos Narrow" panose="020B0004020202020204" pitchFamily="34" charset="0"/>
              </a:rPr>
              <a:t>Αντιρετροϊκή θεραπεία (ART): </a:t>
            </a:r>
            <a:r>
              <a:rPr lang="el-GR" sz="3200" dirty="0">
                <a:latin typeface="Aptos Narrow" panose="020B0004020202020204" pitchFamily="34" charset="0"/>
              </a:rPr>
              <a:t>Σειρά φαρμάκων που αναστέλλουν την αναπαραγωγή του ιού και βοηθούν στη διατήρηση της υγείας του ασθενούς.</a:t>
            </a:r>
          </a:p>
          <a:p>
            <a:pPr algn="just"/>
            <a:r>
              <a:rPr lang="el-GR" sz="3200" b="1" dirty="0">
                <a:latin typeface="Aptos Narrow" panose="020B0004020202020204" pitchFamily="34" charset="0"/>
              </a:rPr>
              <a:t>Διαχείριση των συμπτωμάτων</a:t>
            </a:r>
            <a:r>
              <a:rPr lang="el-GR" sz="3200" dirty="0">
                <a:latin typeface="Aptos Narrow" panose="020B0004020202020204" pitchFamily="34" charset="0"/>
              </a:rPr>
              <a:t>: Φαρμακευτική αγωγή για την αντιμετώπιση των λοιμώξεων και των άλλων επιπλοκών που σχετίζονται με το AIDS.</a:t>
            </a:r>
          </a:p>
        </p:txBody>
      </p:sp>
    </p:spTree>
    <p:extLst>
      <p:ext uri="{BB962C8B-B14F-4D97-AF65-F5344CB8AC3E}">
        <p14:creationId xmlns:p14="http://schemas.microsoft.com/office/powerpoint/2010/main" val="143951563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F0198A4-4D43-045C-5E0A-48766C283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5400" b="1" dirty="0">
                <a:latin typeface="Aptos Narrow" panose="020B0004020202020204" pitchFamily="34" charset="0"/>
              </a:rPr>
              <a:t>Πρόληψη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44AB124-7D8D-D0F7-75E3-F18EBA39D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801825" cy="3599316"/>
          </a:xfrm>
        </p:spPr>
        <p:txBody>
          <a:bodyPr/>
          <a:lstStyle/>
          <a:p>
            <a:pPr algn="just"/>
            <a:r>
              <a:rPr lang="el-GR" b="1" dirty="0">
                <a:latin typeface="Aptos Narrow" panose="020B0004020202020204" pitchFamily="34" charset="0"/>
              </a:rPr>
              <a:t>Μέτρα προστασίας</a:t>
            </a:r>
            <a:r>
              <a:rPr lang="el-GR" dirty="0">
                <a:latin typeface="Aptos Narrow" panose="020B0004020202020204" pitchFamily="34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>
                <a:latin typeface="Aptos Narrow" panose="020B0004020202020204" pitchFamily="34" charset="0"/>
              </a:rPr>
              <a:t>Χρήση προφυλακτικών κατά τη σεξουαλική επαφή.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>
                <a:latin typeface="Aptos Narrow" panose="020B0004020202020204" pitchFamily="34" charset="0"/>
              </a:rPr>
              <a:t>Χρήση καθαρών συριγγών και βελονών.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>
                <a:latin typeface="Aptos Narrow" panose="020B0004020202020204" pitchFamily="34" charset="0"/>
              </a:rPr>
              <a:t>Προφύλαξη μετά την έκθεση (PEP).Προφυλακτική θεραπεία πριν την έκθεση (PrEP).</a:t>
            </a:r>
          </a:p>
          <a:p>
            <a:pPr marL="0" indent="0" algn="just">
              <a:buNone/>
            </a:pPr>
            <a:r>
              <a:rPr lang="el-GR" b="1" dirty="0">
                <a:latin typeface="Aptos Narrow" panose="020B0004020202020204" pitchFamily="34" charset="0"/>
              </a:rPr>
              <a:t>Εμβόλια και έρευνα</a:t>
            </a:r>
            <a:r>
              <a:rPr lang="el-GR" dirty="0">
                <a:latin typeface="Aptos Narrow" panose="020B0004020202020204" pitchFamily="34" charset="0"/>
              </a:rPr>
              <a:t>: Συνεχίζεται η επιστημονική έρευνα για την ανάπτυξη αποτελεσματικών εμβολίων. Οι προσπάθειες επικεντρώνονται στη βελτίωση της ανοσολογικής απόκρισης και την πρόληψη της μετάδοσης του ιού.</a:t>
            </a:r>
          </a:p>
        </p:txBody>
      </p:sp>
    </p:spTree>
    <p:extLst>
      <p:ext uri="{BB962C8B-B14F-4D97-AF65-F5344CB8AC3E}">
        <p14:creationId xmlns:p14="http://schemas.microsoft.com/office/powerpoint/2010/main" val="190088925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FB57D4D-6DD3-353E-D613-C431E2B89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l-GR" sz="5400" b="1" dirty="0">
                <a:latin typeface="Aptos Narrow" panose="020B0004020202020204" pitchFamily="34" charset="0"/>
              </a:rPr>
              <a:t>Κοινωνικό Στίγμα και Εκπαίδευση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EF140B2-AD52-BD0C-850A-7A4C6C18E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b="1" dirty="0">
                <a:latin typeface="Aptos Narrow" panose="020B0004020202020204" pitchFamily="34" charset="0"/>
              </a:rPr>
              <a:t>Αντιμετώπιση του κοινωνικού στίγματος</a:t>
            </a:r>
            <a:r>
              <a:rPr lang="el-GR" sz="2800" dirty="0">
                <a:latin typeface="Aptos Narrow" panose="020B0004020202020204" pitchFamily="34" charset="0"/>
              </a:rPr>
              <a:t>: Εκστρατείες ενημέρωσης και ευαισθητοποίησης, καταπολέμηση των προκαταλήψεων και προώθηση της αποδοχής των ασθενών με HIV/AIDS.</a:t>
            </a:r>
          </a:p>
          <a:p>
            <a:pPr algn="just"/>
            <a:r>
              <a:rPr lang="el-GR" sz="2800" b="1" dirty="0">
                <a:latin typeface="Aptos Narrow" panose="020B0004020202020204" pitchFamily="34" charset="0"/>
              </a:rPr>
              <a:t>Εκπαιδευτικά προγράμματα και ευαισθητοποίηση</a:t>
            </a:r>
            <a:r>
              <a:rPr lang="el-GR" sz="2800" dirty="0">
                <a:latin typeface="Aptos Narrow" panose="020B0004020202020204" pitchFamily="34" charset="0"/>
              </a:rPr>
              <a:t>: Προγράμματα εκπαίδευσης σε σχολεία και κοινότητες, δημόσιες καμπάνιες και προγράμματα ευαισθητοποίησης μέσω των μέσων ενημέρωσης.</a:t>
            </a:r>
          </a:p>
        </p:txBody>
      </p:sp>
    </p:spTree>
    <p:extLst>
      <p:ext uri="{BB962C8B-B14F-4D97-AF65-F5344CB8AC3E}">
        <p14:creationId xmlns:p14="http://schemas.microsoft.com/office/powerpoint/2010/main" val="157049433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28A61B6-38E9-EDD5-C506-2D442BC96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5400" b="1" dirty="0">
                <a:latin typeface="Aptos Narrow" panose="020B0004020202020204" pitchFamily="34" charset="0"/>
              </a:rPr>
              <a:t>Σύνοψη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3341332-620A-FAA4-6392-126954528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18372"/>
            <a:ext cx="9790674" cy="391781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2300" dirty="0">
                <a:latin typeface="Aptos Narrow" panose="020B0004020202020204" pitchFamily="34" charset="0"/>
              </a:rPr>
              <a:t>Το AIDS είναι μια σοβαρή χρόνια ασθένεια που προκαλείται από τον ιό HIV, ο οποίος καταστρέφει τα κύτταρα του ανοσοποιητικού συστήματος. </a:t>
            </a:r>
            <a:endParaRPr lang="el-GR" sz="2300" dirty="0" smtClean="0">
              <a:latin typeface="Aptos Narrow" panose="020B0004020202020204" pitchFamily="34" charset="0"/>
            </a:endParaRPr>
          </a:p>
          <a:p>
            <a:pPr marL="0" indent="0" algn="just">
              <a:buNone/>
            </a:pPr>
            <a:r>
              <a:rPr lang="el-GR" sz="2300" dirty="0" smtClean="0">
                <a:latin typeface="Aptos Narrow" panose="020B0004020202020204" pitchFamily="34" charset="0"/>
              </a:rPr>
              <a:t>Η </a:t>
            </a:r>
            <a:r>
              <a:rPr lang="el-GR" sz="2300" dirty="0">
                <a:latin typeface="Aptos Narrow" panose="020B0004020202020204" pitchFamily="34" charset="0"/>
              </a:rPr>
              <a:t>έγκαιρη διάγνωση και η αντιρετροϊκή θεραπεία (ART) είναι κρίσιμες για την αντιμετώπιση της νόσου και τη διατήρηση της υγείας των ασθενών. </a:t>
            </a:r>
            <a:endParaRPr lang="el-GR" sz="2300" dirty="0" smtClean="0">
              <a:latin typeface="Aptos Narrow" panose="020B0004020202020204" pitchFamily="34" charset="0"/>
            </a:endParaRPr>
          </a:p>
          <a:p>
            <a:pPr marL="0" indent="0" algn="just">
              <a:buNone/>
            </a:pPr>
            <a:r>
              <a:rPr lang="el-GR" sz="2300" dirty="0" smtClean="0">
                <a:latin typeface="Aptos Narrow" panose="020B0004020202020204" pitchFamily="34" charset="0"/>
              </a:rPr>
              <a:t>Η </a:t>
            </a:r>
            <a:r>
              <a:rPr lang="el-GR" sz="2300" dirty="0">
                <a:latin typeface="Aptos Narrow" panose="020B0004020202020204" pitchFamily="34" charset="0"/>
              </a:rPr>
              <a:t>πρόληψη μέσω της χρήσης προφυλακτικών, καθαρών συριγγών και προφυλακτικών θεραπειών όπως η PrEP και η PEP παραμένει το βασικό όπλο μας κατά της εξάπλωσης του HIV. </a:t>
            </a:r>
            <a:endParaRPr lang="el-GR" sz="2300" dirty="0" smtClean="0">
              <a:latin typeface="Aptos Narrow" panose="020B0004020202020204" pitchFamily="34" charset="0"/>
            </a:endParaRPr>
          </a:p>
          <a:p>
            <a:pPr marL="0" indent="0" algn="just">
              <a:buNone/>
            </a:pPr>
            <a:r>
              <a:rPr lang="el-GR" sz="2300" dirty="0" smtClean="0">
                <a:latin typeface="Aptos Narrow" panose="020B0004020202020204" pitchFamily="34" charset="0"/>
              </a:rPr>
              <a:t>Επίσης</a:t>
            </a:r>
            <a:r>
              <a:rPr lang="el-GR" sz="2300" dirty="0">
                <a:latin typeface="Aptos Narrow" panose="020B0004020202020204" pitchFamily="34" charset="0"/>
              </a:rPr>
              <a:t>, η καταπολέμηση του κοινωνικού στίγματος και η ενημέρωση του κοινού είναι απαραίτητα για την προώθηση της αποδοχής των ασθενών και την προστασία της δημόσιας υγείας. </a:t>
            </a:r>
            <a:endParaRPr lang="el-GR" sz="2300" dirty="0" smtClean="0">
              <a:latin typeface="Aptos Narrow" panose="020B0004020202020204" pitchFamily="34" charset="0"/>
            </a:endParaRPr>
          </a:p>
          <a:p>
            <a:pPr marL="0" indent="0" algn="just">
              <a:buNone/>
            </a:pPr>
            <a:r>
              <a:rPr lang="el-GR" sz="2300" dirty="0" smtClean="0">
                <a:latin typeface="Aptos Narrow" panose="020B0004020202020204" pitchFamily="34" charset="0"/>
              </a:rPr>
              <a:t>Συνεχίζεται </a:t>
            </a:r>
            <a:r>
              <a:rPr lang="el-GR" sz="2300" dirty="0">
                <a:latin typeface="Aptos Narrow" panose="020B0004020202020204" pitchFamily="34" charset="0"/>
              </a:rPr>
              <a:t>η επιστημονική έρευνα για την ανάπτυξη εμβολίων και νέων θεραπειών.</a:t>
            </a:r>
          </a:p>
        </p:txBody>
      </p:sp>
    </p:spTree>
    <p:extLst>
      <p:ext uri="{BB962C8B-B14F-4D97-AF65-F5344CB8AC3E}">
        <p14:creationId xmlns:p14="http://schemas.microsoft.com/office/powerpoint/2010/main" val="352227421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Βερολίνο">
  <a:themeElements>
    <a:clrScheme name="Ζεστό μπλε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Βερολίνο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Βερολίνο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Βερολίνο</Template>
  <TotalTime>34</TotalTime>
  <Words>623</Words>
  <Application>Microsoft Office PowerPoint</Application>
  <PresentationFormat>Ευρεία οθόνη</PresentationFormat>
  <Paragraphs>45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6" baseType="lpstr">
      <vt:lpstr>Aptos Narrow</vt:lpstr>
      <vt:lpstr>Arial</vt:lpstr>
      <vt:lpstr>Trebuchet MS</vt:lpstr>
      <vt:lpstr>Wingdings</vt:lpstr>
      <vt:lpstr>Βερολίνο</vt:lpstr>
      <vt:lpstr>AIDS: Η Ιστορία, Τα Συμπτώματα και Η Πρόληψη</vt:lpstr>
      <vt:lpstr>Εισαγωγή</vt:lpstr>
      <vt:lpstr>Ο Ιός HIV</vt:lpstr>
      <vt:lpstr>Συμπτώματα και Στάδια του AIDS</vt:lpstr>
      <vt:lpstr>Διάγνωση</vt:lpstr>
      <vt:lpstr>Θεραπεία</vt:lpstr>
      <vt:lpstr>Πρόληψη</vt:lpstr>
      <vt:lpstr>Κοινωνικό Στίγμα και Εκπαίδευση</vt:lpstr>
      <vt:lpstr>Σύνοψη</vt:lpstr>
      <vt:lpstr>Πηγές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AIDS: Η Ιστορία, Τα Συμπτώματα και Η Πρόληψη</dc:title>
  <dc:creator>eva apostolatou</dc:creator>
  <cp:lastModifiedBy>gemanos@teemail.gr</cp:lastModifiedBy>
  <cp:revision>6</cp:revision>
  <dcterms:created xsi:type="dcterms:W3CDTF">2025-02-13T20:58:41Z</dcterms:created>
  <dcterms:modified xsi:type="dcterms:W3CDTF">2025-02-14T13:40:34Z</dcterms:modified>
</cp:coreProperties>
</file>