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12192000" cy="6858000"/>
  <p:notesSz cx="6858000" cy="9144000"/>
  <p:defaultText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6029" autoAdjust="0"/>
    <p:restoredTop sz="94660"/>
  </p:normalViewPr>
  <p:slideViewPr>
    <p:cSldViewPr snapToGrid="0">
      <p:cViewPr varScale="1">
        <p:scale>
          <a:sx n="67" d="100"/>
          <a:sy n="67" d="100"/>
        </p:scale>
        <p:origin x="48" y="13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AB2DFC8-4FAF-28B0-8D38-584BF818AFBA}"/>
              </a:ext>
            </a:extLst>
          </p:cNvPr>
          <p:cNvSpPr>
            <a:spLocks noGrp="1"/>
          </p:cNvSpPr>
          <p:nvPr>
            <p:ph type="ctrTitle"/>
          </p:nvPr>
        </p:nvSpPr>
        <p:spPr>
          <a:xfrm>
            <a:off x="1524000" y="1122363"/>
            <a:ext cx="9144000" cy="2387600"/>
          </a:xfrm>
        </p:spPr>
        <p:txBody>
          <a:bodyPr anchor="b"/>
          <a:lstStyle>
            <a:lvl1pPr algn="ctr">
              <a:defRPr sz="6000"/>
            </a:lvl1pPr>
          </a:lstStyle>
          <a:p>
            <a:r>
              <a:rPr lang="el-GR"/>
              <a:t>Κάντε κλικ για να επεξεργαστείτε τον τίτλο υποδείγματος</a:t>
            </a:r>
          </a:p>
        </p:txBody>
      </p:sp>
      <p:sp>
        <p:nvSpPr>
          <p:cNvPr id="3" name="Υπότιτλος 2">
            <a:extLst>
              <a:ext uri="{FF2B5EF4-FFF2-40B4-BE49-F238E27FC236}">
                <a16:creationId xmlns:a16="http://schemas.microsoft.com/office/drawing/2014/main" id="{A10A5A09-24A7-FB12-CB6D-8C8901894EA2}"/>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p>
        </p:txBody>
      </p:sp>
      <p:sp>
        <p:nvSpPr>
          <p:cNvPr id="4" name="Θέση ημερομηνίας 3">
            <a:extLst>
              <a:ext uri="{FF2B5EF4-FFF2-40B4-BE49-F238E27FC236}">
                <a16:creationId xmlns:a16="http://schemas.microsoft.com/office/drawing/2014/main" id="{3542F654-9272-F3EA-22AC-358C41019408}"/>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5" name="Θέση υποσέλιδου 4">
            <a:extLst>
              <a:ext uri="{FF2B5EF4-FFF2-40B4-BE49-F238E27FC236}">
                <a16:creationId xmlns:a16="http://schemas.microsoft.com/office/drawing/2014/main" id="{C125B016-386F-9A2D-6ADC-566ABCA4BEB5}"/>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FBC56832-5978-D275-0373-D7DB923C2409}"/>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136505974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595936B9-91DD-7C0C-6CC6-40A54EC93682}"/>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016BF890-4908-C868-12F4-447A9D813054}"/>
              </a:ext>
            </a:extLst>
          </p:cNvPr>
          <p:cNvSpPr>
            <a:spLocks noGrp="1"/>
          </p:cNvSpPr>
          <p:nvPr>
            <p:ph type="body" orient="vert" idx="1"/>
          </p:nvPr>
        </p:nvSpPr>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7D93725B-F571-EA71-265D-E5302B4DCAEE}"/>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5" name="Θέση υποσέλιδου 4">
            <a:extLst>
              <a:ext uri="{FF2B5EF4-FFF2-40B4-BE49-F238E27FC236}">
                <a16:creationId xmlns:a16="http://schemas.microsoft.com/office/drawing/2014/main" id="{154A84D8-8B9E-BE1C-D0B4-1BE64C4BC6A9}"/>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69B2E76A-85BC-E7FE-EFD0-E8C8199D1F31}"/>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29738540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Κατακόρυφος τίτλος 1">
            <a:extLst>
              <a:ext uri="{FF2B5EF4-FFF2-40B4-BE49-F238E27FC236}">
                <a16:creationId xmlns:a16="http://schemas.microsoft.com/office/drawing/2014/main" id="{4EA52E6B-1FF8-00D1-D2FC-30D4ED96D074}"/>
              </a:ext>
            </a:extLst>
          </p:cNvPr>
          <p:cNvSpPr>
            <a:spLocks noGrp="1"/>
          </p:cNvSpPr>
          <p:nvPr>
            <p:ph type="title" orient="vert"/>
          </p:nvPr>
        </p:nvSpPr>
        <p:spPr>
          <a:xfrm>
            <a:off x="8724900" y="365125"/>
            <a:ext cx="2628900" cy="5811838"/>
          </a:xfrm>
        </p:spPr>
        <p:txBody>
          <a:bodyPr vert="eaVert"/>
          <a:lstStyle/>
          <a:p>
            <a:r>
              <a:rPr lang="el-GR"/>
              <a:t>Κάντε κλικ για να επεξεργαστείτε τον τίτλο υποδείγματος</a:t>
            </a:r>
          </a:p>
        </p:txBody>
      </p:sp>
      <p:sp>
        <p:nvSpPr>
          <p:cNvPr id="3" name="Θέση κατακόρυφου κειμένου 2">
            <a:extLst>
              <a:ext uri="{FF2B5EF4-FFF2-40B4-BE49-F238E27FC236}">
                <a16:creationId xmlns:a16="http://schemas.microsoft.com/office/drawing/2014/main" id="{39FC76B3-0B09-5245-718D-F10837A544C5}"/>
              </a:ext>
            </a:extLst>
          </p:cNvPr>
          <p:cNvSpPr>
            <a:spLocks noGrp="1"/>
          </p:cNvSpPr>
          <p:nvPr>
            <p:ph type="body" orient="vert" idx="1"/>
          </p:nvPr>
        </p:nvSpPr>
        <p:spPr>
          <a:xfrm>
            <a:off x="838200" y="365125"/>
            <a:ext cx="7734300" cy="5811838"/>
          </a:xfrm>
        </p:spPr>
        <p:txBody>
          <a:bodyPr vert="eaVe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C73A8293-4DA1-1B13-B368-124A973EC7A3}"/>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5" name="Θέση υποσέλιδου 4">
            <a:extLst>
              <a:ext uri="{FF2B5EF4-FFF2-40B4-BE49-F238E27FC236}">
                <a16:creationId xmlns:a16="http://schemas.microsoft.com/office/drawing/2014/main" id="{E18E7826-C2AE-A6CC-FE4F-C4B4EF890F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B436D1EA-0C20-2DBE-C8FE-4249AC957569}"/>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12251189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653E1587-2845-E645-5977-02EEC24C1B74}"/>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B86F2904-BD8B-12D7-7D8B-4EACFA97173B}"/>
              </a:ext>
            </a:extLst>
          </p:cNvPr>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FD6DC55C-F394-4DEA-A048-41AAC139A71E}"/>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5" name="Θέση υποσέλιδου 4">
            <a:extLst>
              <a:ext uri="{FF2B5EF4-FFF2-40B4-BE49-F238E27FC236}">
                <a16:creationId xmlns:a16="http://schemas.microsoft.com/office/drawing/2014/main" id="{5FD8BD6B-300A-4603-AAB1-F4DDD14A97B3}"/>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ED6A0C25-A97B-7F5C-A8DD-142E83175FC3}"/>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2814474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469964B6-0D09-766E-5CBD-AB4A8BA64EE2}"/>
              </a:ext>
            </a:extLst>
          </p:cNvPr>
          <p:cNvSpPr>
            <a:spLocks noGrp="1"/>
          </p:cNvSpPr>
          <p:nvPr>
            <p:ph type="title"/>
          </p:nvPr>
        </p:nvSpPr>
        <p:spPr>
          <a:xfrm>
            <a:off x="831850" y="1709738"/>
            <a:ext cx="10515600" cy="2852737"/>
          </a:xfrm>
        </p:spPr>
        <p:txBody>
          <a:bodyPr anchor="b"/>
          <a:lstStyle>
            <a:lvl1pPr>
              <a:defRPr sz="6000"/>
            </a:lvl1p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6B2389F5-56F1-1B21-499A-107997F150C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Στυλ κειμένου υποδείγματος</a:t>
            </a:r>
          </a:p>
        </p:txBody>
      </p:sp>
      <p:sp>
        <p:nvSpPr>
          <p:cNvPr id="4" name="Θέση ημερομηνίας 3">
            <a:extLst>
              <a:ext uri="{FF2B5EF4-FFF2-40B4-BE49-F238E27FC236}">
                <a16:creationId xmlns:a16="http://schemas.microsoft.com/office/drawing/2014/main" id="{7010063A-F9F3-7144-9782-E7327AFA33A9}"/>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5" name="Θέση υποσέλιδου 4">
            <a:extLst>
              <a:ext uri="{FF2B5EF4-FFF2-40B4-BE49-F238E27FC236}">
                <a16:creationId xmlns:a16="http://schemas.microsoft.com/office/drawing/2014/main" id="{DEBC0E34-1970-FDFA-CC07-4ABBD8AAB661}"/>
              </a:ext>
            </a:extLst>
          </p:cNvPr>
          <p:cNvSpPr>
            <a:spLocks noGrp="1"/>
          </p:cNvSpPr>
          <p:nvPr>
            <p:ph type="ftr" sz="quarter" idx="11"/>
          </p:nvPr>
        </p:nvSpPr>
        <p:spPr/>
        <p:txBody>
          <a:bodyPr/>
          <a:lstStyle/>
          <a:p>
            <a:endParaRPr lang="el-GR"/>
          </a:p>
        </p:txBody>
      </p:sp>
      <p:sp>
        <p:nvSpPr>
          <p:cNvPr id="6" name="Θέση αριθμού διαφάνειας 5">
            <a:extLst>
              <a:ext uri="{FF2B5EF4-FFF2-40B4-BE49-F238E27FC236}">
                <a16:creationId xmlns:a16="http://schemas.microsoft.com/office/drawing/2014/main" id="{23922E39-912A-70A4-9222-7C2AB8873120}"/>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331878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64E5BD2-7ABB-C98E-94F7-3DEEC221414E}"/>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290C2725-7678-5F69-7D50-FA0CE2F43E37}"/>
              </a:ext>
            </a:extLst>
          </p:cNvPr>
          <p:cNvSpPr>
            <a:spLocks noGrp="1"/>
          </p:cNvSpPr>
          <p:nvPr>
            <p:ph sz="half" idx="1"/>
          </p:nvPr>
        </p:nvSpPr>
        <p:spPr>
          <a:xfrm>
            <a:off x="838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περιεχομένου 3">
            <a:extLst>
              <a:ext uri="{FF2B5EF4-FFF2-40B4-BE49-F238E27FC236}">
                <a16:creationId xmlns:a16="http://schemas.microsoft.com/office/drawing/2014/main" id="{A7B2828B-CC18-9A4F-385C-E57A874AD988}"/>
              </a:ext>
            </a:extLst>
          </p:cNvPr>
          <p:cNvSpPr>
            <a:spLocks noGrp="1"/>
          </p:cNvSpPr>
          <p:nvPr>
            <p:ph sz="half" idx="2"/>
          </p:nvPr>
        </p:nvSpPr>
        <p:spPr>
          <a:xfrm>
            <a:off x="6172200" y="1825625"/>
            <a:ext cx="5181600" cy="435133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ημερομηνίας 4">
            <a:extLst>
              <a:ext uri="{FF2B5EF4-FFF2-40B4-BE49-F238E27FC236}">
                <a16:creationId xmlns:a16="http://schemas.microsoft.com/office/drawing/2014/main" id="{4700B924-BB17-FFE2-4B45-FD3BF0EB43AE}"/>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6" name="Θέση υποσέλιδου 5">
            <a:extLst>
              <a:ext uri="{FF2B5EF4-FFF2-40B4-BE49-F238E27FC236}">
                <a16:creationId xmlns:a16="http://schemas.microsoft.com/office/drawing/2014/main" id="{F50A356F-421F-0A3C-B8A4-0A822C458BB5}"/>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D4D9E68-0EA5-8C26-3B1D-BBF8742DC6D3}"/>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223645775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B1AA43A7-F8C7-FB93-440C-A6B1B432A9C8}"/>
              </a:ext>
            </a:extLst>
          </p:cNvPr>
          <p:cNvSpPr>
            <a:spLocks noGrp="1"/>
          </p:cNvSpPr>
          <p:nvPr>
            <p:ph type="title"/>
          </p:nvPr>
        </p:nvSpPr>
        <p:spPr>
          <a:xfrm>
            <a:off x="839788" y="365125"/>
            <a:ext cx="10515600" cy="1325563"/>
          </a:xfrm>
        </p:spPr>
        <p:txBody>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E6CE25C9-A7DF-3F98-E139-CA9D2073A0EB}"/>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Θέση περιεχομένου 3">
            <a:extLst>
              <a:ext uri="{FF2B5EF4-FFF2-40B4-BE49-F238E27FC236}">
                <a16:creationId xmlns:a16="http://schemas.microsoft.com/office/drawing/2014/main" id="{F162CDAB-5A93-33EA-EE58-701FC66C493E}"/>
              </a:ext>
            </a:extLst>
          </p:cNvPr>
          <p:cNvSpPr>
            <a:spLocks noGrp="1"/>
          </p:cNvSpPr>
          <p:nvPr>
            <p:ph sz="half" idx="2"/>
          </p:nvPr>
        </p:nvSpPr>
        <p:spPr>
          <a:xfrm>
            <a:off x="839788" y="2505075"/>
            <a:ext cx="5157787"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5" name="Θέση κειμένου 4">
            <a:extLst>
              <a:ext uri="{FF2B5EF4-FFF2-40B4-BE49-F238E27FC236}">
                <a16:creationId xmlns:a16="http://schemas.microsoft.com/office/drawing/2014/main" id="{3BA1A775-0BED-E895-D149-B10865E5081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Θέση περιεχομένου 5">
            <a:extLst>
              <a:ext uri="{FF2B5EF4-FFF2-40B4-BE49-F238E27FC236}">
                <a16:creationId xmlns:a16="http://schemas.microsoft.com/office/drawing/2014/main" id="{5AE2C2DB-2C94-1CD9-4228-AB132DDF2A95}"/>
              </a:ext>
            </a:extLst>
          </p:cNvPr>
          <p:cNvSpPr>
            <a:spLocks noGrp="1"/>
          </p:cNvSpPr>
          <p:nvPr>
            <p:ph sz="quarter" idx="4"/>
          </p:nvPr>
        </p:nvSpPr>
        <p:spPr>
          <a:xfrm>
            <a:off x="6172200" y="2505075"/>
            <a:ext cx="5183188" cy="3684588"/>
          </a:xfrm>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7" name="Θέση ημερομηνίας 6">
            <a:extLst>
              <a:ext uri="{FF2B5EF4-FFF2-40B4-BE49-F238E27FC236}">
                <a16:creationId xmlns:a16="http://schemas.microsoft.com/office/drawing/2014/main" id="{AAD22BA1-6CCA-AD96-108A-48B0F3CC6FE6}"/>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8" name="Θέση υποσέλιδου 7">
            <a:extLst>
              <a:ext uri="{FF2B5EF4-FFF2-40B4-BE49-F238E27FC236}">
                <a16:creationId xmlns:a16="http://schemas.microsoft.com/office/drawing/2014/main" id="{3A31C3D1-8EF2-05DA-C796-0D166CC928EC}"/>
              </a:ext>
            </a:extLst>
          </p:cNvPr>
          <p:cNvSpPr>
            <a:spLocks noGrp="1"/>
          </p:cNvSpPr>
          <p:nvPr>
            <p:ph type="ftr" sz="quarter" idx="11"/>
          </p:nvPr>
        </p:nvSpPr>
        <p:spPr/>
        <p:txBody>
          <a:bodyPr/>
          <a:lstStyle/>
          <a:p>
            <a:endParaRPr lang="el-GR"/>
          </a:p>
        </p:txBody>
      </p:sp>
      <p:sp>
        <p:nvSpPr>
          <p:cNvPr id="9" name="Θέση αριθμού διαφάνειας 8">
            <a:extLst>
              <a:ext uri="{FF2B5EF4-FFF2-40B4-BE49-F238E27FC236}">
                <a16:creationId xmlns:a16="http://schemas.microsoft.com/office/drawing/2014/main" id="{4162B189-6999-A266-0040-2A5B9B41EE96}"/>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39341696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3D38B45-CCD3-A569-9C6E-5BDA61778E4F}"/>
              </a:ext>
            </a:extLst>
          </p:cNvPr>
          <p:cNvSpPr>
            <a:spLocks noGrp="1"/>
          </p:cNvSpPr>
          <p:nvPr>
            <p:ph type="title"/>
          </p:nvPr>
        </p:nvSpPr>
        <p:spPr/>
        <p:txBody>
          <a:bodyPr/>
          <a:lstStyle/>
          <a:p>
            <a:r>
              <a:rPr lang="el-GR"/>
              <a:t>Κάντε κλικ για να επεξεργαστείτε τον τίτλο υποδείγματος</a:t>
            </a:r>
          </a:p>
        </p:txBody>
      </p:sp>
      <p:sp>
        <p:nvSpPr>
          <p:cNvPr id="3" name="Θέση ημερομηνίας 2">
            <a:extLst>
              <a:ext uri="{FF2B5EF4-FFF2-40B4-BE49-F238E27FC236}">
                <a16:creationId xmlns:a16="http://schemas.microsoft.com/office/drawing/2014/main" id="{059B29BC-87E5-0C67-8E2D-F34D6A649F36}"/>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4" name="Θέση υποσέλιδου 3">
            <a:extLst>
              <a:ext uri="{FF2B5EF4-FFF2-40B4-BE49-F238E27FC236}">
                <a16:creationId xmlns:a16="http://schemas.microsoft.com/office/drawing/2014/main" id="{DFD41710-D466-5FA5-7006-1AD3AE7C4790}"/>
              </a:ext>
            </a:extLst>
          </p:cNvPr>
          <p:cNvSpPr>
            <a:spLocks noGrp="1"/>
          </p:cNvSpPr>
          <p:nvPr>
            <p:ph type="ftr" sz="quarter" idx="11"/>
          </p:nvPr>
        </p:nvSpPr>
        <p:spPr/>
        <p:txBody>
          <a:bodyPr/>
          <a:lstStyle/>
          <a:p>
            <a:endParaRPr lang="el-GR"/>
          </a:p>
        </p:txBody>
      </p:sp>
      <p:sp>
        <p:nvSpPr>
          <p:cNvPr id="5" name="Θέση αριθμού διαφάνειας 4">
            <a:extLst>
              <a:ext uri="{FF2B5EF4-FFF2-40B4-BE49-F238E27FC236}">
                <a16:creationId xmlns:a16="http://schemas.microsoft.com/office/drawing/2014/main" id="{6BBF7578-88F4-9BAE-4293-FAF7909B641B}"/>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27465397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sp>
        <p:nvSpPr>
          <p:cNvPr id="2" name="Θέση ημερομηνίας 1">
            <a:extLst>
              <a:ext uri="{FF2B5EF4-FFF2-40B4-BE49-F238E27FC236}">
                <a16:creationId xmlns:a16="http://schemas.microsoft.com/office/drawing/2014/main" id="{885F04F2-5AF6-391B-F8A0-F4223F5D6409}"/>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3" name="Θέση υποσέλιδου 2">
            <a:extLst>
              <a:ext uri="{FF2B5EF4-FFF2-40B4-BE49-F238E27FC236}">
                <a16:creationId xmlns:a16="http://schemas.microsoft.com/office/drawing/2014/main" id="{A7E327AB-ABDE-0EF7-E79B-83C6F740822C}"/>
              </a:ext>
            </a:extLst>
          </p:cNvPr>
          <p:cNvSpPr>
            <a:spLocks noGrp="1"/>
          </p:cNvSpPr>
          <p:nvPr>
            <p:ph type="ftr" sz="quarter" idx="11"/>
          </p:nvPr>
        </p:nvSpPr>
        <p:spPr/>
        <p:txBody>
          <a:bodyPr/>
          <a:lstStyle/>
          <a:p>
            <a:endParaRPr lang="el-GR"/>
          </a:p>
        </p:txBody>
      </p:sp>
      <p:sp>
        <p:nvSpPr>
          <p:cNvPr id="4" name="Θέση αριθμού διαφάνειας 3">
            <a:extLst>
              <a:ext uri="{FF2B5EF4-FFF2-40B4-BE49-F238E27FC236}">
                <a16:creationId xmlns:a16="http://schemas.microsoft.com/office/drawing/2014/main" id="{A3E95088-2C58-F18D-65AE-CC96A7C2F77F}"/>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25720093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9C0C5283-6D5A-73E7-205E-D508758FB2C4}"/>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περιεχομένου 2">
            <a:extLst>
              <a:ext uri="{FF2B5EF4-FFF2-40B4-BE49-F238E27FC236}">
                <a16:creationId xmlns:a16="http://schemas.microsoft.com/office/drawing/2014/main" id="{A8EB5D78-3420-51E0-B810-A4F209E090EC}"/>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κειμένου 3">
            <a:extLst>
              <a:ext uri="{FF2B5EF4-FFF2-40B4-BE49-F238E27FC236}">
                <a16:creationId xmlns:a16="http://schemas.microsoft.com/office/drawing/2014/main" id="{A4D76C7E-8DFD-AB22-1727-B1F214201400}"/>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A5A4F5CF-10EA-875C-8172-1B39295AE6ED}"/>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6" name="Θέση υποσέλιδου 5">
            <a:extLst>
              <a:ext uri="{FF2B5EF4-FFF2-40B4-BE49-F238E27FC236}">
                <a16:creationId xmlns:a16="http://schemas.microsoft.com/office/drawing/2014/main" id="{EBE41ADE-241A-14B1-D3AF-6A93B02B33E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321BC4D5-0AB6-0968-8A18-12582892A85D}"/>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42926370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9FF6AFF-8468-50AB-648E-FF36B9E60F43}"/>
              </a:ext>
            </a:extLst>
          </p:cNvPr>
          <p:cNvSpPr>
            <a:spLocks noGrp="1"/>
          </p:cNvSpPr>
          <p:nvPr>
            <p:ph type="title"/>
          </p:nvPr>
        </p:nvSpPr>
        <p:spPr>
          <a:xfrm>
            <a:off x="839788" y="457200"/>
            <a:ext cx="3932237" cy="1600200"/>
          </a:xfrm>
        </p:spPr>
        <p:txBody>
          <a:bodyPr anchor="b"/>
          <a:lstStyle>
            <a:lvl1pPr>
              <a:defRPr sz="3200"/>
            </a:lvl1pPr>
          </a:lstStyle>
          <a:p>
            <a:r>
              <a:rPr lang="el-GR"/>
              <a:t>Κάντε κλικ για να επεξεργαστείτε τον τίτλο υποδείγματος</a:t>
            </a:r>
          </a:p>
        </p:txBody>
      </p:sp>
      <p:sp>
        <p:nvSpPr>
          <p:cNvPr id="3" name="Θέση εικόνας 2">
            <a:extLst>
              <a:ext uri="{FF2B5EF4-FFF2-40B4-BE49-F238E27FC236}">
                <a16:creationId xmlns:a16="http://schemas.microsoft.com/office/drawing/2014/main" id="{4DFEAC91-491C-345E-4FB1-FB387E801468}"/>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l-GR"/>
          </a:p>
        </p:txBody>
      </p:sp>
      <p:sp>
        <p:nvSpPr>
          <p:cNvPr id="4" name="Θέση κειμένου 3">
            <a:extLst>
              <a:ext uri="{FF2B5EF4-FFF2-40B4-BE49-F238E27FC236}">
                <a16:creationId xmlns:a16="http://schemas.microsoft.com/office/drawing/2014/main" id="{80E9F511-8544-CD32-E715-9C30844926CF}"/>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Στυλ κειμένου υποδείγματος</a:t>
            </a:r>
          </a:p>
        </p:txBody>
      </p:sp>
      <p:sp>
        <p:nvSpPr>
          <p:cNvPr id="5" name="Θέση ημερομηνίας 4">
            <a:extLst>
              <a:ext uri="{FF2B5EF4-FFF2-40B4-BE49-F238E27FC236}">
                <a16:creationId xmlns:a16="http://schemas.microsoft.com/office/drawing/2014/main" id="{5F21803B-CA2A-0854-994F-CDD1592D4951}"/>
              </a:ext>
            </a:extLst>
          </p:cNvPr>
          <p:cNvSpPr>
            <a:spLocks noGrp="1"/>
          </p:cNvSpPr>
          <p:nvPr>
            <p:ph type="dt" sz="half" idx="10"/>
          </p:nvPr>
        </p:nvSpPr>
        <p:spPr/>
        <p:txBody>
          <a:bodyPr/>
          <a:lstStyle/>
          <a:p>
            <a:fld id="{359EBF90-B79B-4BFB-ADC8-525F379F4200}" type="datetimeFigureOut">
              <a:rPr lang="el-GR" smtClean="0"/>
              <a:t>20/2/2023</a:t>
            </a:fld>
            <a:endParaRPr lang="el-GR"/>
          </a:p>
        </p:txBody>
      </p:sp>
      <p:sp>
        <p:nvSpPr>
          <p:cNvPr id="6" name="Θέση υποσέλιδου 5">
            <a:extLst>
              <a:ext uri="{FF2B5EF4-FFF2-40B4-BE49-F238E27FC236}">
                <a16:creationId xmlns:a16="http://schemas.microsoft.com/office/drawing/2014/main" id="{C77E3F02-60EA-D7E2-B035-E26AB7758BDE}"/>
              </a:ext>
            </a:extLst>
          </p:cNvPr>
          <p:cNvSpPr>
            <a:spLocks noGrp="1"/>
          </p:cNvSpPr>
          <p:nvPr>
            <p:ph type="ftr" sz="quarter" idx="11"/>
          </p:nvPr>
        </p:nvSpPr>
        <p:spPr/>
        <p:txBody>
          <a:bodyPr/>
          <a:lstStyle/>
          <a:p>
            <a:endParaRPr lang="el-GR"/>
          </a:p>
        </p:txBody>
      </p:sp>
      <p:sp>
        <p:nvSpPr>
          <p:cNvPr id="7" name="Θέση αριθμού διαφάνειας 6">
            <a:extLst>
              <a:ext uri="{FF2B5EF4-FFF2-40B4-BE49-F238E27FC236}">
                <a16:creationId xmlns:a16="http://schemas.microsoft.com/office/drawing/2014/main" id="{53695771-530B-5354-0C87-0F5684305268}"/>
              </a:ext>
            </a:extLst>
          </p:cNvPr>
          <p:cNvSpPr>
            <a:spLocks noGrp="1"/>
          </p:cNvSpPr>
          <p:nvPr>
            <p:ph type="sldNum" sz="quarter" idx="12"/>
          </p:nvPr>
        </p:nvSpPr>
        <p:spPr/>
        <p:txBody>
          <a:bodyPr/>
          <a:lstStyle/>
          <a:p>
            <a:fld id="{8F1EDF29-1E33-4DE2-87CD-55EF5D8108E1}" type="slidenum">
              <a:rPr lang="el-GR" smtClean="0"/>
              <a:t>‹#›</a:t>
            </a:fld>
            <a:endParaRPr lang="el-GR"/>
          </a:p>
        </p:txBody>
      </p:sp>
    </p:spTree>
    <p:extLst>
      <p:ext uri="{BB962C8B-B14F-4D97-AF65-F5344CB8AC3E}">
        <p14:creationId xmlns:p14="http://schemas.microsoft.com/office/powerpoint/2010/main" val="40518700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τίτλου 1">
            <a:extLst>
              <a:ext uri="{FF2B5EF4-FFF2-40B4-BE49-F238E27FC236}">
                <a16:creationId xmlns:a16="http://schemas.microsoft.com/office/drawing/2014/main" id="{9FE6D2E0-59B6-1946-129A-2630B540B67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p>
        </p:txBody>
      </p:sp>
      <p:sp>
        <p:nvSpPr>
          <p:cNvPr id="3" name="Θέση κειμένου 2">
            <a:extLst>
              <a:ext uri="{FF2B5EF4-FFF2-40B4-BE49-F238E27FC236}">
                <a16:creationId xmlns:a16="http://schemas.microsoft.com/office/drawing/2014/main" id="{5CAE310A-9ECF-51B5-7035-3D3C7D8F0A26}"/>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p>
        </p:txBody>
      </p:sp>
      <p:sp>
        <p:nvSpPr>
          <p:cNvPr id="4" name="Θέση ημερομηνίας 3">
            <a:extLst>
              <a:ext uri="{FF2B5EF4-FFF2-40B4-BE49-F238E27FC236}">
                <a16:creationId xmlns:a16="http://schemas.microsoft.com/office/drawing/2014/main" id="{B8B295A5-3F6D-64AD-D2B8-9FEBF297314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59EBF90-B79B-4BFB-ADC8-525F379F4200}" type="datetimeFigureOut">
              <a:rPr lang="el-GR" smtClean="0"/>
              <a:t>20/2/2023</a:t>
            </a:fld>
            <a:endParaRPr lang="el-GR"/>
          </a:p>
        </p:txBody>
      </p:sp>
      <p:sp>
        <p:nvSpPr>
          <p:cNvPr id="5" name="Θέση υποσέλιδου 4">
            <a:extLst>
              <a:ext uri="{FF2B5EF4-FFF2-40B4-BE49-F238E27FC236}">
                <a16:creationId xmlns:a16="http://schemas.microsoft.com/office/drawing/2014/main" id="{4FB66F1D-E2A6-CEA4-EFAA-88F0873900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l-GR"/>
          </a:p>
        </p:txBody>
      </p:sp>
      <p:sp>
        <p:nvSpPr>
          <p:cNvPr id="6" name="Θέση αριθμού διαφάνειας 5">
            <a:extLst>
              <a:ext uri="{FF2B5EF4-FFF2-40B4-BE49-F238E27FC236}">
                <a16:creationId xmlns:a16="http://schemas.microsoft.com/office/drawing/2014/main" id="{6D773F78-4194-AAE3-F9B6-2EB0B8EE7FC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1EDF29-1E33-4DE2-87CD-55EF5D8108E1}" type="slidenum">
              <a:rPr lang="el-GR" smtClean="0"/>
              <a:t>‹#›</a:t>
            </a:fld>
            <a:endParaRPr lang="el-GR"/>
          </a:p>
        </p:txBody>
      </p:sp>
    </p:spTree>
    <p:extLst>
      <p:ext uri="{BB962C8B-B14F-4D97-AF65-F5344CB8AC3E}">
        <p14:creationId xmlns:p14="http://schemas.microsoft.com/office/powerpoint/2010/main" val="326031623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l-G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gradFill>
          <a:gsLst>
            <a:gs pos="0">
              <a:schemeClr val="accent1">
                <a:lumMod val="5000"/>
                <a:lumOff val="95000"/>
              </a:schemeClr>
            </a:gs>
            <a:gs pos="74000">
              <a:schemeClr val="accent1">
                <a:lumMod val="45000"/>
                <a:lumOff val="55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86D7D941-BDE8-2B28-5809-84FB2A80807E}"/>
              </a:ext>
            </a:extLst>
          </p:cNvPr>
          <p:cNvSpPr>
            <a:spLocks noGrp="1"/>
          </p:cNvSpPr>
          <p:nvPr>
            <p:ph type="ctrTitle"/>
          </p:nvPr>
        </p:nvSpPr>
        <p:spPr>
          <a:xfrm>
            <a:off x="1174044" y="1286933"/>
            <a:ext cx="9144000" cy="2304406"/>
          </a:xfrm>
        </p:spPr>
        <p:txBody>
          <a:bodyPr/>
          <a:lstStyle/>
          <a:p>
            <a:pPr>
              <a:lnSpc>
                <a:spcPct val="150000"/>
              </a:lnSpc>
            </a:pPr>
            <a:r>
              <a:rPr lang="el-GR" b="1" dirty="0"/>
              <a:t>Εργασία 13</a:t>
            </a:r>
            <a:r>
              <a:rPr lang="en-US" b="1" dirty="0"/>
              <a:t>:</a:t>
            </a:r>
            <a:r>
              <a:rPr lang="el-GR" b="1" dirty="0"/>
              <a:t> Επικονίαση </a:t>
            </a:r>
          </a:p>
        </p:txBody>
      </p:sp>
      <p:sp>
        <p:nvSpPr>
          <p:cNvPr id="3" name="Υπότιτλος 2">
            <a:extLst>
              <a:ext uri="{FF2B5EF4-FFF2-40B4-BE49-F238E27FC236}">
                <a16:creationId xmlns:a16="http://schemas.microsoft.com/office/drawing/2014/main" id="{3F544FD9-3768-DD40-20FD-9015D46AB72D}"/>
              </a:ext>
            </a:extLst>
          </p:cNvPr>
          <p:cNvSpPr>
            <a:spLocks noGrp="1"/>
          </p:cNvSpPr>
          <p:nvPr>
            <p:ph type="subTitle" idx="1"/>
          </p:nvPr>
        </p:nvSpPr>
        <p:spPr>
          <a:xfrm>
            <a:off x="1524000" y="247474"/>
            <a:ext cx="9144000" cy="1655762"/>
          </a:xfrm>
        </p:spPr>
        <p:txBody>
          <a:bodyPr/>
          <a:lstStyle/>
          <a:p>
            <a:r>
              <a:rPr lang="el-GR" sz="3900" b="1" dirty="0"/>
              <a:t>Βιολογία Β΄3</a:t>
            </a:r>
          </a:p>
          <a:p>
            <a:pPr algn="r"/>
            <a:endParaRPr lang="el-GR" dirty="0"/>
          </a:p>
        </p:txBody>
      </p:sp>
    </p:spTree>
    <p:extLst>
      <p:ext uri="{BB962C8B-B14F-4D97-AF65-F5344CB8AC3E}">
        <p14:creationId xmlns:p14="http://schemas.microsoft.com/office/powerpoint/2010/main" val="289561347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6000">
        <p15:prstTrans prst="curtains"/>
      </p:transition>
    </mc:Choice>
    <mc:Fallback>
      <p:transition spd="slow">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bg>
      <p:bgPr>
        <a:gradFill>
          <a:gsLst>
            <a:gs pos="74000">
              <a:schemeClr val="accent5"/>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4" name="Τίτλος 3">
            <a:extLst>
              <a:ext uri="{FF2B5EF4-FFF2-40B4-BE49-F238E27FC236}">
                <a16:creationId xmlns:a16="http://schemas.microsoft.com/office/drawing/2014/main" id="{DA06CC2D-9D28-82DB-97BA-CC9963626A95}"/>
              </a:ext>
            </a:extLst>
          </p:cNvPr>
          <p:cNvSpPr>
            <a:spLocks noGrp="1"/>
          </p:cNvSpPr>
          <p:nvPr>
            <p:ph type="title" idx="4294967295"/>
          </p:nvPr>
        </p:nvSpPr>
        <p:spPr>
          <a:xfrm>
            <a:off x="214489" y="1042459"/>
            <a:ext cx="10515600" cy="1325563"/>
          </a:xfrm>
        </p:spPr>
        <p:txBody>
          <a:bodyPr>
            <a:noAutofit/>
          </a:bodyPr>
          <a:lstStyle/>
          <a:p>
            <a:r>
              <a:rPr lang="el-GR" sz="3600" b="1" dirty="0"/>
              <a:t>Επικονίαση</a:t>
            </a:r>
            <a:r>
              <a:rPr lang="el-GR" sz="3600" dirty="0"/>
              <a:t> </a:t>
            </a:r>
            <a:r>
              <a:rPr lang="el-GR" sz="3600" b="0" i="0" dirty="0">
                <a:solidFill>
                  <a:srgbClr val="202124"/>
                </a:solidFill>
                <a:effectLst/>
                <a:latin typeface="arial" panose="020B0604020202020204" pitchFamily="34" charset="0"/>
              </a:rPr>
              <a:t>ονομάζεται η διαδικασία μέσω της οποίας πραγματοποιείται η γονιμοποίηση στα φυτά. Για να γίνει η γονιμοποίηση θα πρέπει να μεταφερθούν οι γυρεόκοκκοι από τους ανθήρες στο στίγμα του υπέρου. Η διαδικασία επιτυγχάνεται κυρίως με τη βοήθεια των εντόμων και του αέρα.</a:t>
            </a:r>
            <a:endParaRPr lang="el-GR" sz="3600" dirty="0"/>
          </a:p>
        </p:txBody>
      </p:sp>
      <p:pic>
        <p:nvPicPr>
          <p:cNvPr id="7" name="Εικόνα 6">
            <a:extLst>
              <a:ext uri="{FF2B5EF4-FFF2-40B4-BE49-F238E27FC236}">
                <a16:creationId xmlns:a16="http://schemas.microsoft.com/office/drawing/2014/main" id="{DB169632-9A2C-549D-BC45-F651DE13C15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60802" y="3429000"/>
            <a:ext cx="5894654" cy="284691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055614220"/>
      </p:ext>
    </p:extLst>
  </p:cSld>
  <p:clrMapOvr>
    <a:masterClrMapping/>
  </p:clrMapOvr>
  <mc:AlternateContent xmlns:mc="http://schemas.openxmlformats.org/markup-compatibility/2006">
    <mc:Choice xmlns:p14="http://schemas.microsoft.com/office/powerpoint/2010/main" Requires="p14">
      <p:transition spd="slow" p14:dur="3400">
        <p14:reveal/>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 calcmode="lin" valueType="num">
                                      <p:cBhvr additive="base">
                                        <p:cTn id="7" dur="500" fill="hold"/>
                                        <p:tgtEl>
                                          <p:spTgt spid="4"/>
                                        </p:tgtEl>
                                        <p:attrNameLst>
                                          <p:attrName>ppt_x</p:attrName>
                                        </p:attrNameLst>
                                      </p:cBhvr>
                                      <p:tavLst>
                                        <p:tav tm="0">
                                          <p:val>
                                            <p:strVal val="#ppt_x"/>
                                          </p:val>
                                        </p:tav>
                                        <p:tav tm="100000">
                                          <p:val>
                                            <p:strVal val="#ppt_x"/>
                                          </p:val>
                                        </p:tav>
                                      </p:tavLst>
                                    </p:anim>
                                    <p:anim calcmode="lin" valueType="num">
                                      <p:cBhvr additive="base">
                                        <p:cTn id="8"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arn(inVertical)">
                                      <p:cBhvr>
                                        <p:cTn id="13"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bg>
      <p:bgPr>
        <a:gradFill>
          <a:gsLst>
            <a:gs pos="74000">
              <a:schemeClr val="accent5"/>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A8F5DD87-C06A-E609-E990-63309305E88E}"/>
              </a:ext>
            </a:extLst>
          </p:cNvPr>
          <p:cNvSpPr txBox="1"/>
          <p:nvPr/>
        </p:nvSpPr>
        <p:spPr>
          <a:xfrm>
            <a:off x="191911" y="96714"/>
            <a:ext cx="10306756" cy="2862322"/>
          </a:xfrm>
          <a:prstGeom prst="rect">
            <a:avLst/>
          </a:prstGeom>
          <a:noFill/>
        </p:spPr>
        <p:txBody>
          <a:bodyPr wrap="square">
            <a:spAutoFit/>
          </a:bodyPr>
          <a:lstStyle/>
          <a:p>
            <a:r>
              <a:rPr lang="el-GR" sz="3600" dirty="0" err="1">
                <a:solidFill>
                  <a:srgbClr val="202124"/>
                </a:solidFill>
                <a:latin typeface="arial" panose="020B0604020202020204" pitchFamily="34" charset="0"/>
              </a:rPr>
              <a:t>Ε</a:t>
            </a:r>
            <a:r>
              <a:rPr lang="el-GR" sz="3600" i="0" dirty="0" err="1">
                <a:solidFill>
                  <a:srgbClr val="202124"/>
                </a:solidFill>
                <a:latin typeface="arial" panose="020B0604020202020204" pitchFamily="34" charset="0"/>
              </a:rPr>
              <a:t>πικονιαστές</a:t>
            </a:r>
            <a:r>
              <a:rPr lang="el-GR" sz="3600" i="0" dirty="0">
                <a:solidFill>
                  <a:srgbClr val="202124"/>
                </a:solidFill>
                <a:latin typeface="arial" panose="020B0604020202020204" pitchFamily="34" charset="0"/>
              </a:rPr>
              <a:t> είναι τα 20.000 είδη μελισσών, οι πεταλούδες, οι μύγες, οι σφήκες και τα σκαθάρια. Επισκέπτονται λουλούδια για να τραφούν με το νέκταρ ή τη γύρη τους και έτσι μεταφέρουν κόκκους γύρης από λουλούδι σε λουλούδι.</a:t>
            </a:r>
            <a:endParaRPr lang="el-GR" sz="3600" dirty="0"/>
          </a:p>
        </p:txBody>
      </p:sp>
      <p:pic>
        <p:nvPicPr>
          <p:cNvPr id="5" name="Εικόνα 4">
            <a:extLst>
              <a:ext uri="{FF2B5EF4-FFF2-40B4-BE49-F238E27FC236}">
                <a16:creationId xmlns:a16="http://schemas.microsoft.com/office/drawing/2014/main" id="{7F7C743B-52B7-E16B-72B7-37EBD2DD76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53154" y="3101622"/>
            <a:ext cx="5305779" cy="3454283"/>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198890406"/>
      </p:ext>
    </p:extLst>
  </p:cSld>
  <p:clrMapOvr>
    <a:masterClrMapping/>
  </p:clrMapOvr>
  <mc:AlternateContent xmlns:mc="http://schemas.openxmlformats.org/markup-compatibility/2006">
    <mc:Choice xmlns:p14="http://schemas.microsoft.com/office/powerpoint/2010/main" Requires="p14">
      <p:transition spd="slow">
        <p14:fla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ipe(down)">
                                      <p:cBhvr>
                                        <p:cTn id="7" dur="580">
                                          <p:stCondLst>
                                            <p:cond delay="0"/>
                                          </p:stCondLst>
                                        </p:cTn>
                                        <p:tgtEl>
                                          <p:spTgt spid="3"/>
                                        </p:tgtEl>
                                      </p:cBhvr>
                                    </p:animEffect>
                                    <p:anim calcmode="lin" valueType="num">
                                      <p:cBhvr>
                                        <p:cTn id="8"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gtEl>
                                      </p:cBhvr>
                                      <p:to x="100000" y="60000"/>
                                    </p:animScale>
                                    <p:animScale>
                                      <p:cBhvr>
                                        <p:cTn id="14" dur="166" decel="50000">
                                          <p:stCondLst>
                                            <p:cond delay="676"/>
                                          </p:stCondLst>
                                        </p:cTn>
                                        <p:tgtEl>
                                          <p:spTgt spid="3"/>
                                        </p:tgtEl>
                                      </p:cBhvr>
                                      <p:to x="100000" y="100000"/>
                                    </p:animScale>
                                    <p:animScale>
                                      <p:cBhvr>
                                        <p:cTn id="15" dur="26">
                                          <p:stCondLst>
                                            <p:cond delay="1312"/>
                                          </p:stCondLst>
                                        </p:cTn>
                                        <p:tgtEl>
                                          <p:spTgt spid="3"/>
                                        </p:tgtEl>
                                      </p:cBhvr>
                                      <p:to x="100000" y="80000"/>
                                    </p:animScale>
                                    <p:animScale>
                                      <p:cBhvr>
                                        <p:cTn id="16" dur="166" decel="50000">
                                          <p:stCondLst>
                                            <p:cond delay="1338"/>
                                          </p:stCondLst>
                                        </p:cTn>
                                        <p:tgtEl>
                                          <p:spTgt spid="3"/>
                                        </p:tgtEl>
                                      </p:cBhvr>
                                      <p:to x="100000" y="100000"/>
                                    </p:animScale>
                                    <p:animScale>
                                      <p:cBhvr>
                                        <p:cTn id="17" dur="26">
                                          <p:stCondLst>
                                            <p:cond delay="1642"/>
                                          </p:stCondLst>
                                        </p:cTn>
                                        <p:tgtEl>
                                          <p:spTgt spid="3"/>
                                        </p:tgtEl>
                                      </p:cBhvr>
                                      <p:to x="100000" y="90000"/>
                                    </p:animScale>
                                    <p:animScale>
                                      <p:cBhvr>
                                        <p:cTn id="18" dur="166" decel="50000">
                                          <p:stCondLst>
                                            <p:cond delay="1668"/>
                                          </p:stCondLst>
                                        </p:cTn>
                                        <p:tgtEl>
                                          <p:spTgt spid="3"/>
                                        </p:tgtEl>
                                      </p:cBhvr>
                                      <p:to x="100000" y="100000"/>
                                    </p:animScale>
                                    <p:animScale>
                                      <p:cBhvr>
                                        <p:cTn id="19" dur="26">
                                          <p:stCondLst>
                                            <p:cond delay="1808"/>
                                          </p:stCondLst>
                                        </p:cTn>
                                        <p:tgtEl>
                                          <p:spTgt spid="3"/>
                                        </p:tgtEl>
                                      </p:cBhvr>
                                      <p:to x="100000" y="95000"/>
                                    </p:animScale>
                                    <p:animScale>
                                      <p:cBhvr>
                                        <p:cTn id="20" dur="166" decel="50000">
                                          <p:stCondLst>
                                            <p:cond delay="1834"/>
                                          </p:stCondLst>
                                        </p:cTn>
                                        <p:tgtEl>
                                          <p:spTgt spid="3"/>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53" presetClass="entr" presetSubtype="16" fill="hold" nodeType="clickEffect">
                                  <p:stCondLst>
                                    <p:cond delay="0"/>
                                  </p:stCondLst>
                                  <p:childTnLst>
                                    <p:set>
                                      <p:cBhvr>
                                        <p:cTn id="24" dur="1" fill="hold">
                                          <p:stCondLst>
                                            <p:cond delay="0"/>
                                          </p:stCondLst>
                                        </p:cTn>
                                        <p:tgtEl>
                                          <p:spTgt spid="5"/>
                                        </p:tgtEl>
                                        <p:attrNameLst>
                                          <p:attrName>style.visibility</p:attrName>
                                        </p:attrNameLst>
                                      </p:cBhvr>
                                      <p:to>
                                        <p:strVal val="visible"/>
                                      </p:to>
                                    </p:set>
                                    <p:anim calcmode="lin" valueType="num">
                                      <p:cBhvr>
                                        <p:cTn id="25" dur="500" fill="hold"/>
                                        <p:tgtEl>
                                          <p:spTgt spid="5"/>
                                        </p:tgtEl>
                                        <p:attrNameLst>
                                          <p:attrName>ppt_w</p:attrName>
                                        </p:attrNameLst>
                                      </p:cBhvr>
                                      <p:tavLst>
                                        <p:tav tm="0">
                                          <p:val>
                                            <p:fltVal val="0"/>
                                          </p:val>
                                        </p:tav>
                                        <p:tav tm="100000">
                                          <p:val>
                                            <p:strVal val="#ppt_w"/>
                                          </p:val>
                                        </p:tav>
                                      </p:tavLst>
                                    </p:anim>
                                    <p:anim calcmode="lin" valueType="num">
                                      <p:cBhvr>
                                        <p:cTn id="26" dur="500" fill="hold"/>
                                        <p:tgtEl>
                                          <p:spTgt spid="5"/>
                                        </p:tgtEl>
                                        <p:attrNameLst>
                                          <p:attrName>ppt_h</p:attrName>
                                        </p:attrNameLst>
                                      </p:cBhvr>
                                      <p:tavLst>
                                        <p:tav tm="0">
                                          <p:val>
                                            <p:fltVal val="0"/>
                                          </p:val>
                                        </p:tav>
                                        <p:tav tm="100000">
                                          <p:val>
                                            <p:strVal val="#ppt_h"/>
                                          </p:val>
                                        </p:tav>
                                      </p:tavLst>
                                    </p:anim>
                                    <p:animEffect transition="in" filter="fade">
                                      <p:cBhvr>
                                        <p:cTn id="27"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4.xml><?xml version="1.0" encoding="utf-8"?>
<p:sld xmlns:a="http://schemas.openxmlformats.org/drawingml/2006/main" xmlns:r="http://schemas.openxmlformats.org/officeDocument/2006/relationships" xmlns:p="http://schemas.openxmlformats.org/presentationml/2006/main">
  <p:cSld>
    <p:bg>
      <p:bgPr>
        <a:gradFill>
          <a:gsLst>
            <a:gs pos="74000">
              <a:schemeClr val="accent5"/>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pic>
        <p:nvPicPr>
          <p:cNvPr id="9" name="Εικόνα 8">
            <a:extLst>
              <a:ext uri="{FF2B5EF4-FFF2-40B4-BE49-F238E27FC236}">
                <a16:creationId xmlns:a16="http://schemas.microsoft.com/office/drawing/2014/main" id="{79EAD7A2-EA66-6DA6-E653-CE1D3EC1D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42143" y="3288985"/>
            <a:ext cx="7016395" cy="3707981"/>
          </a:xfrm>
          <a:prstGeom prst="rect">
            <a:avLst/>
          </a:prstGeom>
          <a:ln>
            <a:noFill/>
          </a:ln>
          <a:effectLst>
            <a:outerShdw blurRad="292100" dist="139700" dir="2700000" algn="tl" rotWithShape="0">
              <a:srgbClr val="333333">
                <a:alpha val="65000"/>
              </a:srgbClr>
            </a:outerShdw>
          </a:effectLst>
        </p:spPr>
      </p:pic>
      <p:sp>
        <p:nvSpPr>
          <p:cNvPr id="11" name="TextBox 10">
            <a:extLst>
              <a:ext uri="{FF2B5EF4-FFF2-40B4-BE49-F238E27FC236}">
                <a16:creationId xmlns:a16="http://schemas.microsoft.com/office/drawing/2014/main" id="{93758B39-8D2F-F836-C8F4-BE51C12F89A5}"/>
              </a:ext>
            </a:extLst>
          </p:cNvPr>
          <p:cNvSpPr txBox="1"/>
          <p:nvPr/>
        </p:nvSpPr>
        <p:spPr>
          <a:xfrm>
            <a:off x="225287" y="241997"/>
            <a:ext cx="8189843" cy="3046988"/>
          </a:xfrm>
          <a:prstGeom prst="rect">
            <a:avLst/>
          </a:prstGeom>
          <a:noFill/>
        </p:spPr>
        <p:txBody>
          <a:bodyPr wrap="square">
            <a:spAutoFit/>
          </a:bodyPr>
          <a:lstStyle/>
          <a:p>
            <a:r>
              <a:rPr lang="el-GR" sz="2400" b="1" i="0" dirty="0">
                <a:solidFill>
                  <a:srgbClr val="3D3D3D"/>
                </a:solidFill>
                <a:effectLst/>
                <a:latin typeface="Roboto" panose="02000000000000000000" pitchFamily="2" charset="0"/>
              </a:rPr>
              <a:t>Πολυάριθμα είδη εντόμων οδεύουν προς την εξαφάνιση με ανησυχητικούς ρυθμούς τις τελευταίες δεκαετίες, γεγονός που απειλεί με καταστροφική κατάρρευση τα οικοσυστήματα του πλανήτη, σύμφωνα με την πρώτη παγκόσμια έρευνα για το ζήτημα. Τα έντομα είναι η κατηγορία με τη μεγαλύτερη γκάμα από όλα τα ζώα και «ζυγίζουν» δεκαέξι φορές περισσότερο από όλους τους ανθρώπους που ζουν πάνω στον πλανήτη.</a:t>
            </a:r>
            <a:endParaRPr lang="el-GR" sz="2400" b="1" dirty="0"/>
          </a:p>
        </p:txBody>
      </p:sp>
    </p:spTree>
    <p:extLst>
      <p:ext uri="{BB962C8B-B14F-4D97-AF65-F5344CB8AC3E}">
        <p14:creationId xmlns:p14="http://schemas.microsoft.com/office/powerpoint/2010/main" val="1377811792"/>
      </p:ext>
    </p:extLst>
  </p:cSld>
  <p:clrMapOvr>
    <a:masterClrMapping/>
  </p:clrMapOvr>
  <p:transition spd="slow">
    <p:randomBar dir="vert"/>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animEffect transition="in" filter="randombar(horizontal)">
                                      <p:cBhvr>
                                        <p:cTn id="7" dur="500"/>
                                        <p:tgtEl>
                                          <p:spTgt spid="1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9"/>
                                        </p:tgtEl>
                                        <p:attrNameLst>
                                          <p:attrName>style.visibility</p:attrName>
                                        </p:attrNameLst>
                                      </p:cBhvr>
                                      <p:to>
                                        <p:strVal val="visible"/>
                                      </p:to>
                                    </p:set>
                                    <p:animEffect transition="in" filter="wipe(down)">
                                      <p:cBhvr>
                                        <p:cTn id="12"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5.xml><?xml version="1.0" encoding="utf-8"?>
<p:sld xmlns:a="http://schemas.openxmlformats.org/drawingml/2006/main" xmlns:r="http://schemas.openxmlformats.org/officeDocument/2006/relationships" xmlns:p="http://schemas.openxmlformats.org/presentationml/2006/main">
  <p:cSld>
    <p:bg>
      <p:bgPr>
        <a:gradFill>
          <a:gsLst>
            <a:gs pos="74000">
              <a:schemeClr val="accent5"/>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1847FCD2-3763-B267-F7A5-E64E08F0CE96}"/>
              </a:ext>
            </a:extLst>
          </p:cNvPr>
          <p:cNvSpPr txBox="1"/>
          <p:nvPr/>
        </p:nvSpPr>
        <p:spPr>
          <a:xfrm>
            <a:off x="397565" y="526271"/>
            <a:ext cx="6374295" cy="2862322"/>
          </a:xfrm>
          <a:prstGeom prst="rect">
            <a:avLst/>
          </a:prstGeom>
          <a:noFill/>
        </p:spPr>
        <p:txBody>
          <a:bodyPr wrap="square">
            <a:spAutoFit/>
          </a:bodyPr>
          <a:lstStyle/>
          <a:p>
            <a:r>
              <a:rPr lang="el-GR" sz="2000" b="1" dirty="0">
                <a:solidFill>
                  <a:srgbClr val="3D3D3D"/>
                </a:solidFill>
                <a:latin typeface="Roboto" panose="02000000000000000000" pitchFamily="2" charset="0"/>
              </a:rPr>
              <a:t>Οι επιστήμονες αναφέρουν ότι α</a:t>
            </a:r>
            <a:r>
              <a:rPr lang="el-GR" sz="2000" b="1" i="0" dirty="0">
                <a:solidFill>
                  <a:srgbClr val="3D3D3D"/>
                </a:solidFill>
                <a:effectLst/>
                <a:latin typeface="Roboto" panose="02000000000000000000" pitchFamily="2" charset="0"/>
              </a:rPr>
              <a:t>ν η μείωση του πληθυσμού των εντόμων δεν ανακοπεί, θα υπάρξουν καταστροφικές συνέπειες τόσο για τα οικοσυστήματα του πλανήτη όσο και για την επιβίωση της ανθρωπότητας. Οι συνέπειες για τα οικοσυστήματα του πλανήτη θα είναι το λιγότερο καταστροφικές. Αν δεν αλλάξουμε τον τρόπο παραγωγής τροφής, τα έντομα ως σύνολο θα κατηφορίσουν το μονοπάτι της εξαφάνισης σε λίγες δεκαετίες</a:t>
            </a:r>
            <a:endParaRPr lang="el-GR" sz="2000" b="1" dirty="0"/>
          </a:p>
        </p:txBody>
      </p:sp>
      <p:pic>
        <p:nvPicPr>
          <p:cNvPr id="5" name="Εικόνα 4">
            <a:extLst>
              <a:ext uri="{FF2B5EF4-FFF2-40B4-BE49-F238E27FC236}">
                <a16:creationId xmlns:a16="http://schemas.microsoft.com/office/drawing/2014/main" id="{D03D7641-7CCD-1DA2-D58B-46AF10ADE6C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315516" y="3114261"/>
            <a:ext cx="6451185" cy="3631096"/>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126111663"/>
      </p:ext>
    </p:extLst>
  </p:cSld>
  <p:clrMapOvr>
    <a:masterClrMapping/>
  </p:clrMapOvr>
  <mc:AlternateContent xmlns:mc="http://schemas.openxmlformats.org/markup-compatibility/2006">
    <mc:Choice xmlns:p14="http://schemas.microsoft.com/office/powerpoint/2010/main" Requires="p14">
      <p:transition spd="slow" p14:dur="1600">
        <p:blinds dir="vert"/>
      </p:transition>
    </mc:Choice>
    <mc:Fallback>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5"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par>
                    <p:cTn id="10" fill="hold">
                      <p:stCondLst>
                        <p:cond delay="indefinite"/>
                      </p:stCondLst>
                      <p:childTnLst>
                        <p:par>
                          <p:cTn id="11" fill="hold">
                            <p:stCondLst>
                              <p:cond delay="0"/>
                            </p:stCondLst>
                            <p:childTnLst>
                              <p:par>
                                <p:cTn id="12" presetID="31"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 calcmode="lin" valueType="num">
                                      <p:cBhvr>
                                        <p:cTn id="14" dur="1000" fill="hold"/>
                                        <p:tgtEl>
                                          <p:spTgt spid="5"/>
                                        </p:tgtEl>
                                        <p:attrNameLst>
                                          <p:attrName>ppt_w</p:attrName>
                                        </p:attrNameLst>
                                      </p:cBhvr>
                                      <p:tavLst>
                                        <p:tav tm="0">
                                          <p:val>
                                            <p:fltVal val="0"/>
                                          </p:val>
                                        </p:tav>
                                        <p:tav tm="100000">
                                          <p:val>
                                            <p:strVal val="#ppt_w"/>
                                          </p:val>
                                        </p:tav>
                                      </p:tavLst>
                                    </p:anim>
                                    <p:anim calcmode="lin" valueType="num">
                                      <p:cBhvr>
                                        <p:cTn id="15" dur="1000" fill="hold"/>
                                        <p:tgtEl>
                                          <p:spTgt spid="5"/>
                                        </p:tgtEl>
                                        <p:attrNameLst>
                                          <p:attrName>ppt_h</p:attrName>
                                        </p:attrNameLst>
                                      </p:cBhvr>
                                      <p:tavLst>
                                        <p:tav tm="0">
                                          <p:val>
                                            <p:fltVal val="0"/>
                                          </p:val>
                                        </p:tav>
                                        <p:tav tm="100000">
                                          <p:val>
                                            <p:strVal val="#ppt_h"/>
                                          </p:val>
                                        </p:tav>
                                      </p:tavLst>
                                    </p:anim>
                                    <p:anim calcmode="lin" valueType="num">
                                      <p:cBhvr>
                                        <p:cTn id="16" dur="1000" fill="hold"/>
                                        <p:tgtEl>
                                          <p:spTgt spid="5"/>
                                        </p:tgtEl>
                                        <p:attrNameLst>
                                          <p:attrName>style.rotation</p:attrName>
                                        </p:attrNameLst>
                                      </p:cBhvr>
                                      <p:tavLst>
                                        <p:tav tm="0">
                                          <p:val>
                                            <p:fltVal val="90"/>
                                          </p:val>
                                        </p:tav>
                                        <p:tav tm="100000">
                                          <p:val>
                                            <p:fltVal val="0"/>
                                          </p:val>
                                        </p:tav>
                                      </p:tavLst>
                                    </p:anim>
                                    <p:animEffect transition="in" filter="fade">
                                      <p:cBhvr>
                                        <p:cTn id="17"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gradFill>
          <a:gsLst>
            <a:gs pos="74000">
              <a:schemeClr val="accent5"/>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75AD57BD-A73B-F3AF-283C-9259DECE597B}"/>
              </a:ext>
            </a:extLst>
          </p:cNvPr>
          <p:cNvSpPr txBox="1"/>
          <p:nvPr/>
        </p:nvSpPr>
        <p:spPr>
          <a:xfrm>
            <a:off x="424069" y="287730"/>
            <a:ext cx="5499653" cy="5262979"/>
          </a:xfrm>
          <a:prstGeom prst="rect">
            <a:avLst/>
          </a:prstGeom>
          <a:noFill/>
        </p:spPr>
        <p:txBody>
          <a:bodyPr wrap="square">
            <a:spAutoFit/>
          </a:bodyPr>
          <a:lstStyle/>
          <a:p>
            <a:r>
              <a:rPr lang="el-GR" sz="2800" dirty="0">
                <a:solidFill>
                  <a:srgbClr val="3D3D3D"/>
                </a:solidFill>
                <a:latin typeface="Roboto" panose="02000000000000000000" pitchFamily="2" charset="0"/>
              </a:rPr>
              <a:t>Κατά την γνώμη μας η</a:t>
            </a:r>
            <a:r>
              <a:rPr lang="el-GR" sz="2800" b="0" i="0" dirty="0">
                <a:solidFill>
                  <a:srgbClr val="3D3D3D"/>
                </a:solidFill>
                <a:effectLst/>
                <a:latin typeface="Roboto" panose="02000000000000000000" pitchFamily="2" charset="0"/>
              </a:rPr>
              <a:t> ύπαρξη τους είναι αναγκαία για την ισορροπία όλων των οικοσυστημάτων, για την γονιμοποίηση των φυτών, την ανακύκλωση θρεπτικών στοιχείων και τη διατροφή του υπόλοιπου ζωικού βασιλείου. Έτσι</a:t>
            </a:r>
            <a:r>
              <a:rPr lang="el-GR" sz="2800" dirty="0">
                <a:solidFill>
                  <a:srgbClr val="3D3D3D"/>
                </a:solidFill>
                <a:latin typeface="Roboto" panose="02000000000000000000" pitchFamily="2" charset="0"/>
              </a:rPr>
              <a:t> ο</a:t>
            </a:r>
            <a:r>
              <a:rPr lang="el-GR" sz="2800" b="0" i="0" dirty="0">
                <a:solidFill>
                  <a:srgbClr val="3D3D3D"/>
                </a:solidFill>
                <a:effectLst/>
                <a:latin typeface="Roboto" panose="02000000000000000000" pitchFamily="2" charset="0"/>
              </a:rPr>
              <a:t>ι συνέπειες για τα οικοσυστήματα του πλανήτη θα είναι το λιγότερο καταστροφικές.</a:t>
            </a:r>
            <a:endParaRPr lang="el-GR" sz="2800" dirty="0"/>
          </a:p>
        </p:txBody>
      </p:sp>
      <p:pic>
        <p:nvPicPr>
          <p:cNvPr id="5" name="Εικόνα 4">
            <a:extLst>
              <a:ext uri="{FF2B5EF4-FFF2-40B4-BE49-F238E27FC236}">
                <a16:creationId xmlns:a16="http://schemas.microsoft.com/office/drawing/2014/main" id="{D2FB525D-D5BC-BAF0-EB4C-60284887E54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709708" y="2425147"/>
            <a:ext cx="6482292" cy="3646289"/>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1419143062"/>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2000">
        <p15:prstTrans prst="crush"/>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p:cTn id="7" dur="500" fill="hold"/>
                                        <p:tgtEl>
                                          <p:spTgt spid="3"/>
                                        </p:tgtEl>
                                        <p:attrNameLst>
                                          <p:attrName>ppt_w</p:attrName>
                                        </p:attrNameLst>
                                      </p:cBhvr>
                                      <p:tavLst>
                                        <p:tav tm="0">
                                          <p:val>
                                            <p:fltVal val="0"/>
                                          </p:val>
                                        </p:tav>
                                        <p:tav tm="100000">
                                          <p:val>
                                            <p:strVal val="#ppt_w"/>
                                          </p:val>
                                        </p:tav>
                                      </p:tavLst>
                                    </p:anim>
                                    <p:anim calcmode="lin" valueType="num">
                                      <p:cBhvr>
                                        <p:cTn id="8" dur="500" fill="hold"/>
                                        <p:tgtEl>
                                          <p:spTgt spid="3"/>
                                        </p:tgtEl>
                                        <p:attrNameLst>
                                          <p:attrName>ppt_h</p:attrName>
                                        </p:attrNameLst>
                                      </p:cBhvr>
                                      <p:tavLst>
                                        <p:tav tm="0">
                                          <p:val>
                                            <p:fltVal val="0"/>
                                          </p:val>
                                        </p:tav>
                                        <p:tav tm="100000">
                                          <p:val>
                                            <p:strVal val="#ppt_h"/>
                                          </p:val>
                                        </p:tav>
                                      </p:tavLst>
                                    </p:anim>
                                    <p:animEffect transition="in" filter="fade">
                                      <p:cBhvr>
                                        <p:cTn id="9" dur="500"/>
                                        <p:tgtEl>
                                          <p:spTgt spid="3"/>
                                        </p:tgtEl>
                                      </p:cBhvr>
                                    </p:animEffect>
                                  </p:childTnLst>
                                </p:cTn>
                              </p:par>
                            </p:childTnLst>
                          </p:cTn>
                        </p:par>
                      </p:childTnLst>
                    </p:cTn>
                  </p:par>
                  <p:par>
                    <p:cTn id="10" fill="hold">
                      <p:stCondLst>
                        <p:cond delay="indefinite"/>
                      </p:stCondLst>
                      <p:childTnLst>
                        <p:par>
                          <p:cTn id="11" fill="hold">
                            <p:stCondLst>
                              <p:cond delay="0"/>
                            </p:stCondLst>
                            <p:childTnLst>
                              <p:par>
                                <p:cTn id="12" presetID="21" presetClass="entr" presetSubtype="1"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heel(1)">
                                      <p:cBhvr>
                                        <p:cTn id="14"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7.xml><?xml version="1.0" encoding="utf-8"?>
<p:sld xmlns:a="http://schemas.openxmlformats.org/drawingml/2006/main" xmlns:r="http://schemas.openxmlformats.org/officeDocument/2006/relationships" xmlns:p="http://schemas.openxmlformats.org/presentationml/2006/main">
  <p:cSld>
    <p:bg>
      <p:bgPr>
        <a:gradFill>
          <a:gsLst>
            <a:gs pos="74000">
              <a:schemeClr val="accent5"/>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3B6E6483-DC5B-3F28-0DC6-808018248746}"/>
              </a:ext>
            </a:extLst>
          </p:cNvPr>
          <p:cNvSpPr txBox="1"/>
          <p:nvPr/>
        </p:nvSpPr>
        <p:spPr>
          <a:xfrm>
            <a:off x="437322" y="403617"/>
            <a:ext cx="5658678" cy="5632311"/>
          </a:xfrm>
          <a:prstGeom prst="rect">
            <a:avLst/>
          </a:prstGeom>
          <a:noFill/>
        </p:spPr>
        <p:txBody>
          <a:bodyPr wrap="square">
            <a:spAutoFit/>
          </a:bodyPr>
          <a:lstStyle/>
          <a:p>
            <a:r>
              <a:rPr lang="el-GR" sz="2400" b="1" i="0" dirty="0">
                <a:solidFill>
                  <a:srgbClr val="505154"/>
                </a:solidFill>
                <a:effectLst/>
                <a:latin typeface="Helvetica" panose="020B0604020202020204" pitchFamily="34" charset="0"/>
              </a:rPr>
              <a:t>Η διαρκής τάση ελάττωσης των εντόμων έχει προσελκύσει το ενδιαφέρον της κοινής γνώμης, καθώς οι μέλισσες και άλλοι </a:t>
            </a:r>
            <a:r>
              <a:rPr lang="el-GR" sz="2400" b="1" i="0" dirty="0" err="1">
                <a:solidFill>
                  <a:srgbClr val="505154"/>
                </a:solidFill>
                <a:effectLst/>
                <a:latin typeface="Helvetica" panose="020B0604020202020204" pitchFamily="34" charset="0"/>
              </a:rPr>
              <a:t>επικονιαστές</a:t>
            </a:r>
            <a:r>
              <a:rPr lang="el-GR" sz="2400" b="1" i="0" dirty="0">
                <a:solidFill>
                  <a:srgbClr val="505154"/>
                </a:solidFill>
                <a:effectLst/>
                <a:latin typeface="Helvetica" panose="020B0604020202020204" pitchFamily="34" charset="0"/>
              </a:rPr>
              <a:t> είναι απαραίτητοι για τα οικοσυστήματα και τη βιοποικιλότητα. Χωρίς αυτούς, πολλά είδη φυτών θα μειωθούν και εντέλει θα εξαφανιστούν, μαζί με τους οργανισμούς που εξαρτώνται από αυτά. Επιπλέον, η μείωση του αριθμού και της ποικιλομορφίας των </a:t>
            </a:r>
            <a:r>
              <a:rPr lang="el-GR" sz="2400" b="1" i="0" dirty="0" err="1">
                <a:solidFill>
                  <a:srgbClr val="505154"/>
                </a:solidFill>
                <a:effectLst/>
                <a:latin typeface="Helvetica" panose="020B0604020202020204" pitchFamily="34" charset="0"/>
              </a:rPr>
              <a:t>επικονιαστών</a:t>
            </a:r>
            <a:r>
              <a:rPr lang="el-GR" sz="2400" b="1" i="0" dirty="0">
                <a:solidFill>
                  <a:srgbClr val="505154"/>
                </a:solidFill>
                <a:effectLst/>
                <a:latin typeface="Helvetica" panose="020B0604020202020204" pitchFamily="34" charset="0"/>
              </a:rPr>
              <a:t> έχει αντίκτυπο στην ασφάλεια των τροφίμων, με άμεσες επιπτώσεις στη γεωργία.</a:t>
            </a:r>
            <a:endParaRPr lang="el-GR" sz="2400" b="1" dirty="0"/>
          </a:p>
        </p:txBody>
      </p:sp>
      <p:pic>
        <p:nvPicPr>
          <p:cNvPr id="5" name="Εικόνα 4">
            <a:extLst>
              <a:ext uri="{FF2B5EF4-FFF2-40B4-BE49-F238E27FC236}">
                <a16:creationId xmlns:a16="http://schemas.microsoft.com/office/drawing/2014/main" id="{0E93AD32-037F-41CD-D677-3672AEED1FA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682201" y="1815181"/>
            <a:ext cx="5258008" cy="3508587"/>
          </a:xfrm>
          <a:prstGeom prst="rect">
            <a:avLst/>
          </a:prstGeom>
          <a:ln>
            <a:noFill/>
          </a:ln>
          <a:effectLst>
            <a:outerShdw blurRad="292100" dist="139700" dir="2700000" algn="tl" rotWithShape="0">
              <a:srgbClr val="333333">
                <a:alpha val="65000"/>
              </a:srgbClr>
            </a:outerShdw>
          </a:effectLst>
        </p:spPr>
      </p:pic>
    </p:spTree>
    <p:extLst>
      <p:ext uri="{BB962C8B-B14F-4D97-AF65-F5344CB8AC3E}">
        <p14:creationId xmlns:p14="http://schemas.microsoft.com/office/powerpoint/2010/main" val="2604387034"/>
      </p:ext>
    </p:extLst>
  </p:cSld>
  <p:clrMapOvr>
    <a:masterClrMapping/>
  </p:clrMapOvr>
  <mc:AlternateContent xmlns:mc="http://schemas.openxmlformats.org/markup-compatibility/2006">
    <mc:Choice xmlns:p14="http://schemas.microsoft.com/office/powerpoint/2010/main" Requires="p14">
      <p:transition spd="slow" p14:dur="1600">
        <p14:prism isInverted="1"/>
      </p:transition>
    </mc:Choice>
    <mc:Fallback>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000"/>
                                        <p:tgtEl>
                                          <p:spTgt spid="3"/>
                                        </p:tgtEl>
                                      </p:cBhvr>
                                    </p:animEffect>
                                    <p:anim calcmode="lin" valueType="num">
                                      <p:cBhvr>
                                        <p:cTn id="8" dur="1000" fill="hold"/>
                                        <p:tgtEl>
                                          <p:spTgt spid="3"/>
                                        </p:tgtEl>
                                        <p:attrNameLst>
                                          <p:attrName>ppt_x</p:attrName>
                                        </p:attrNameLst>
                                      </p:cBhvr>
                                      <p:tavLst>
                                        <p:tav tm="0">
                                          <p:val>
                                            <p:strVal val="#ppt_x"/>
                                          </p:val>
                                        </p:tav>
                                        <p:tav tm="100000">
                                          <p:val>
                                            <p:strVal val="#ppt_x"/>
                                          </p:val>
                                        </p:tav>
                                      </p:tavLst>
                                    </p:anim>
                                    <p:anim calcmode="lin" valueType="num">
                                      <p:cBhvr>
                                        <p:cTn id="9" dur="1000" fill="hold"/>
                                        <p:tgtEl>
                                          <p:spTgt spid="3"/>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6" presetClass="entr" presetSubtype="0" fill="hold" nodeType="clickEffect">
                                  <p:stCondLst>
                                    <p:cond delay="0"/>
                                  </p:stCondLst>
                                  <p:childTnLst>
                                    <p:set>
                                      <p:cBhvr>
                                        <p:cTn id="13" dur="1" fill="hold">
                                          <p:stCondLst>
                                            <p:cond delay="0"/>
                                          </p:stCondLst>
                                        </p:cTn>
                                        <p:tgtEl>
                                          <p:spTgt spid="5"/>
                                        </p:tgtEl>
                                        <p:attrNameLst>
                                          <p:attrName>style.visibility</p:attrName>
                                        </p:attrNameLst>
                                      </p:cBhvr>
                                      <p:to>
                                        <p:strVal val="visible"/>
                                      </p:to>
                                    </p:set>
                                    <p:animEffect transition="in" filter="wipe(down)">
                                      <p:cBhvr>
                                        <p:cTn id="14" dur="580">
                                          <p:stCondLst>
                                            <p:cond delay="0"/>
                                          </p:stCondLst>
                                        </p:cTn>
                                        <p:tgtEl>
                                          <p:spTgt spid="5"/>
                                        </p:tgtEl>
                                      </p:cBhvr>
                                    </p:animEffect>
                                    <p:anim calcmode="lin" valueType="num">
                                      <p:cBhvr>
                                        <p:cTn id="15" dur="1822" tmFilter="0,0; 0.14,0.36; 0.43,0.73; 0.71,0.91; 1.0,1.0">
                                          <p:stCondLst>
                                            <p:cond delay="0"/>
                                          </p:stCondLst>
                                        </p:cTn>
                                        <p:tgtEl>
                                          <p:spTgt spid="5"/>
                                        </p:tgtEl>
                                        <p:attrNameLst>
                                          <p:attrName>ppt_x</p:attrName>
                                        </p:attrNameLst>
                                      </p:cBhvr>
                                      <p:tavLst>
                                        <p:tav tm="0">
                                          <p:val>
                                            <p:strVal val="#ppt_x-0.25"/>
                                          </p:val>
                                        </p:tav>
                                        <p:tav tm="100000">
                                          <p:val>
                                            <p:strVal val="#ppt_x"/>
                                          </p:val>
                                        </p:tav>
                                      </p:tavLst>
                                    </p:anim>
                                    <p:anim calcmode="lin" valueType="num">
                                      <p:cBhvr>
                                        <p:cTn id="16" dur="664" tmFilter="0.0,0.0; 0.25,0.07; 0.50,0.2; 0.75,0.467; 1.0,1.0">
                                          <p:stCondLst>
                                            <p:cond delay="0"/>
                                          </p:stCondLst>
                                        </p:cTn>
                                        <p:tgtEl>
                                          <p:spTgt spid="5"/>
                                        </p:tgtEl>
                                        <p:attrNameLst>
                                          <p:attrName>ppt_y</p:attrName>
                                        </p:attrNameLst>
                                      </p:cBhvr>
                                      <p:tavLst>
                                        <p:tav tm="0" fmla="#ppt_y-sin(pi*$)/3">
                                          <p:val>
                                            <p:fltVal val="0.5"/>
                                          </p:val>
                                        </p:tav>
                                        <p:tav tm="100000">
                                          <p:val>
                                            <p:fltVal val="1"/>
                                          </p:val>
                                        </p:tav>
                                      </p:tavLst>
                                    </p:anim>
                                    <p:anim calcmode="lin" valueType="num">
                                      <p:cBhvr>
                                        <p:cTn id="17" dur="664" tmFilter="0, 0; 0.125,0.2665; 0.25,0.4; 0.375,0.465; 0.5,0.5;  0.625,0.535; 0.75,0.6; 0.875,0.7335; 1,1">
                                          <p:stCondLst>
                                            <p:cond delay="664"/>
                                          </p:stCondLst>
                                        </p:cTn>
                                        <p:tgtEl>
                                          <p:spTgt spid="5"/>
                                        </p:tgtEl>
                                        <p:attrNameLst>
                                          <p:attrName>ppt_y</p:attrName>
                                        </p:attrNameLst>
                                      </p:cBhvr>
                                      <p:tavLst>
                                        <p:tav tm="0" fmla="#ppt_y-sin(pi*$)/9">
                                          <p:val>
                                            <p:fltVal val="0"/>
                                          </p:val>
                                        </p:tav>
                                        <p:tav tm="100000">
                                          <p:val>
                                            <p:fltVal val="1"/>
                                          </p:val>
                                        </p:tav>
                                      </p:tavLst>
                                    </p:anim>
                                    <p:anim calcmode="lin" valueType="num">
                                      <p:cBhvr>
                                        <p:cTn id="18" dur="332" tmFilter="0, 0; 0.125,0.2665; 0.25,0.4; 0.375,0.465; 0.5,0.5;  0.625,0.535; 0.75,0.6; 0.875,0.7335; 1,1">
                                          <p:stCondLst>
                                            <p:cond delay="1324"/>
                                          </p:stCondLst>
                                        </p:cTn>
                                        <p:tgtEl>
                                          <p:spTgt spid="5"/>
                                        </p:tgtEl>
                                        <p:attrNameLst>
                                          <p:attrName>ppt_y</p:attrName>
                                        </p:attrNameLst>
                                      </p:cBhvr>
                                      <p:tavLst>
                                        <p:tav tm="0" fmla="#ppt_y-sin(pi*$)/27">
                                          <p:val>
                                            <p:fltVal val="0"/>
                                          </p:val>
                                        </p:tav>
                                        <p:tav tm="100000">
                                          <p:val>
                                            <p:fltVal val="1"/>
                                          </p:val>
                                        </p:tav>
                                      </p:tavLst>
                                    </p:anim>
                                    <p:anim calcmode="lin" valueType="num">
                                      <p:cBhvr>
                                        <p:cTn id="19" dur="164" tmFilter="0, 0; 0.125,0.2665; 0.25,0.4; 0.375,0.465; 0.5,0.5;  0.625,0.535; 0.75,0.6; 0.875,0.7335; 1,1">
                                          <p:stCondLst>
                                            <p:cond delay="1656"/>
                                          </p:stCondLst>
                                        </p:cTn>
                                        <p:tgtEl>
                                          <p:spTgt spid="5"/>
                                        </p:tgtEl>
                                        <p:attrNameLst>
                                          <p:attrName>ppt_y</p:attrName>
                                        </p:attrNameLst>
                                      </p:cBhvr>
                                      <p:tavLst>
                                        <p:tav tm="0" fmla="#ppt_y-sin(pi*$)/81">
                                          <p:val>
                                            <p:fltVal val="0"/>
                                          </p:val>
                                        </p:tav>
                                        <p:tav tm="100000">
                                          <p:val>
                                            <p:fltVal val="1"/>
                                          </p:val>
                                        </p:tav>
                                      </p:tavLst>
                                    </p:anim>
                                    <p:animScale>
                                      <p:cBhvr>
                                        <p:cTn id="20" dur="26">
                                          <p:stCondLst>
                                            <p:cond delay="650"/>
                                          </p:stCondLst>
                                        </p:cTn>
                                        <p:tgtEl>
                                          <p:spTgt spid="5"/>
                                        </p:tgtEl>
                                      </p:cBhvr>
                                      <p:to x="100000" y="60000"/>
                                    </p:animScale>
                                    <p:animScale>
                                      <p:cBhvr>
                                        <p:cTn id="21" dur="166" decel="50000">
                                          <p:stCondLst>
                                            <p:cond delay="676"/>
                                          </p:stCondLst>
                                        </p:cTn>
                                        <p:tgtEl>
                                          <p:spTgt spid="5"/>
                                        </p:tgtEl>
                                      </p:cBhvr>
                                      <p:to x="100000" y="100000"/>
                                    </p:animScale>
                                    <p:animScale>
                                      <p:cBhvr>
                                        <p:cTn id="22" dur="26">
                                          <p:stCondLst>
                                            <p:cond delay="1312"/>
                                          </p:stCondLst>
                                        </p:cTn>
                                        <p:tgtEl>
                                          <p:spTgt spid="5"/>
                                        </p:tgtEl>
                                      </p:cBhvr>
                                      <p:to x="100000" y="80000"/>
                                    </p:animScale>
                                    <p:animScale>
                                      <p:cBhvr>
                                        <p:cTn id="23" dur="166" decel="50000">
                                          <p:stCondLst>
                                            <p:cond delay="1338"/>
                                          </p:stCondLst>
                                        </p:cTn>
                                        <p:tgtEl>
                                          <p:spTgt spid="5"/>
                                        </p:tgtEl>
                                      </p:cBhvr>
                                      <p:to x="100000" y="100000"/>
                                    </p:animScale>
                                    <p:animScale>
                                      <p:cBhvr>
                                        <p:cTn id="24" dur="26">
                                          <p:stCondLst>
                                            <p:cond delay="1642"/>
                                          </p:stCondLst>
                                        </p:cTn>
                                        <p:tgtEl>
                                          <p:spTgt spid="5"/>
                                        </p:tgtEl>
                                      </p:cBhvr>
                                      <p:to x="100000" y="90000"/>
                                    </p:animScale>
                                    <p:animScale>
                                      <p:cBhvr>
                                        <p:cTn id="25" dur="166" decel="50000">
                                          <p:stCondLst>
                                            <p:cond delay="1668"/>
                                          </p:stCondLst>
                                        </p:cTn>
                                        <p:tgtEl>
                                          <p:spTgt spid="5"/>
                                        </p:tgtEl>
                                      </p:cBhvr>
                                      <p:to x="100000" y="100000"/>
                                    </p:animScale>
                                    <p:animScale>
                                      <p:cBhvr>
                                        <p:cTn id="26" dur="26">
                                          <p:stCondLst>
                                            <p:cond delay="1808"/>
                                          </p:stCondLst>
                                        </p:cTn>
                                        <p:tgtEl>
                                          <p:spTgt spid="5"/>
                                        </p:tgtEl>
                                      </p:cBhvr>
                                      <p:to x="100000" y="95000"/>
                                    </p:animScale>
                                    <p:animScale>
                                      <p:cBhvr>
                                        <p:cTn id="27" dur="166" decel="50000">
                                          <p:stCondLst>
                                            <p:cond delay="1834"/>
                                          </p:stCondLst>
                                        </p:cTn>
                                        <p:tgtEl>
                                          <p:spTgt spid="5"/>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8.xml><?xml version="1.0" encoding="utf-8"?>
<p:sld xmlns:a="http://schemas.openxmlformats.org/drawingml/2006/main" xmlns:r="http://schemas.openxmlformats.org/officeDocument/2006/relationships" xmlns:p="http://schemas.openxmlformats.org/presentationml/2006/main">
  <p:cSld>
    <p:bg>
      <p:bgPr>
        <a:gradFill>
          <a:gsLst>
            <a:gs pos="74000">
              <a:schemeClr val="accent1">
                <a:lumMod val="40000"/>
                <a:lumOff val="60000"/>
              </a:schemeClr>
            </a:gs>
            <a:gs pos="83000">
              <a:schemeClr val="accent1">
                <a:lumMod val="45000"/>
                <a:lumOff val="55000"/>
              </a:schemeClr>
            </a:gs>
            <a:gs pos="100000">
              <a:schemeClr val="accent1">
                <a:lumMod val="30000"/>
                <a:lumOff val="70000"/>
              </a:schemeClr>
            </a:gs>
          </a:gsLst>
          <a:lin ang="5400000" scaled="1"/>
        </a:gradFill>
        <a:effectLst/>
      </p:bgPr>
    </p:bg>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id="{2979D64D-383C-F5B2-F2A4-CBBB460E3AD6}"/>
              </a:ext>
            </a:extLst>
          </p:cNvPr>
          <p:cNvSpPr>
            <a:spLocks noGrp="1"/>
          </p:cNvSpPr>
          <p:nvPr>
            <p:ph type="title"/>
          </p:nvPr>
        </p:nvSpPr>
        <p:spPr/>
        <p:txBody>
          <a:bodyPr>
            <a:noAutofit/>
          </a:bodyPr>
          <a:lstStyle/>
          <a:p>
            <a:pPr algn="ctr"/>
            <a:r>
              <a:rPr lang="el-GR" sz="9600" b="1" dirty="0"/>
              <a:t>Τέλος!!!</a:t>
            </a:r>
          </a:p>
        </p:txBody>
      </p:sp>
      <p:sp>
        <p:nvSpPr>
          <p:cNvPr id="3" name="Θέση περιεχομένου 2">
            <a:extLst>
              <a:ext uri="{FF2B5EF4-FFF2-40B4-BE49-F238E27FC236}">
                <a16:creationId xmlns:a16="http://schemas.microsoft.com/office/drawing/2014/main" id="{4AC13FCE-EDD7-8732-AF26-35A1753B9806}"/>
              </a:ext>
            </a:extLst>
          </p:cNvPr>
          <p:cNvSpPr>
            <a:spLocks noGrp="1"/>
          </p:cNvSpPr>
          <p:nvPr>
            <p:ph idx="1"/>
          </p:nvPr>
        </p:nvSpPr>
        <p:spPr>
          <a:xfrm>
            <a:off x="268357" y="1789043"/>
            <a:ext cx="3760304" cy="3802684"/>
          </a:xfrm>
        </p:spPr>
        <p:txBody>
          <a:bodyPr/>
          <a:lstStyle/>
          <a:p>
            <a:pPr marL="0" indent="0">
              <a:buNone/>
            </a:pPr>
            <a:r>
              <a:rPr lang="el-GR" dirty="0"/>
              <a:t> </a:t>
            </a:r>
            <a:r>
              <a:rPr lang="el-GR" b="1" dirty="0"/>
              <a:t>Σόλωνας Τρύφωνας</a:t>
            </a:r>
          </a:p>
          <a:p>
            <a:pPr marL="0" indent="0">
              <a:buNone/>
            </a:pPr>
            <a:r>
              <a:rPr lang="el-GR" b="1" dirty="0"/>
              <a:t> Μιχάλης </a:t>
            </a:r>
            <a:r>
              <a:rPr lang="el-GR" b="1" dirty="0" err="1"/>
              <a:t>Τσαβαλίας</a:t>
            </a:r>
            <a:r>
              <a:rPr lang="el-GR" b="1" dirty="0"/>
              <a:t> </a:t>
            </a:r>
          </a:p>
          <a:p>
            <a:pPr marL="0" indent="0">
              <a:buNone/>
            </a:pPr>
            <a:r>
              <a:rPr lang="el-GR" b="1" dirty="0"/>
              <a:t>Γιάννης </a:t>
            </a:r>
            <a:r>
              <a:rPr lang="el-GR" b="1" dirty="0" err="1"/>
              <a:t>Σιαπέρας</a:t>
            </a:r>
            <a:r>
              <a:rPr lang="el-GR" b="1" dirty="0"/>
              <a:t> </a:t>
            </a:r>
          </a:p>
          <a:p>
            <a:pPr marL="0" indent="0">
              <a:buNone/>
            </a:pPr>
            <a:r>
              <a:rPr lang="el-GR" b="1" dirty="0" err="1"/>
              <a:t>Αναστάσης</a:t>
            </a:r>
            <a:r>
              <a:rPr lang="el-GR" b="1" dirty="0"/>
              <a:t> Μίχας </a:t>
            </a:r>
          </a:p>
        </p:txBody>
      </p:sp>
      <p:sp>
        <p:nvSpPr>
          <p:cNvPr id="5" name="TextBox 4">
            <a:extLst>
              <a:ext uri="{FF2B5EF4-FFF2-40B4-BE49-F238E27FC236}">
                <a16:creationId xmlns:a16="http://schemas.microsoft.com/office/drawing/2014/main" id="{03883D91-DA73-8CD4-F2B1-3B55C7FE6FF3}"/>
              </a:ext>
            </a:extLst>
          </p:cNvPr>
          <p:cNvSpPr txBox="1"/>
          <p:nvPr/>
        </p:nvSpPr>
        <p:spPr>
          <a:xfrm>
            <a:off x="7301949" y="2309074"/>
            <a:ext cx="6824868" cy="461665"/>
          </a:xfrm>
          <a:prstGeom prst="rect">
            <a:avLst/>
          </a:prstGeom>
          <a:noFill/>
        </p:spPr>
        <p:txBody>
          <a:bodyPr wrap="square">
            <a:spAutoFit/>
          </a:bodyPr>
          <a:lstStyle/>
          <a:p>
            <a:r>
              <a:rPr lang="en-US" sz="2400" dirty="0">
                <a:solidFill>
                  <a:schemeClr val="accent1">
                    <a:lumMod val="75000"/>
                  </a:schemeClr>
                </a:solidFill>
              </a:rPr>
              <a:t>https://www.europarl.europa.eu</a:t>
            </a:r>
            <a:endParaRPr lang="el-GR" sz="2400" dirty="0">
              <a:solidFill>
                <a:schemeClr val="accent1">
                  <a:lumMod val="75000"/>
                </a:schemeClr>
              </a:solidFill>
            </a:endParaRPr>
          </a:p>
        </p:txBody>
      </p:sp>
      <p:sp>
        <p:nvSpPr>
          <p:cNvPr id="7" name="TextBox 6">
            <a:extLst>
              <a:ext uri="{FF2B5EF4-FFF2-40B4-BE49-F238E27FC236}">
                <a16:creationId xmlns:a16="http://schemas.microsoft.com/office/drawing/2014/main" id="{41FD1016-F22B-4E6D-D6F1-7CBCBF0D8153}"/>
              </a:ext>
            </a:extLst>
          </p:cNvPr>
          <p:cNvSpPr txBox="1"/>
          <p:nvPr/>
        </p:nvSpPr>
        <p:spPr>
          <a:xfrm>
            <a:off x="7845287" y="1601189"/>
            <a:ext cx="6096000" cy="707886"/>
          </a:xfrm>
          <a:prstGeom prst="rect">
            <a:avLst/>
          </a:prstGeom>
          <a:noFill/>
        </p:spPr>
        <p:txBody>
          <a:bodyPr wrap="square">
            <a:spAutoFit/>
          </a:bodyPr>
          <a:lstStyle/>
          <a:p>
            <a:r>
              <a:rPr lang="el-GR" sz="4000" dirty="0"/>
              <a:t>Πηγές</a:t>
            </a:r>
          </a:p>
        </p:txBody>
      </p:sp>
      <p:sp>
        <p:nvSpPr>
          <p:cNvPr id="9" name="TextBox 8">
            <a:extLst>
              <a:ext uri="{FF2B5EF4-FFF2-40B4-BE49-F238E27FC236}">
                <a16:creationId xmlns:a16="http://schemas.microsoft.com/office/drawing/2014/main" id="{712FCF98-610D-976B-0D59-37F607490FD7}"/>
              </a:ext>
            </a:extLst>
          </p:cNvPr>
          <p:cNvSpPr txBox="1"/>
          <p:nvPr/>
        </p:nvSpPr>
        <p:spPr>
          <a:xfrm>
            <a:off x="7361583" y="2770739"/>
            <a:ext cx="7063408" cy="461665"/>
          </a:xfrm>
          <a:prstGeom prst="rect">
            <a:avLst/>
          </a:prstGeom>
          <a:noFill/>
        </p:spPr>
        <p:txBody>
          <a:bodyPr wrap="square">
            <a:spAutoFit/>
          </a:bodyPr>
          <a:lstStyle/>
          <a:p>
            <a:r>
              <a:rPr lang="el-GR" sz="2400" dirty="0">
                <a:solidFill>
                  <a:schemeClr val="accent1">
                    <a:lumMod val="75000"/>
                  </a:schemeClr>
                </a:solidFill>
              </a:rPr>
              <a:t>https://el.wiktionary.org/wiki</a:t>
            </a:r>
          </a:p>
        </p:txBody>
      </p:sp>
    </p:spTree>
    <p:extLst>
      <p:ext uri="{BB962C8B-B14F-4D97-AF65-F5344CB8AC3E}">
        <p14:creationId xmlns:p14="http://schemas.microsoft.com/office/powerpoint/2010/main" val="4291353517"/>
      </p:ext>
    </p:extLst>
  </p:cSld>
  <p:clrMapOvr>
    <a:masterClrMapping/>
  </p:clrMapOvr>
  <mc:AlternateContent xmlns:mc="http://schemas.openxmlformats.org/markup-compatibility/2006">
    <mc:Choice xmlns:p15="http://schemas.microsoft.com/office/powerpoint/2012/main" Requires="p15">
      <p:transition xmlns:p14="http://schemas.microsoft.com/office/powerpoint/2010/main" spd="slow" p14:dur="3250">
        <p15:prstTrans prst="origami"/>
      </p:transition>
    </mc:Choice>
    <mc:Fallback>
      <p:transition spd="slow">
        <p:fade/>
      </p:transition>
    </mc:Fallback>
  </mc:AlternateContent>
</p:sld>
</file>

<file path=ppt/theme/theme1.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92</TotalTime>
  <Words>379</Words>
  <Application>Microsoft Office PowerPoint</Application>
  <PresentationFormat>Ευρεία οθόνη</PresentationFormat>
  <Paragraphs>16</Paragraphs>
  <Slides>8</Slides>
  <Notes>0</Notes>
  <HiddenSlides>0</HiddenSlides>
  <MMClips>0</MMClips>
  <ScaleCrop>false</ScaleCrop>
  <HeadingPairs>
    <vt:vector size="6" baseType="variant">
      <vt:variant>
        <vt:lpstr>Γραμματοσειρές που χρησιμοποιούνται</vt:lpstr>
      </vt:variant>
      <vt:variant>
        <vt:i4>6</vt:i4>
      </vt:variant>
      <vt:variant>
        <vt:lpstr>Θέμα</vt:lpstr>
      </vt:variant>
      <vt:variant>
        <vt:i4>1</vt:i4>
      </vt:variant>
      <vt:variant>
        <vt:lpstr>Τίτλοι διαφανειών</vt:lpstr>
      </vt:variant>
      <vt:variant>
        <vt:i4>8</vt:i4>
      </vt:variant>
    </vt:vector>
  </HeadingPairs>
  <TitlesOfParts>
    <vt:vector size="15" baseType="lpstr">
      <vt:lpstr>Arial</vt:lpstr>
      <vt:lpstr>Arial</vt:lpstr>
      <vt:lpstr>Calibri</vt:lpstr>
      <vt:lpstr>Calibri Light</vt:lpstr>
      <vt:lpstr>Helvetica</vt:lpstr>
      <vt:lpstr>Roboto</vt:lpstr>
      <vt:lpstr>Θέμα του Office</vt:lpstr>
      <vt:lpstr>Εργασία 13: Επικονίαση </vt:lpstr>
      <vt:lpstr>Επικονίαση ονομάζεται η διαδικασία μέσω της οποίας πραγματοποιείται η γονιμοποίηση στα φυτά. Για να γίνει η γονιμοποίηση θα πρέπει να μεταφερθούν οι γυρεόκοκκοι από τους ανθήρες στο στίγμα του υπέρου. Η διαδικασία επιτυγχάνεται κυρίως με τη βοήθεια των εντόμων και του αέρα.</vt:lpstr>
      <vt:lpstr>Παρουσίαση του PowerPoint</vt:lpstr>
      <vt:lpstr>Παρουσίαση του PowerPoint</vt:lpstr>
      <vt:lpstr>Παρουσίαση του PowerPoint</vt:lpstr>
      <vt:lpstr>Παρουσίαση του PowerPoint</vt:lpstr>
      <vt:lpstr>Παρουσίαση του PowerPoint</vt:lpstr>
      <vt:lpstr>Τέλος!!!</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Εργασία 13: Επικονίαση </dc:title>
  <dc:creator>USER</dc:creator>
  <cp:lastModifiedBy>USER</cp:lastModifiedBy>
  <cp:revision>5</cp:revision>
  <dcterms:created xsi:type="dcterms:W3CDTF">2023-02-20T13:09:59Z</dcterms:created>
  <dcterms:modified xsi:type="dcterms:W3CDTF">2023-02-20T14:42:08Z</dcterms:modified>
</cp:coreProperties>
</file>