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7" d="100"/>
          <a:sy n="67" d="100"/>
        </p:scale>
        <p:origin x="4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B2DFC8-4FAF-28B0-8D38-584BF818AFB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10A5A09-24A7-FB12-CB6D-8C8901894E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542F654-9272-F3EA-22AC-358C41019408}"/>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C125B016-386F-9A2D-6ADC-566ABCA4BE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C56832-5978-D275-0373-D7DB923C2409}"/>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1365059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5936B9-91DD-7C0C-6CC6-40A54EC9368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16BF890-4908-C868-12F4-447A9D81305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93725B-F571-EA71-265D-E5302B4DCAEE}"/>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154A84D8-8B9E-BE1C-D0B4-1BE64C4BC6A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B2E76A-85BC-E7FE-EFD0-E8C8199D1F31}"/>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297385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EA52E6B-1FF8-00D1-D2FC-30D4ED96D07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FC76B3-0B09-5245-718D-F10837A544C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3A8293-4DA1-1B13-B368-124A973EC7A3}"/>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E18E7826-C2AE-A6CC-FE4F-C4B4EF890F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436D1EA-0C20-2DBE-C8FE-4249AC957569}"/>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122511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3E1587-2845-E645-5977-02EEC24C1B7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86F2904-BD8B-12D7-7D8B-4EACFA97173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D6DC55C-F394-4DEA-A048-41AAC139A71E}"/>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5FD8BD6B-300A-4603-AAB1-F4DDD14A97B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D6A0C25-A97B-7F5C-A8DD-142E83175FC3}"/>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28144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9964B6-0D09-766E-5CBD-AB4A8BA64EE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2389F5-56F1-1B21-499A-107997F15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010063A-F9F3-7144-9782-E7327AFA33A9}"/>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DEBC0E34-1970-FDFA-CC07-4ABBD8AAB6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3922E39-912A-70A4-9222-7C2AB8873120}"/>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3318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4E5BD2-7ABB-C98E-94F7-3DEEC221414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90C2725-7678-5F69-7D50-FA0CE2F43E3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7B2828B-CC18-9A4F-385C-E57A874AD98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700B924-BB17-FFE2-4B45-FD3BF0EB43AE}"/>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6" name="Θέση υποσέλιδου 5">
            <a:extLst>
              <a:ext uri="{FF2B5EF4-FFF2-40B4-BE49-F238E27FC236}">
                <a16:creationId xmlns:a16="http://schemas.microsoft.com/office/drawing/2014/main" id="{F50A356F-421F-0A3C-B8A4-0A822C458BB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4D9E68-0EA5-8C26-3B1D-BBF8742DC6D3}"/>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223645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AA43A7-F8C7-FB93-440C-A6B1B432A9C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6CE25C9-A7DF-3F98-E139-CA9D2073A0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162CDAB-5A93-33EA-EE58-701FC66C493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BA1A775-0BED-E895-D149-B10865E508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AE2C2DB-2C94-1CD9-4228-AB132DDF2A9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AD22BA1-6CCA-AD96-108A-48B0F3CC6FE6}"/>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8" name="Θέση υποσέλιδου 7">
            <a:extLst>
              <a:ext uri="{FF2B5EF4-FFF2-40B4-BE49-F238E27FC236}">
                <a16:creationId xmlns:a16="http://schemas.microsoft.com/office/drawing/2014/main" id="{3A31C3D1-8EF2-05DA-C796-0D166CC928E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162B189-6999-A266-0040-2A5B9B41EE96}"/>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393416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D38B45-CCD3-A569-9C6E-5BDA61778E4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59B29BC-87E5-0C67-8E2D-F34D6A649F36}"/>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4" name="Θέση υποσέλιδου 3">
            <a:extLst>
              <a:ext uri="{FF2B5EF4-FFF2-40B4-BE49-F238E27FC236}">
                <a16:creationId xmlns:a16="http://schemas.microsoft.com/office/drawing/2014/main" id="{DFD41710-D466-5FA5-7006-1AD3AE7C479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BBF7578-88F4-9BAE-4293-FAF7909B641B}"/>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274653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85F04F2-5AF6-391B-F8A0-F4223F5D6409}"/>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3" name="Θέση υποσέλιδου 2">
            <a:extLst>
              <a:ext uri="{FF2B5EF4-FFF2-40B4-BE49-F238E27FC236}">
                <a16:creationId xmlns:a16="http://schemas.microsoft.com/office/drawing/2014/main" id="{A7E327AB-ABDE-0EF7-E79B-83C6F740822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3E95088-2C58-F18D-65AE-CC96A7C2F77F}"/>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2572009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0C5283-6D5A-73E7-205E-D508758FB2C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8EB5D78-3420-51E0-B810-A4F209E090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4D76C7E-8DFD-AB22-1727-B1F214201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5A4F5CF-10EA-875C-8172-1B39295AE6ED}"/>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6" name="Θέση υποσέλιδου 5">
            <a:extLst>
              <a:ext uri="{FF2B5EF4-FFF2-40B4-BE49-F238E27FC236}">
                <a16:creationId xmlns:a16="http://schemas.microsoft.com/office/drawing/2014/main" id="{EBE41ADE-241A-14B1-D3AF-6A93B02B33E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21BC4D5-0AB6-0968-8A18-12582892A85D}"/>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4292637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FF6AFF-8468-50AB-648E-FF36B9E60F4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DFEAC91-491C-345E-4FB1-FB387E8014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0E9F511-8544-CD32-E715-9C3084492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F21803B-CA2A-0854-994F-CDD1592D4951}"/>
              </a:ext>
            </a:extLst>
          </p:cNvPr>
          <p:cNvSpPr>
            <a:spLocks noGrp="1"/>
          </p:cNvSpPr>
          <p:nvPr>
            <p:ph type="dt" sz="half" idx="10"/>
          </p:nvPr>
        </p:nvSpPr>
        <p:spPr/>
        <p:txBody>
          <a:bodyPr/>
          <a:lstStyle/>
          <a:p>
            <a:fld id="{359EBF90-B79B-4BFB-ADC8-525F379F4200}" type="datetimeFigureOut">
              <a:rPr lang="el-GR" smtClean="0"/>
              <a:t>20/2/2023</a:t>
            </a:fld>
            <a:endParaRPr lang="el-GR"/>
          </a:p>
        </p:txBody>
      </p:sp>
      <p:sp>
        <p:nvSpPr>
          <p:cNvPr id="6" name="Θέση υποσέλιδου 5">
            <a:extLst>
              <a:ext uri="{FF2B5EF4-FFF2-40B4-BE49-F238E27FC236}">
                <a16:creationId xmlns:a16="http://schemas.microsoft.com/office/drawing/2014/main" id="{C77E3F02-60EA-D7E2-B035-E26AB7758BD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3695771-530B-5354-0C87-0F5684305268}"/>
              </a:ext>
            </a:extLst>
          </p:cNvPr>
          <p:cNvSpPr>
            <a:spLocks noGrp="1"/>
          </p:cNvSpPr>
          <p:nvPr>
            <p:ph type="sldNum" sz="quarter" idx="12"/>
          </p:nvPr>
        </p:nvSpPr>
        <p:spPr/>
        <p:txBody>
          <a:bodyPr/>
          <a:lstStyle/>
          <a:p>
            <a:fld id="{8F1EDF29-1E33-4DE2-87CD-55EF5D8108E1}" type="slidenum">
              <a:rPr lang="el-GR" smtClean="0"/>
              <a:t>‹#›</a:t>
            </a:fld>
            <a:endParaRPr lang="el-GR"/>
          </a:p>
        </p:txBody>
      </p:sp>
    </p:spTree>
    <p:extLst>
      <p:ext uri="{BB962C8B-B14F-4D97-AF65-F5344CB8AC3E}">
        <p14:creationId xmlns:p14="http://schemas.microsoft.com/office/powerpoint/2010/main" val="4051870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FE6D2E0-59B6-1946-129A-2630B540B6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CAE310A-9ECF-51B5-7035-3D3C7D8F0A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8B295A5-3F6D-64AD-D2B8-9FEBF2973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EBF90-B79B-4BFB-ADC8-525F379F4200}" type="datetimeFigureOut">
              <a:rPr lang="el-GR" smtClean="0"/>
              <a:t>20/2/2023</a:t>
            </a:fld>
            <a:endParaRPr lang="el-GR"/>
          </a:p>
        </p:txBody>
      </p:sp>
      <p:sp>
        <p:nvSpPr>
          <p:cNvPr id="5" name="Θέση υποσέλιδου 4">
            <a:extLst>
              <a:ext uri="{FF2B5EF4-FFF2-40B4-BE49-F238E27FC236}">
                <a16:creationId xmlns:a16="http://schemas.microsoft.com/office/drawing/2014/main" id="{4FB66F1D-E2A6-CEA4-EFAA-88F0873900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D773F78-4194-AAE3-F9B6-2EB0B8EE7F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EDF29-1E33-4DE2-87CD-55EF5D8108E1}" type="slidenum">
              <a:rPr lang="el-GR" smtClean="0"/>
              <a:t>‹#›</a:t>
            </a:fld>
            <a:endParaRPr lang="el-GR"/>
          </a:p>
        </p:txBody>
      </p:sp>
    </p:spTree>
    <p:extLst>
      <p:ext uri="{BB962C8B-B14F-4D97-AF65-F5344CB8AC3E}">
        <p14:creationId xmlns:p14="http://schemas.microsoft.com/office/powerpoint/2010/main" val="3260316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D7D941-BDE8-2B28-5809-84FB2A80807E}"/>
              </a:ext>
            </a:extLst>
          </p:cNvPr>
          <p:cNvSpPr>
            <a:spLocks noGrp="1"/>
          </p:cNvSpPr>
          <p:nvPr>
            <p:ph type="ctrTitle"/>
          </p:nvPr>
        </p:nvSpPr>
        <p:spPr>
          <a:xfrm>
            <a:off x="1174044" y="1286933"/>
            <a:ext cx="9144000" cy="2304406"/>
          </a:xfrm>
        </p:spPr>
        <p:txBody>
          <a:bodyPr/>
          <a:lstStyle/>
          <a:p>
            <a:pPr>
              <a:lnSpc>
                <a:spcPct val="150000"/>
              </a:lnSpc>
            </a:pPr>
            <a:r>
              <a:rPr lang="el-GR" b="1" dirty="0"/>
              <a:t>Εργασία 13</a:t>
            </a:r>
            <a:r>
              <a:rPr lang="en-US" b="1" dirty="0"/>
              <a:t>:</a:t>
            </a:r>
            <a:r>
              <a:rPr lang="el-GR" b="1" dirty="0"/>
              <a:t> Επικονίαση </a:t>
            </a:r>
          </a:p>
        </p:txBody>
      </p:sp>
      <p:sp>
        <p:nvSpPr>
          <p:cNvPr id="3" name="Υπότιτλος 2">
            <a:extLst>
              <a:ext uri="{FF2B5EF4-FFF2-40B4-BE49-F238E27FC236}">
                <a16:creationId xmlns:a16="http://schemas.microsoft.com/office/drawing/2014/main" id="{3F544FD9-3768-DD40-20FD-9015D46AB72D}"/>
              </a:ext>
            </a:extLst>
          </p:cNvPr>
          <p:cNvSpPr>
            <a:spLocks noGrp="1"/>
          </p:cNvSpPr>
          <p:nvPr>
            <p:ph type="subTitle" idx="1"/>
          </p:nvPr>
        </p:nvSpPr>
        <p:spPr>
          <a:xfrm>
            <a:off x="1524000" y="247474"/>
            <a:ext cx="9144000" cy="1655762"/>
          </a:xfrm>
        </p:spPr>
        <p:txBody>
          <a:bodyPr/>
          <a:lstStyle/>
          <a:p>
            <a:r>
              <a:rPr lang="el-GR" sz="3900" b="1" dirty="0"/>
              <a:t>Βιολογία Β΄3</a:t>
            </a:r>
          </a:p>
          <a:p>
            <a:pPr algn="r"/>
            <a:endParaRPr lang="el-GR" dirty="0"/>
          </a:p>
        </p:txBody>
      </p:sp>
    </p:spTree>
    <p:extLst>
      <p:ext uri="{BB962C8B-B14F-4D97-AF65-F5344CB8AC3E}">
        <p14:creationId xmlns:p14="http://schemas.microsoft.com/office/powerpoint/2010/main" val="28956134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DA06CC2D-9D28-82DB-97BA-CC9963626A95}"/>
              </a:ext>
            </a:extLst>
          </p:cNvPr>
          <p:cNvSpPr>
            <a:spLocks noGrp="1"/>
          </p:cNvSpPr>
          <p:nvPr>
            <p:ph type="title" idx="4294967295"/>
          </p:nvPr>
        </p:nvSpPr>
        <p:spPr>
          <a:xfrm>
            <a:off x="214489" y="1042459"/>
            <a:ext cx="10515600" cy="1325563"/>
          </a:xfrm>
        </p:spPr>
        <p:txBody>
          <a:bodyPr>
            <a:noAutofit/>
          </a:bodyPr>
          <a:lstStyle/>
          <a:p>
            <a:r>
              <a:rPr lang="el-GR" sz="3600" b="1" dirty="0"/>
              <a:t>Επικονίαση</a:t>
            </a:r>
            <a:r>
              <a:rPr lang="el-GR" sz="3600" dirty="0"/>
              <a:t> </a:t>
            </a:r>
            <a:r>
              <a:rPr lang="el-GR" sz="3600" b="0" i="0" dirty="0">
                <a:solidFill>
                  <a:srgbClr val="202124"/>
                </a:solidFill>
                <a:effectLst/>
                <a:latin typeface="arial" panose="020B0604020202020204" pitchFamily="34" charset="0"/>
              </a:rPr>
              <a:t>ονομάζεται η διαδικασία μέσω της οποίας πραγματοποιείται η γονιμοποίηση στα φυτά. Για να γίνει η γονιμοποίηση θα πρέπει να μεταφερθούν οι γυρεόκοκκοι από τους ανθήρες στο στίγμα του υπέρου. Η διαδικασία επιτυγχάνεται κυρίως με τη βοήθεια των εντόμων και του αέρα.</a:t>
            </a:r>
            <a:endParaRPr lang="el-GR" sz="3600" dirty="0"/>
          </a:p>
        </p:txBody>
      </p:sp>
      <p:pic>
        <p:nvPicPr>
          <p:cNvPr id="7" name="Εικόνα 6">
            <a:extLst>
              <a:ext uri="{FF2B5EF4-FFF2-40B4-BE49-F238E27FC236}">
                <a16:creationId xmlns:a16="http://schemas.microsoft.com/office/drawing/2014/main" id="{DB169632-9A2C-549D-BC45-F651DE13C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802" y="3429000"/>
            <a:ext cx="5894654" cy="284691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5561422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F5DD87-C06A-E609-E990-63309305E88E}"/>
              </a:ext>
            </a:extLst>
          </p:cNvPr>
          <p:cNvSpPr txBox="1"/>
          <p:nvPr/>
        </p:nvSpPr>
        <p:spPr>
          <a:xfrm>
            <a:off x="191911" y="96714"/>
            <a:ext cx="10306756" cy="2862322"/>
          </a:xfrm>
          <a:prstGeom prst="rect">
            <a:avLst/>
          </a:prstGeom>
          <a:noFill/>
        </p:spPr>
        <p:txBody>
          <a:bodyPr wrap="square">
            <a:spAutoFit/>
          </a:bodyPr>
          <a:lstStyle/>
          <a:p>
            <a:r>
              <a:rPr lang="el-GR" sz="3600" dirty="0" err="1">
                <a:solidFill>
                  <a:srgbClr val="202124"/>
                </a:solidFill>
                <a:latin typeface="arial" panose="020B0604020202020204" pitchFamily="34" charset="0"/>
              </a:rPr>
              <a:t>Ε</a:t>
            </a:r>
            <a:r>
              <a:rPr lang="el-GR" sz="3600" i="0" dirty="0" err="1">
                <a:solidFill>
                  <a:srgbClr val="202124"/>
                </a:solidFill>
                <a:latin typeface="arial" panose="020B0604020202020204" pitchFamily="34" charset="0"/>
              </a:rPr>
              <a:t>πικονιαστές</a:t>
            </a:r>
            <a:r>
              <a:rPr lang="el-GR" sz="3600" i="0" dirty="0">
                <a:solidFill>
                  <a:srgbClr val="202124"/>
                </a:solidFill>
                <a:latin typeface="arial" panose="020B0604020202020204" pitchFamily="34" charset="0"/>
              </a:rPr>
              <a:t> είναι τα 20.000 είδη μελισσών, οι πεταλούδες, οι μύγες, οι σφήκες και τα σκαθάρια. Επισκέπτονται λουλούδια για να τραφούν με το νέκταρ ή τη γύρη τους και έτσι μεταφέρουν κόκκους γύρης από λουλούδι σε λουλούδι.</a:t>
            </a:r>
            <a:endParaRPr lang="el-GR" sz="3600" dirty="0"/>
          </a:p>
        </p:txBody>
      </p:sp>
      <p:pic>
        <p:nvPicPr>
          <p:cNvPr id="5" name="Εικόνα 4">
            <a:extLst>
              <a:ext uri="{FF2B5EF4-FFF2-40B4-BE49-F238E27FC236}">
                <a16:creationId xmlns:a16="http://schemas.microsoft.com/office/drawing/2014/main" id="{7F7C743B-52B7-E16B-72B7-37EBD2DD76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154" y="3101622"/>
            <a:ext cx="5305779" cy="345428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9889040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9" name="Εικόνα 8">
            <a:extLst>
              <a:ext uri="{FF2B5EF4-FFF2-40B4-BE49-F238E27FC236}">
                <a16:creationId xmlns:a16="http://schemas.microsoft.com/office/drawing/2014/main" id="{79EAD7A2-EA66-6DA6-E653-CE1D3EC1D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143" y="3288985"/>
            <a:ext cx="7016395" cy="3707981"/>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a16="http://schemas.microsoft.com/office/drawing/2014/main" id="{93758B39-8D2F-F836-C8F4-BE51C12F89A5}"/>
              </a:ext>
            </a:extLst>
          </p:cNvPr>
          <p:cNvSpPr txBox="1"/>
          <p:nvPr/>
        </p:nvSpPr>
        <p:spPr>
          <a:xfrm>
            <a:off x="225287" y="241997"/>
            <a:ext cx="8189843" cy="3046988"/>
          </a:xfrm>
          <a:prstGeom prst="rect">
            <a:avLst/>
          </a:prstGeom>
          <a:noFill/>
        </p:spPr>
        <p:txBody>
          <a:bodyPr wrap="square">
            <a:spAutoFit/>
          </a:bodyPr>
          <a:lstStyle/>
          <a:p>
            <a:r>
              <a:rPr lang="el-GR" sz="2400" b="1" i="0" dirty="0">
                <a:solidFill>
                  <a:srgbClr val="3D3D3D"/>
                </a:solidFill>
                <a:effectLst/>
                <a:latin typeface="Roboto" panose="02000000000000000000" pitchFamily="2" charset="0"/>
              </a:rPr>
              <a:t>Πολυάριθμα είδη εντόμων οδεύουν προς την εξαφάνιση με ανησυχητικούς ρυθμούς τις τελευταίες δεκαετίες, γεγονός που απειλεί με καταστροφική κατάρρευση τα οικοσυστήματα του πλανήτη, σύμφωνα με την πρώτη παγκόσμια έρευνα για το ζήτημα. Τα έντομα είναι η κατηγορία με τη μεγαλύτερη γκάμα από όλα τα ζώα και «ζυγίζουν» δεκαέξι φορές περισσότερο από όλους τους ανθρώπους που ζουν πάνω στον πλανήτη.</a:t>
            </a:r>
            <a:endParaRPr lang="el-GR" sz="2400" b="1" dirty="0"/>
          </a:p>
        </p:txBody>
      </p:sp>
    </p:spTree>
    <p:extLst>
      <p:ext uri="{BB962C8B-B14F-4D97-AF65-F5344CB8AC3E}">
        <p14:creationId xmlns:p14="http://schemas.microsoft.com/office/powerpoint/2010/main" val="137781179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47FCD2-3763-B267-F7A5-E64E08F0CE96}"/>
              </a:ext>
            </a:extLst>
          </p:cNvPr>
          <p:cNvSpPr txBox="1"/>
          <p:nvPr/>
        </p:nvSpPr>
        <p:spPr>
          <a:xfrm>
            <a:off x="397565" y="526271"/>
            <a:ext cx="6374295" cy="2862322"/>
          </a:xfrm>
          <a:prstGeom prst="rect">
            <a:avLst/>
          </a:prstGeom>
          <a:noFill/>
        </p:spPr>
        <p:txBody>
          <a:bodyPr wrap="square">
            <a:spAutoFit/>
          </a:bodyPr>
          <a:lstStyle/>
          <a:p>
            <a:r>
              <a:rPr lang="el-GR" sz="2000" b="1" dirty="0">
                <a:solidFill>
                  <a:srgbClr val="3D3D3D"/>
                </a:solidFill>
                <a:latin typeface="Roboto" panose="02000000000000000000" pitchFamily="2" charset="0"/>
              </a:rPr>
              <a:t>Οι επιστήμονες αναφέρουν ότι α</a:t>
            </a:r>
            <a:r>
              <a:rPr lang="el-GR" sz="2000" b="1" i="0" dirty="0">
                <a:solidFill>
                  <a:srgbClr val="3D3D3D"/>
                </a:solidFill>
                <a:effectLst/>
                <a:latin typeface="Roboto" panose="02000000000000000000" pitchFamily="2" charset="0"/>
              </a:rPr>
              <a:t>ν η μείωση του πληθυσμού των εντόμων δεν ανακοπεί, θα υπάρξουν καταστροφικές συνέπειες τόσο για τα οικοσυστήματα του πλανήτη όσο και για την επιβίωση της ανθρωπότητας. Οι συνέπειες για τα οικοσυστήματα του πλανήτη θα είναι το λιγότερο καταστροφικές. Αν δεν αλλάξουμε τον τρόπο παραγωγής τροφής, τα έντομα ως σύνολο θα κατηφορίσουν το μονοπάτι της εξαφάνισης σε λίγες δεκαετίες</a:t>
            </a:r>
            <a:endParaRPr lang="el-GR" sz="2000" b="1" dirty="0"/>
          </a:p>
        </p:txBody>
      </p:sp>
      <p:pic>
        <p:nvPicPr>
          <p:cNvPr id="5" name="Εικόνα 4">
            <a:extLst>
              <a:ext uri="{FF2B5EF4-FFF2-40B4-BE49-F238E27FC236}">
                <a16:creationId xmlns:a16="http://schemas.microsoft.com/office/drawing/2014/main" id="{D03D7641-7CCD-1DA2-D58B-46AF10ADE6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5516" y="3114261"/>
            <a:ext cx="6451185" cy="36310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2611166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AD57BD-A73B-F3AF-283C-9259DECE597B}"/>
              </a:ext>
            </a:extLst>
          </p:cNvPr>
          <p:cNvSpPr txBox="1"/>
          <p:nvPr/>
        </p:nvSpPr>
        <p:spPr>
          <a:xfrm>
            <a:off x="424069" y="287730"/>
            <a:ext cx="5499653" cy="5262979"/>
          </a:xfrm>
          <a:prstGeom prst="rect">
            <a:avLst/>
          </a:prstGeom>
          <a:noFill/>
        </p:spPr>
        <p:txBody>
          <a:bodyPr wrap="square">
            <a:spAutoFit/>
          </a:bodyPr>
          <a:lstStyle/>
          <a:p>
            <a:r>
              <a:rPr lang="el-GR" sz="2800" dirty="0">
                <a:solidFill>
                  <a:srgbClr val="3D3D3D"/>
                </a:solidFill>
                <a:latin typeface="Roboto" panose="02000000000000000000" pitchFamily="2" charset="0"/>
              </a:rPr>
              <a:t>Κατά την γνώμη μας η</a:t>
            </a:r>
            <a:r>
              <a:rPr lang="el-GR" sz="2800" b="0" i="0" dirty="0">
                <a:solidFill>
                  <a:srgbClr val="3D3D3D"/>
                </a:solidFill>
                <a:effectLst/>
                <a:latin typeface="Roboto" panose="02000000000000000000" pitchFamily="2" charset="0"/>
              </a:rPr>
              <a:t> ύπαρξη τους είναι αναγκαία για την ισορροπία όλων των οικοσυστημάτων, για την γονιμοποίηση των φυτών, την ανακύκλωση θρεπτικών στοιχείων και τη διατροφή του υπόλοιπου ζωικού βασιλείου. Έτσι</a:t>
            </a:r>
            <a:r>
              <a:rPr lang="el-GR" sz="2800" dirty="0">
                <a:solidFill>
                  <a:srgbClr val="3D3D3D"/>
                </a:solidFill>
                <a:latin typeface="Roboto" panose="02000000000000000000" pitchFamily="2" charset="0"/>
              </a:rPr>
              <a:t> ο</a:t>
            </a:r>
            <a:r>
              <a:rPr lang="el-GR" sz="2800" b="0" i="0" dirty="0">
                <a:solidFill>
                  <a:srgbClr val="3D3D3D"/>
                </a:solidFill>
                <a:effectLst/>
                <a:latin typeface="Roboto" panose="02000000000000000000" pitchFamily="2" charset="0"/>
              </a:rPr>
              <a:t>ι συνέπειες για τα οικοσυστήματα του πλανήτη θα είναι το λιγότερο καταστροφικές.</a:t>
            </a:r>
            <a:endParaRPr lang="el-GR" sz="2800" dirty="0"/>
          </a:p>
        </p:txBody>
      </p:sp>
      <p:pic>
        <p:nvPicPr>
          <p:cNvPr id="5" name="Εικόνα 4">
            <a:extLst>
              <a:ext uri="{FF2B5EF4-FFF2-40B4-BE49-F238E27FC236}">
                <a16:creationId xmlns:a16="http://schemas.microsoft.com/office/drawing/2014/main" id="{D2FB525D-D5BC-BAF0-EB4C-60284887E5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9708" y="2425147"/>
            <a:ext cx="6482292" cy="36462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19143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74000">
              <a:schemeClr val="accent5"/>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6E6483-DC5B-3F28-0DC6-808018248746}"/>
              </a:ext>
            </a:extLst>
          </p:cNvPr>
          <p:cNvSpPr txBox="1"/>
          <p:nvPr/>
        </p:nvSpPr>
        <p:spPr>
          <a:xfrm>
            <a:off x="437322" y="403617"/>
            <a:ext cx="5658678" cy="5632311"/>
          </a:xfrm>
          <a:prstGeom prst="rect">
            <a:avLst/>
          </a:prstGeom>
          <a:noFill/>
        </p:spPr>
        <p:txBody>
          <a:bodyPr wrap="square">
            <a:spAutoFit/>
          </a:bodyPr>
          <a:lstStyle/>
          <a:p>
            <a:r>
              <a:rPr lang="el-GR" sz="2400" b="1" i="0" dirty="0">
                <a:solidFill>
                  <a:srgbClr val="505154"/>
                </a:solidFill>
                <a:effectLst/>
                <a:latin typeface="Helvetica" panose="020B0604020202020204" pitchFamily="34" charset="0"/>
              </a:rPr>
              <a:t>Η διαρκής τάση ελάττωσης των εντόμων έχει προσελκύσει το ενδιαφέρον της κοινής γνώμης, καθώς οι μέλισσες και άλλοι </a:t>
            </a:r>
            <a:r>
              <a:rPr lang="el-GR" sz="2400" b="1" i="0" dirty="0" err="1">
                <a:solidFill>
                  <a:srgbClr val="505154"/>
                </a:solidFill>
                <a:effectLst/>
                <a:latin typeface="Helvetica" panose="020B0604020202020204" pitchFamily="34" charset="0"/>
              </a:rPr>
              <a:t>επικονιαστές</a:t>
            </a:r>
            <a:r>
              <a:rPr lang="el-GR" sz="2400" b="1" i="0" dirty="0">
                <a:solidFill>
                  <a:srgbClr val="505154"/>
                </a:solidFill>
                <a:effectLst/>
                <a:latin typeface="Helvetica" panose="020B0604020202020204" pitchFamily="34" charset="0"/>
              </a:rPr>
              <a:t> είναι απαραίτητοι για τα οικοσυστήματα και τη βιοποικιλότητα. Χωρίς αυτούς, πολλά είδη φυτών θα μειωθούν και εντέλει θα εξαφανιστούν, μαζί με τους οργανισμούς που εξαρτώνται από αυτά. Επιπλέον, η μείωση του αριθμού και της ποικιλομορφίας των </a:t>
            </a:r>
            <a:r>
              <a:rPr lang="el-GR" sz="2400" b="1" i="0" dirty="0" err="1">
                <a:solidFill>
                  <a:srgbClr val="505154"/>
                </a:solidFill>
                <a:effectLst/>
                <a:latin typeface="Helvetica" panose="020B0604020202020204" pitchFamily="34" charset="0"/>
              </a:rPr>
              <a:t>επικονιαστών</a:t>
            </a:r>
            <a:r>
              <a:rPr lang="el-GR" sz="2400" b="1" i="0" dirty="0">
                <a:solidFill>
                  <a:srgbClr val="505154"/>
                </a:solidFill>
                <a:effectLst/>
                <a:latin typeface="Helvetica" panose="020B0604020202020204" pitchFamily="34" charset="0"/>
              </a:rPr>
              <a:t> έχει αντίκτυπο στην ασφάλεια των τροφίμων, με άμεσες επιπτώσεις στη γεωργία.</a:t>
            </a:r>
            <a:endParaRPr lang="el-GR" sz="2400" b="1" dirty="0"/>
          </a:p>
        </p:txBody>
      </p:sp>
      <p:pic>
        <p:nvPicPr>
          <p:cNvPr id="5" name="Εικόνα 4">
            <a:extLst>
              <a:ext uri="{FF2B5EF4-FFF2-40B4-BE49-F238E27FC236}">
                <a16:creationId xmlns:a16="http://schemas.microsoft.com/office/drawing/2014/main" id="{0E93AD32-037F-41CD-D677-3672AEED1F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2201" y="1815181"/>
            <a:ext cx="5258008" cy="350858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0438703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79D64D-383C-F5B2-F2A4-CBBB460E3AD6}"/>
              </a:ext>
            </a:extLst>
          </p:cNvPr>
          <p:cNvSpPr>
            <a:spLocks noGrp="1"/>
          </p:cNvSpPr>
          <p:nvPr>
            <p:ph type="title"/>
          </p:nvPr>
        </p:nvSpPr>
        <p:spPr/>
        <p:txBody>
          <a:bodyPr>
            <a:noAutofit/>
          </a:bodyPr>
          <a:lstStyle/>
          <a:p>
            <a:pPr algn="ctr"/>
            <a:r>
              <a:rPr lang="el-GR" sz="9600" b="1" dirty="0"/>
              <a:t>Τέλος!!!</a:t>
            </a:r>
          </a:p>
        </p:txBody>
      </p:sp>
      <p:sp>
        <p:nvSpPr>
          <p:cNvPr id="3" name="Θέση περιεχομένου 2">
            <a:extLst>
              <a:ext uri="{FF2B5EF4-FFF2-40B4-BE49-F238E27FC236}">
                <a16:creationId xmlns:a16="http://schemas.microsoft.com/office/drawing/2014/main" id="{4AC13FCE-EDD7-8732-AF26-35A1753B9806}"/>
              </a:ext>
            </a:extLst>
          </p:cNvPr>
          <p:cNvSpPr>
            <a:spLocks noGrp="1"/>
          </p:cNvSpPr>
          <p:nvPr>
            <p:ph idx="1"/>
          </p:nvPr>
        </p:nvSpPr>
        <p:spPr>
          <a:xfrm>
            <a:off x="268357" y="1789043"/>
            <a:ext cx="3760304" cy="3802684"/>
          </a:xfrm>
        </p:spPr>
        <p:txBody>
          <a:bodyPr/>
          <a:lstStyle/>
          <a:p>
            <a:pPr marL="0" indent="0">
              <a:buNone/>
            </a:pPr>
            <a:r>
              <a:rPr lang="el-GR" dirty="0"/>
              <a:t> </a:t>
            </a:r>
            <a:r>
              <a:rPr lang="el-GR" b="1" dirty="0"/>
              <a:t>Σόλωνας Τρύφωνας</a:t>
            </a:r>
          </a:p>
          <a:p>
            <a:pPr marL="0" indent="0">
              <a:buNone/>
            </a:pPr>
            <a:r>
              <a:rPr lang="el-GR" b="1" dirty="0"/>
              <a:t> Μιχάλης </a:t>
            </a:r>
            <a:r>
              <a:rPr lang="el-GR" b="1" dirty="0" err="1"/>
              <a:t>Τσαβαλίας</a:t>
            </a:r>
            <a:r>
              <a:rPr lang="el-GR" b="1" dirty="0"/>
              <a:t> </a:t>
            </a:r>
          </a:p>
          <a:p>
            <a:pPr marL="0" indent="0">
              <a:buNone/>
            </a:pPr>
            <a:r>
              <a:rPr lang="el-GR" b="1" dirty="0"/>
              <a:t>Γιάννης </a:t>
            </a:r>
            <a:r>
              <a:rPr lang="el-GR" b="1" dirty="0" err="1"/>
              <a:t>Σιαπέρας</a:t>
            </a:r>
            <a:r>
              <a:rPr lang="el-GR" b="1" dirty="0"/>
              <a:t> </a:t>
            </a:r>
          </a:p>
          <a:p>
            <a:pPr marL="0" indent="0">
              <a:buNone/>
            </a:pPr>
            <a:r>
              <a:rPr lang="el-GR" b="1" dirty="0" err="1"/>
              <a:t>Αναστάσης</a:t>
            </a:r>
            <a:r>
              <a:rPr lang="el-GR" b="1" dirty="0"/>
              <a:t> Μίχας </a:t>
            </a:r>
          </a:p>
        </p:txBody>
      </p:sp>
      <p:sp>
        <p:nvSpPr>
          <p:cNvPr id="5" name="TextBox 4">
            <a:extLst>
              <a:ext uri="{FF2B5EF4-FFF2-40B4-BE49-F238E27FC236}">
                <a16:creationId xmlns:a16="http://schemas.microsoft.com/office/drawing/2014/main" id="{03883D91-DA73-8CD4-F2B1-3B55C7FE6FF3}"/>
              </a:ext>
            </a:extLst>
          </p:cNvPr>
          <p:cNvSpPr txBox="1"/>
          <p:nvPr/>
        </p:nvSpPr>
        <p:spPr>
          <a:xfrm>
            <a:off x="7301949" y="2309074"/>
            <a:ext cx="6824868" cy="461665"/>
          </a:xfrm>
          <a:prstGeom prst="rect">
            <a:avLst/>
          </a:prstGeom>
          <a:noFill/>
        </p:spPr>
        <p:txBody>
          <a:bodyPr wrap="square">
            <a:spAutoFit/>
          </a:bodyPr>
          <a:lstStyle/>
          <a:p>
            <a:r>
              <a:rPr lang="en-US" sz="2400" dirty="0">
                <a:solidFill>
                  <a:schemeClr val="accent1">
                    <a:lumMod val="75000"/>
                  </a:schemeClr>
                </a:solidFill>
              </a:rPr>
              <a:t>https://www.europarl.europa.eu</a:t>
            </a:r>
            <a:endParaRPr lang="el-GR" sz="2400" dirty="0">
              <a:solidFill>
                <a:schemeClr val="accent1">
                  <a:lumMod val="75000"/>
                </a:schemeClr>
              </a:solidFill>
            </a:endParaRPr>
          </a:p>
        </p:txBody>
      </p:sp>
      <p:sp>
        <p:nvSpPr>
          <p:cNvPr id="7" name="TextBox 6">
            <a:extLst>
              <a:ext uri="{FF2B5EF4-FFF2-40B4-BE49-F238E27FC236}">
                <a16:creationId xmlns:a16="http://schemas.microsoft.com/office/drawing/2014/main" id="{41FD1016-F22B-4E6D-D6F1-7CBCBF0D8153}"/>
              </a:ext>
            </a:extLst>
          </p:cNvPr>
          <p:cNvSpPr txBox="1"/>
          <p:nvPr/>
        </p:nvSpPr>
        <p:spPr>
          <a:xfrm>
            <a:off x="7845287" y="1601189"/>
            <a:ext cx="6096000" cy="707886"/>
          </a:xfrm>
          <a:prstGeom prst="rect">
            <a:avLst/>
          </a:prstGeom>
          <a:noFill/>
        </p:spPr>
        <p:txBody>
          <a:bodyPr wrap="square">
            <a:spAutoFit/>
          </a:bodyPr>
          <a:lstStyle/>
          <a:p>
            <a:r>
              <a:rPr lang="el-GR" sz="4000" dirty="0"/>
              <a:t>Πηγές</a:t>
            </a:r>
          </a:p>
        </p:txBody>
      </p:sp>
      <p:sp>
        <p:nvSpPr>
          <p:cNvPr id="9" name="TextBox 8">
            <a:extLst>
              <a:ext uri="{FF2B5EF4-FFF2-40B4-BE49-F238E27FC236}">
                <a16:creationId xmlns:a16="http://schemas.microsoft.com/office/drawing/2014/main" id="{712FCF98-610D-976B-0D59-37F607490FD7}"/>
              </a:ext>
            </a:extLst>
          </p:cNvPr>
          <p:cNvSpPr txBox="1"/>
          <p:nvPr/>
        </p:nvSpPr>
        <p:spPr>
          <a:xfrm>
            <a:off x="7361583" y="2770739"/>
            <a:ext cx="7063408" cy="461665"/>
          </a:xfrm>
          <a:prstGeom prst="rect">
            <a:avLst/>
          </a:prstGeom>
          <a:noFill/>
        </p:spPr>
        <p:txBody>
          <a:bodyPr wrap="square">
            <a:spAutoFit/>
          </a:bodyPr>
          <a:lstStyle/>
          <a:p>
            <a:r>
              <a:rPr lang="el-GR" sz="2400" dirty="0">
                <a:solidFill>
                  <a:schemeClr val="accent1">
                    <a:lumMod val="75000"/>
                  </a:schemeClr>
                </a:solidFill>
              </a:rPr>
              <a:t>https://el.wiktionary.org/wiki</a:t>
            </a:r>
          </a:p>
        </p:txBody>
      </p:sp>
    </p:spTree>
    <p:extLst>
      <p:ext uri="{BB962C8B-B14F-4D97-AF65-F5344CB8AC3E}">
        <p14:creationId xmlns:p14="http://schemas.microsoft.com/office/powerpoint/2010/main" val="42913535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379</Words>
  <Application>Microsoft Office PowerPoint</Application>
  <PresentationFormat>Ευρεία οθόνη</PresentationFormat>
  <Paragraphs>16</Paragraphs>
  <Slides>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8</vt:i4>
      </vt:variant>
    </vt:vector>
  </HeadingPairs>
  <TitlesOfParts>
    <vt:vector size="15" baseType="lpstr">
      <vt:lpstr>Arial</vt:lpstr>
      <vt:lpstr>Arial</vt:lpstr>
      <vt:lpstr>Calibri</vt:lpstr>
      <vt:lpstr>Calibri Light</vt:lpstr>
      <vt:lpstr>Helvetica</vt:lpstr>
      <vt:lpstr>Roboto</vt:lpstr>
      <vt:lpstr>Θέμα του Office</vt:lpstr>
      <vt:lpstr>Εργασία 13: Επικονίαση </vt:lpstr>
      <vt:lpstr>Επικονίαση ονομάζεται η διαδικασία μέσω της οποίας πραγματοποιείται η γονιμοποίηση στα φυτά. Για να γίνει η γονιμοποίηση θα πρέπει να μεταφερθούν οι γυρεόκοκκοι από τους ανθήρες στο στίγμα του υπέρου. Η διαδικασία επιτυγχάνεται κυρίως με τη βοήθεια των εντόμων και του αέρα.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Τέλος!!!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Εργασία 13: Επικονίαση </dc:title>
  <dc:creator>USER</dc:creator>
  <cp:lastModifiedBy>USER</cp:lastModifiedBy>
  <cp:revision>5</cp:revision>
  <dcterms:created xsi:type="dcterms:W3CDTF">2023-02-20T13:09:59Z</dcterms:created>
  <dcterms:modified xsi:type="dcterms:W3CDTF">2023-02-20T14:42:08Z</dcterms:modified>
</cp:coreProperties>
</file>