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0178CAE-833A-49EA-A04E-258A04BBAB00}" type="datetimeFigureOut">
              <a:rPr lang="el-GR" smtClean="0"/>
              <a:pPr/>
              <a:t>4/2/2023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D418B38-43D8-4CBF-A4EF-D0B0D659423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78CAE-833A-49EA-A04E-258A04BBAB00}" type="datetimeFigureOut">
              <a:rPr lang="el-GR" smtClean="0"/>
              <a:pPr/>
              <a:t>4/2/2023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18B38-43D8-4CBF-A4EF-D0B0D659423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maternacare.gr/" TargetMode="External"/><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hyperlink" Target="https://www.healthyliving.gr/" TargetMode="External"/><Relationship Id="rId4" Type="http://schemas.openxmlformats.org/officeDocument/2006/relationships/hyperlink" Target="https://mortakis.hpvinfocenter.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714356"/>
            <a:ext cx="6786610" cy="523220"/>
          </a:xfrm>
          <a:prstGeom prst="rect">
            <a:avLst/>
          </a:prstGeom>
          <a:noFill/>
        </p:spPr>
        <p:txBody>
          <a:bodyPr wrap="square" rtlCol="0">
            <a:spAutoFit/>
          </a:bodyPr>
          <a:lstStyle/>
          <a:p>
            <a:pPr algn="ctr"/>
            <a:r>
              <a:rPr lang="el-GR" sz="2800" b="1" dirty="0" smtClean="0"/>
              <a:t>ΣΤΕΙΡΟΤΗΤΑ</a:t>
            </a:r>
            <a:endParaRPr lang="el-GR" sz="2800" b="1" dirty="0"/>
          </a:p>
        </p:txBody>
      </p:sp>
      <p:sp>
        <p:nvSpPr>
          <p:cNvPr id="3" name="2 - Ορθογώνιο"/>
          <p:cNvSpPr/>
          <p:nvPr/>
        </p:nvSpPr>
        <p:spPr>
          <a:xfrm>
            <a:off x="1428728" y="1500174"/>
            <a:ext cx="6072230" cy="1323439"/>
          </a:xfrm>
          <a:prstGeom prst="rect">
            <a:avLst/>
          </a:prstGeom>
        </p:spPr>
        <p:txBody>
          <a:bodyPr wrap="square">
            <a:spAutoFit/>
          </a:bodyPr>
          <a:lstStyle/>
          <a:p>
            <a:pPr algn="just"/>
            <a:r>
              <a:rPr lang="el-GR" sz="1600" dirty="0">
                <a:latin typeface="Verdana" pitchFamily="34" charset="0"/>
                <a:ea typeface="Verdana" pitchFamily="34" charset="0"/>
              </a:rPr>
              <a:t>Τουλάχιστον το 10-15% των ζευγαριών πάσχουν από στειρότητα (</a:t>
            </a:r>
            <a:r>
              <a:rPr lang="el-GR" sz="1600" dirty="0" err="1">
                <a:latin typeface="Verdana" pitchFamily="34" charset="0"/>
                <a:ea typeface="Verdana" pitchFamily="34" charset="0"/>
              </a:rPr>
              <a:t>υπογονιμότητα</a:t>
            </a:r>
            <a:r>
              <a:rPr lang="el-GR" sz="1600" dirty="0">
                <a:latin typeface="Verdana" pitchFamily="34" charset="0"/>
                <a:ea typeface="Verdana" pitchFamily="34" charset="0"/>
              </a:rPr>
              <a:t>) αλλά ευτυχώς για πολλά είδη στειρότητας υπάρχει θεραπεία με τεχνικές υποβοηθούμενης αναπαραγωγής, συνήθως γονιμοποίηση σε δοκιμαστικό σωλήνα (</a:t>
            </a:r>
            <a:r>
              <a:rPr lang="el-GR" sz="1600" dirty="0" err="1">
                <a:latin typeface="Verdana" pitchFamily="34" charset="0"/>
                <a:ea typeface="Verdana" pitchFamily="34" charset="0"/>
              </a:rPr>
              <a:t>εξωσωµατική</a:t>
            </a:r>
            <a:r>
              <a:rPr lang="el-GR" sz="1600" dirty="0">
                <a:latin typeface="Verdana" pitchFamily="34" charset="0"/>
                <a:ea typeface="Verdana" pitchFamily="34" charset="0"/>
              </a:rPr>
              <a:t> </a:t>
            </a:r>
            <a:r>
              <a:rPr lang="el-GR" sz="1600" dirty="0" err="1">
                <a:latin typeface="Verdana" pitchFamily="34" charset="0"/>
                <a:ea typeface="Verdana" pitchFamily="34" charset="0"/>
              </a:rPr>
              <a:t>γονιµοποίηση</a:t>
            </a:r>
            <a:r>
              <a:rPr lang="el-GR" sz="1600" dirty="0">
                <a:latin typeface="Verdana" pitchFamily="34" charset="0"/>
                <a:ea typeface="Verdana" pitchFamily="34" charset="0"/>
              </a:rPr>
              <a:t>).</a:t>
            </a:r>
          </a:p>
        </p:txBody>
      </p:sp>
      <p:pic>
        <p:nvPicPr>
          <p:cNvPr id="4" name="3 - Εικόνα" descr="Ανδρική, Γυναικεία στειρότητα: Αιτίες και μία αποτελεσματική φυσική λύση -  Προϊόντα της Φύσης"/>
          <p:cNvPicPr/>
          <p:nvPr/>
        </p:nvPicPr>
        <p:blipFill>
          <a:blip r:embed="rId2"/>
          <a:srcRect/>
          <a:stretch>
            <a:fillRect/>
          </a:stretch>
        </p:blipFill>
        <p:spPr bwMode="auto">
          <a:xfrm>
            <a:off x="1500166" y="3000372"/>
            <a:ext cx="5857916" cy="3286148"/>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928662" y="3286124"/>
            <a:ext cx="607219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Για </a:t>
            </a:r>
            <a:r>
              <a:rPr kumimoji="0" lang="el-GR" sz="1600" b="1" i="1"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τους άντρες:</a:t>
            </a:r>
            <a:r>
              <a:rPr kumimoji="0" lang="el-GR" sz="16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 τα σπερματοζωάρια, η</a:t>
            </a:r>
            <a:r>
              <a:rPr kumimoji="0" lang="el-GR" sz="1600" b="0" i="0" u="none" strike="noStrike" cap="none" normalizeH="0" dirty="0" smtClean="0">
                <a:ln>
                  <a:noFill/>
                </a:ln>
                <a:solidFill>
                  <a:schemeClr val="tx1"/>
                </a:solidFill>
                <a:effectLst/>
                <a:latin typeface="Verdana" pitchFamily="34" charset="0"/>
                <a:ea typeface="Calibri" pitchFamily="34" charset="0"/>
                <a:cs typeface="Times New Roman" pitchFamily="18" charset="0"/>
              </a:rPr>
              <a:t> </a:t>
            </a:r>
            <a:r>
              <a:rPr kumimoji="0" lang="el-GR" sz="16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ένωση σπερματοζωαρίων και ωαρίων , οι λοιμώξεις, το κάπνισμα το αλκοόλ τα ναρκωτικά, το βάρος, περιβαλλοντικές και επαγγελματικές συνθήκες και άλλα προβλήματα υγείας.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928662" y="4500570"/>
            <a:ext cx="592935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Για </a:t>
            </a:r>
            <a:r>
              <a:rPr kumimoji="0" lang="el-GR" sz="1600" b="1" i="1"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τις γυναίκες:</a:t>
            </a:r>
            <a:r>
              <a:rPr kumimoji="0" lang="el-GR" sz="16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 τα ωάρια, η ανώμαλη λειτουργία των σαλπίγγων ή της μήτρας, η ηλικία, η ένωση ωαρίων και σπερματοζωαρίων, οι λοιμώξεις, η </a:t>
            </a:r>
            <a:r>
              <a:rPr kumimoji="0" lang="el-GR" sz="1600" b="0" i="0" u="none" strike="noStrike" cap="none" normalizeH="0" baseline="0" dirty="0" err="1" smtClean="0">
                <a:ln>
                  <a:noFill/>
                </a:ln>
                <a:solidFill>
                  <a:schemeClr val="tx1"/>
                </a:solidFill>
                <a:effectLst/>
                <a:latin typeface="Verdana" pitchFamily="34" charset="0"/>
                <a:ea typeface="Calibri" pitchFamily="34" charset="0"/>
                <a:cs typeface="Times New Roman" pitchFamily="18" charset="0"/>
              </a:rPr>
              <a:t>ενδομητρίωση</a:t>
            </a:r>
            <a:r>
              <a:rPr kumimoji="0" lang="el-GR" sz="16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 το κάπνισμα το αλκοόλ τα ναρκωτικά ,το βάρος, περιβαλλοντικές και επαγγελματικές συνθήκες και άλλα προβλήματα υγείας.</a:t>
            </a:r>
            <a:r>
              <a:rPr kumimoji="0" lang="el-GR" sz="16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0" name="9 - Ορθογώνιο"/>
          <p:cNvSpPr/>
          <p:nvPr/>
        </p:nvSpPr>
        <p:spPr>
          <a:xfrm>
            <a:off x="857224" y="1142984"/>
            <a:ext cx="6072230" cy="1354217"/>
          </a:xfrm>
          <a:prstGeom prst="rect">
            <a:avLst/>
          </a:prstGeom>
        </p:spPr>
        <p:txBody>
          <a:bodyPr wrap="square">
            <a:spAutoFit/>
          </a:bodyPr>
          <a:lstStyle/>
          <a:p>
            <a:pPr indent="85725" algn="just"/>
            <a:r>
              <a:rPr lang="el-GR" sz="1600" dirty="0" smtClean="0">
                <a:latin typeface="Verdana" pitchFamily="34" charset="0"/>
                <a:ea typeface="Verdana" pitchFamily="34" charset="0"/>
              </a:rPr>
              <a:t>Στο 30% των περιπτώσεων ευθύνεται ο άνδρας για την </a:t>
            </a:r>
            <a:r>
              <a:rPr lang="el-GR" sz="1600" dirty="0" err="1" smtClean="0">
                <a:latin typeface="Verdana" pitchFamily="34" charset="0"/>
                <a:ea typeface="Verdana" pitchFamily="34" charset="0"/>
              </a:rPr>
              <a:t>υπογονιμότητα</a:t>
            </a:r>
            <a:r>
              <a:rPr lang="el-GR" sz="1600" dirty="0" smtClean="0">
                <a:latin typeface="Verdana" pitchFamily="34" charset="0"/>
                <a:ea typeface="Verdana" pitchFamily="34" charset="0"/>
              </a:rPr>
              <a:t>, ενώ η γυναίκα στο 40%. Για τις υπόλοιπες περιπτώσεις και οι δύο σύντροφοι ευθύνονται για τη στειρότητα ή δεν είναι δυνατό να βρεθούν τα αίτια.</a:t>
            </a:r>
            <a:r>
              <a:rPr lang="el-GR" dirty="0" smtClean="0"/>
              <a:t>	</a:t>
            </a:r>
            <a:endParaRPr lang="el-GR" dirty="0"/>
          </a:p>
        </p:txBody>
      </p:sp>
      <p:sp>
        <p:nvSpPr>
          <p:cNvPr id="11" name="10 - TextBox"/>
          <p:cNvSpPr txBox="1"/>
          <p:nvPr/>
        </p:nvSpPr>
        <p:spPr>
          <a:xfrm>
            <a:off x="6286512" y="428604"/>
            <a:ext cx="2643206" cy="400110"/>
          </a:xfrm>
          <a:prstGeom prst="rect">
            <a:avLst/>
          </a:prstGeom>
          <a:noFill/>
        </p:spPr>
        <p:txBody>
          <a:bodyPr wrap="square" rtlCol="0">
            <a:spAutoFit/>
          </a:bodyPr>
          <a:lstStyle/>
          <a:p>
            <a:pPr algn="ctr"/>
            <a:r>
              <a:rPr lang="el-GR" sz="2000" b="1" i="1" dirty="0" smtClean="0"/>
              <a:t>Αίτια</a:t>
            </a:r>
            <a:endParaRPr lang="el-GR" sz="2000" b="1" i="1" dirty="0"/>
          </a:p>
        </p:txBody>
      </p:sp>
      <p:sp>
        <p:nvSpPr>
          <p:cNvPr id="6" name="5 - Ορθογώνιο"/>
          <p:cNvSpPr/>
          <p:nvPr/>
        </p:nvSpPr>
        <p:spPr>
          <a:xfrm>
            <a:off x="928662" y="2714620"/>
            <a:ext cx="4786346" cy="338554"/>
          </a:xfrm>
          <a:prstGeom prst="rect">
            <a:avLst/>
          </a:prstGeom>
        </p:spPr>
        <p:txBody>
          <a:bodyPr wrap="square">
            <a:spAutoFit/>
          </a:bodyPr>
          <a:lstStyle/>
          <a:p>
            <a:pPr lvl="0" algn="just" fontAlgn="base">
              <a:spcBef>
                <a:spcPct val="0"/>
              </a:spcBef>
              <a:spcAft>
                <a:spcPct val="0"/>
              </a:spcAft>
            </a:pPr>
            <a:r>
              <a:rPr lang="el-GR" sz="1600" dirty="0" smtClean="0">
                <a:solidFill>
                  <a:prstClr val="black"/>
                </a:solidFill>
                <a:latin typeface="Verdana" pitchFamily="34" charset="0"/>
                <a:ea typeface="Calibri" pitchFamily="34" charset="0"/>
                <a:cs typeface="Times New Roman" pitchFamily="18" charset="0"/>
              </a:rPr>
              <a:t>Τη στειρότητα μπορεί να την προκαλούν:</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857232"/>
            <a:ext cx="6929486" cy="1323439"/>
          </a:xfrm>
          <a:prstGeom prst="rect">
            <a:avLst/>
          </a:prstGeom>
        </p:spPr>
        <p:txBody>
          <a:bodyPr wrap="square">
            <a:spAutoFit/>
          </a:bodyPr>
          <a:lstStyle/>
          <a:p>
            <a:pPr algn="just"/>
            <a:r>
              <a:rPr lang="el-GR" sz="1600" dirty="0" smtClean="0">
                <a:latin typeface="Verdana" pitchFamily="34" charset="0"/>
                <a:ea typeface="Verdana" pitchFamily="34" charset="0"/>
              </a:rPr>
              <a:t>  Οι παρακάτω εξετάσεις χρησιμοποιούνται, για να καθοριστούν τα πιθανά αίτια γυναικείας στειρότητας. Δε χρειάζονται να γίνουν όλες αυτές οι εξετάσεις ή ακόμα και πολλές από αυτές, για να βρεθεί η αιτία:</a:t>
            </a:r>
          </a:p>
          <a:p>
            <a:pPr algn="just"/>
            <a:r>
              <a:rPr lang="el-GR" sz="1600" dirty="0" smtClean="0">
                <a:latin typeface="Verdana" pitchFamily="34" charset="0"/>
                <a:ea typeface="Verdana" pitchFamily="34" charset="0"/>
              </a:rPr>
              <a:t>  Αναλύσεις Αίματος, Βιοψία, Υπερηχογράφημα, Εγχείρηση.</a:t>
            </a:r>
            <a:endParaRPr lang="el-GR" sz="1600" dirty="0">
              <a:latin typeface="Verdana" pitchFamily="34" charset="0"/>
              <a:ea typeface="Verdana" pitchFamily="34" charset="0"/>
            </a:endParaRPr>
          </a:p>
        </p:txBody>
      </p:sp>
      <p:pic>
        <p:nvPicPr>
          <p:cNvPr id="3" name="2 - Εικόνα" descr="ΙΑΤΩΡ &quot;ο γιατρός,θεραπευτής&quot; Γονιμότητα – στειρότητα. Υπάρχει φυσική  αντιμετώπιση ?"/>
          <p:cNvPicPr/>
          <p:nvPr/>
        </p:nvPicPr>
        <p:blipFill>
          <a:blip r:embed="rId2" cstate="print"/>
          <a:srcRect/>
          <a:stretch>
            <a:fillRect/>
          </a:stretch>
        </p:blipFill>
        <p:spPr bwMode="auto">
          <a:xfrm>
            <a:off x="1428728" y="2428868"/>
            <a:ext cx="5715040" cy="3857652"/>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571472" y="357166"/>
            <a:ext cx="2143140" cy="400110"/>
          </a:xfrm>
          <a:prstGeom prst="rect">
            <a:avLst/>
          </a:prstGeom>
          <a:noFill/>
        </p:spPr>
        <p:txBody>
          <a:bodyPr wrap="square" rtlCol="0">
            <a:spAutoFit/>
          </a:bodyPr>
          <a:lstStyle/>
          <a:p>
            <a:r>
              <a:rPr lang="el-GR" sz="2000" b="1" i="1" dirty="0" smtClean="0"/>
              <a:t>Θεραπείες</a:t>
            </a:r>
            <a:r>
              <a:rPr lang="el-GR" b="1" i="1" dirty="0" smtClean="0"/>
              <a:t>:</a:t>
            </a:r>
            <a:endParaRPr lang="el-GR" b="1" i="1" dirty="0"/>
          </a:p>
        </p:txBody>
      </p:sp>
      <p:sp>
        <p:nvSpPr>
          <p:cNvPr id="16385" name="Rectangle 1"/>
          <p:cNvSpPr>
            <a:spLocks noChangeArrowheads="1"/>
          </p:cNvSpPr>
          <p:nvPr/>
        </p:nvSpPr>
        <p:spPr bwMode="auto">
          <a:xfrm>
            <a:off x="642910" y="1000108"/>
            <a:ext cx="785818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Η γονιμοποίηση σε σωλήνα (</a:t>
            </a:r>
            <a:r>
              <a:rPr kumimoji="0" lang="el-GR" b="1" i="0" u="none" strike="noStrike" cap="none" normalizeH="0" baseline="0" dirty="0" smtClean="0">
                <a:ln>
                  <a:noFill/>
                </a:ln>
                <a:solidFill>
                  <a:schemeClr val="tx1"/>
                </a:solidFill>
                <a:effectLst/>
                <a:ea typeface="Calibri" pitchFamily="34" charset="0"/>
                <a:cs typeface="Times New Roman" pitchFamily="18" charset="0"/>
              </a:rPr>
              <a:t>εξωσωματική γονιμοποίηση</a:t>
            </a:r>
            <a:r>
              <a:rPr kumimoji="0" lang="el-GR" b="0" i="0" u="none" strike="noStrike" cap="none" normalizeH="0" baseline="0" dirty="0" smtClean="0">
                <a:ln>
                  <a:noFill/>
                </a:ln>
                <a:solidFill>
                  <a:schemeClr val="tx1"/>
                </a:solidFill>
                <a:effectLst/>
                <a:ea typeface="Calibri" pitchFamily="34" charset="0"/>
                <a:cs typeface="Times New Roman" pitchFamily="18" charset="0"/>
              </a:rPr>
              <a:t>) είναι η πιο συνηθισμένη τεχνική υποβοηθούμενης αναπαραγωγής που χρησιμοποιείται. </a:t>
            </a:r>
            <a:endParaRPr kumimoji="0" lang="el-G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Η </a:t>
            </a:r>
            <a:r>
              <a:rPr kumimoji="0" lang="el-GR" b="1" i="0" u="none" strike="noStrike" cap="none" normalizeH="0" baseline="0" dirty="0" smtClean="0">
                <a:ln>
                  <a:noFill/>
                </a:ln>
                <a:solidFill>
                  <a:schemeClr val="tx1"/>
                </a:solidFill>
                <a:effectLst/>
                <a:ea typeface="Calibri" pitchFamily="34" charset="0"/>
                <a:cs typeface="Times New Roman" pitchFamily="18" charset="0"/>
              </a:rPr>
              <a:t>χειρουργική αποκατάσταση των κιρσοειδών φλεβών </a:t>
            </a:r>
            <a:r>
              <a:rPr kumimoji="0" lang="el-GR" b="0" i="0" u="none" strike="noStrike" cap="none" normalizeH="0" baseline="0" dirty="0" smtClean="0">
                <a:ln>
                  <a:noFill/>
                </a:ln>
                <a:solidFill>
                  <a:schemeClr val="tx1"/>
                </a:solidFill>
                <a:effectLst/>
                <a:ea typeface="Calibri" pitchFamily="34" charset="0"/>
                <a:cs typeface="Times New Roman" pitchFamily="18" charset="0"/>
              </a:rPr>
              <a:t>φαίνεται ότι αποκαθιστά τη γονιμότητα σε μερικές περιπτώσεις. Μπορεί επίσης να διορθωθούν μερικά προβλήματα με τους όρχεις, τον προστάτη, τις σπερμοδόχους κύστεις και την ουρήθρα. Το ποσοστό επιτυχίας είναι μικρότερο στις γυναίκες ηλικίας μεγαλύτερης των 40 χρόνων και στις γυναίκες με καταστάσεις της μήτρας που δεν έχουν αντιμετωπιστεί. </a:t>
            </a:r>
            <a:endParaRPr kumimoji="0" lang="el-GR" b="0" i="0" u="none" strike="noStrike" cap="none" normalizeH="0" baseline="0" dirty="0" smtClean="0">
              <a:ln>
                <a:noFill/>
              </a:ln>
              <a:solidFill>
                <a:schemeClr val="tx1"/>
              </a:solidFill>
              <a:effectLst/>
              <a:cs typeface="Arial" pitchFamily="34" charset="0"/>
            </a:endParaRPr>
          </a:p>
        </p:txBody>
      </p:sp>
      <p:sp>
        <p:nvSpPr>
          <p:cNvPr id="7" name="6 - Ορθογώνιο"/>
          <p:cNvSpPr/>
          <p:nvPr/>
        </p:nvSpPr>
        <p:spPr>
          <a:xfrm>
            <a:off x="642910" y="3714752"/>
            <a:ext cx="7429536" cy="2585323"/>
          </a:xfrm>
          <a:prstGeom prst="rect">
            <a:avLst/>
          </a:prstGeom>
        </p:spPr>
        <p:txBody>
          <a:bodyPr wrap="square">
            <a:spAutoFit/>
          </a:bodyPr>
          <a:lstStyle/>
          <a:p>
            <a:pPr lvl="0" algn="just" eaLnBrk="0" fontAlgn="base" hangingPunct="0">
              <a:spcBef>
                <a:spcPct val="0"/>
              </a:spcBef>
              <a:spcAft>
                <a:spcPct val="0"/>
              </a:spcAft>
            </a:pPr>
            <a:r>
              <a:rPr kumimoji="0" lang="el-GR" b="0" i="0" u="none" strike="noStrike" cap="none" normalizeH="0" baseline="0" dirty="0" smtClean="0">
                <a:ln>
                  <a:noFill/>
                </a:ln>
                <a:solidFill>
                  <a:schemeClr val="tx1"/>
                </a:solidFill>
                <a:effectLst/>
                <a:ea typeface="Calibri" pitchFamily="34" charset="0"/>
                <a:cs typeface="Times New Roman" pitchFamily="18" charset="0"/>
              </a:rPr>
              <a:t>Άλλες μορφές υποβοηθούμενης αναπαραγωγής, που δε χρησιμοποιούνται συχνά, είναι </a:t>
            </a:r>
            <a:r>
              <a:rPr kumimoji="0" lang="el-GR" b="1" i="0" u="none" strike="noStrike" cap="none" normalizeH="0" baseline="0" dirty="0" smtClean="0">
                <a:ln>
                  <a:noFill/>
                </a:ln>
                <a:solidFill>
                  <a:schemeClr val="tx1"/>
                </a:solidFill>
                <a:effectLst/>
                <a:ea typeface="Calibri" pitchFamily="34" charset="0"/>
                <a:cs typeface="Times New Roman" pitchFamily="18" charset="0"/>
              </a:rPr>
              <a:t>η μέσω των σαλπίγγων μεταφορά </a:t>
            </a:r>
            <a:r>
              <a:rPr kumimoji="0" lang="el-GR" b="1" i="0" u="none" strike="noStrike" cap="none" normalizeH="0" baseline="0" dirty="0" err="1" smtClean="0">
                <a:ln>
                  <a:noFill/>
                </a:ln>
                <a:solidFill>
                  <a:schemeClr val="tx1"/>
                </a:solidFill>
                <a:effectLst/>
                <a:ea typeface="Calibri" pitchFamily="34" charset="0"/>
                <a:cs typeface="Times New Roman" pitchFamily="18" charset="0"/>
              </a:rPr>
              <a:t>ζυγωτού</a:t>
            </a:r>
            <a:r>
              <a:rPr kumimoji="0" lang="el-GR" b="0" i="0" u="none" strike="noStrike" cap="none" normalizeH="0" baseline="0" dirty="0" smtClean="0">
                <a:ln>
                  <a:noFill/>
                </a:ln>
                <a:solidFill>
                  <a:schemeClr val="tx1"/>
                </a:solidFill>
                <a:effectLst/>
                <a:ea typeface="Calibri" pitchFamily="34" charset="0"/>
                <a:cs typeface="Times New Roman" pitchFamily="18" charset="0"/>
              </a:rPr>
              <a:t>. </a:t>
            </a:r>
            <a:endParaRPr kumimoji="0" lang="el-GR" b="0"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lvl="0" algn="just" eaLnBrk="0" fontAlgn="base" hangingPunct="0">
              <a:spcBef>
                <a:spcPct val="0"/>
              </a:spcBef>
              <a:spcAft>
                <a:spcPct val="0"/>
              </a:spcAft>
            </a:pPr>
            <a:r>
              <a:rPr kumimoji="0" lang="el-GR" b="0" i="0" u="none" strike="noStrike" cap="none" normalizeH="0" baseline="0" dirty="0" smtClean="0">
                <a:ln>
                  <a:noFill/>
                </a:ln>
                <a:solidFill>
                  <a:schemeClr val="tx1"/>
                </a:solidFill>
                <a:effectLst/>
                <a:ea typeface="Calibri" pitchFamily="34" charset="0"/>
                <a:cs typeface="Times New Roman" pitchFamily="18" charset="0"/>
              </a:rPr>
              <a:t>Μια άλλη τεχνική λέγεται </a:t>
            </a:r>
            <a:r>
              <a:rPr kumimoji="0" lang="el-GR" b="1" i="0" u="none" strike="noStrike" cap="none" normalizeH="0" baseline="0" dirty="0" err="1" smtClean="0">
                <a:ln>
                  <a:noFill/>
                </a:ln>
                <a:solidFill>
                  <a:schemeClr val="tx1"/>
                </a:solidFill>
                <a:effectLst/>
                <a:ea typeface="Calibri" pitchFamily="34" charset="0"/>
                <a:cs typeface="Times New Roman" pitchFamily="18" charset="0"/>
              </a:rPr>
              <a:t>ενδοκυτταροπλασμική</a:t>
            </a:r>
            <a:r>
              <a:rPr kumimoji="0" lang="el-GR" b="1" i="0" u="none" strike="noStrike" cap="none" normalizeH="0" baseline="0" dirty="0" smtClean="0">
                <a:ln>
                  <a:noFill/>
                </a:ln>
                <a:solidFill>
                  <a:schemeClr val="tx1"/>
                </a:solidFill>
                <a:effectLst/>
                <a:ea typeface="Calibri" pitchFamily="34" charset="0"/>
                <a:cs typeface="Times New Roman" pitchFamily="18" charset="0"/>
              </a:rPr>
              <a:t> ένεση σπέρματος</a:t>
            </a:r>
            <a:r>
              <a:rPr kumimoji="0" lang="el-GR" b="0" i="0" u="none" strike="noStrike" cap="none" normalizeH="0" baseline="0" dirty="0" smtClean="0">
                <a:ln>
                  <a:noFill/>
                </a:ln>
                <a:solidFill>
                  <a:schemeClr val="tx1"/>
                </a:solidFill>
                <a:effectLst/>
                <a:ea typeface="Calibri" pitchFamily="34" charset="0"/>
                <a:cs typeface="Times New Roman" pitchFamily="18" charset="0"/>
              </a:rPr>
              <a:t>. Η διαδικασία αυτή είναι ιδιαίτερα ελπιδοφόρα για τα ζευγάρια που δεν πέτυχαν σύλληψη με τυπικές τεχνικές. </a:t>
            </a:r>
          </a:p>
          <a:p>
            <a:pPr lvl="0" algn="just" eaLnBrk="0" fontAlgn="base" hangingPunct="0">
              <a:spcBef>
                <a:spcPct val="0"/>
              </a:spcBef>
              <a:spcAft>
                <a:spcPct val="0"/>
              </a:spcAf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lvl="0" algn="just" eaLnBrk="0" fontAlgn="base" hangingPunct="0">
              <a:spcBef>
                <a:spcPct val="0"/>
              </a:spcBef>
              <a:spcAft>
                <a:spcPct val="0"/>
              </a:spcAft>
            </a:pPr>
            <a:r>
              <a:rPr kumimoji="0" lang="el-GR" b="0" i="0" u="none" strike="noStrike" cap="none" normalizeH="0" baseline="0" dirty="0" smtClean="0">
                <a:ln>
                  <a:noFill/>
                </a:ln>
                <a:solidFill>
                  <a:schemeClr val="tx1"/>
                </a:solidFill>
                <a:effectLst/>
                <a:ea typeface="Calibri" pitchFamily="34" charset="0"/>
                <a:cs typeface="Times New Roman" pitchFamily="18" charset="0"/>
              </a:rPr>
              <a:t>Τέλος, βοηθήματα της υποβοηθούμενης αναπαραγωγής είναι η </a:t>
            </a:r>
            <a:r>
              <a:rPr kumimoji="0" lang="el-GR" b="1" i="0" u="none" strike="noStrike" cap="none" normalizeH="0" baseline="0" dirty="0" err="1" smtClean="0">
                <a:ln>
                  <a:noFill/>
                </a:ln>
                <a:solidFill>
                  <a:schemeClr val="tx1"/>
                </a:solidFill>
                <a:effectLst/>
                <a:ea typeface="Calibri" pitchFamily="34" charset="0"/>
                <a:cs typeface="Times New Roman" pitchFamily="18" charset="0"/>
              </a:rPr>
              <a:t>ηλεκτροεκσπερμάτωση</a:t>
            </a:r>
            <a:r>
              <a:rPr kumimoji="0" lang="el-GR" b="1" i="0" u="none" strike="noStrike" cap="none" normalizeH="0" baseline="0" dirty="0" smtClean="0">
                <a:ln>
                  <a:noFill/>
                </a:ln>
                <a:solidFill>
                  <a:schemeClr val="tx1"/>
                </a:solidFill>
                <a:effectLst/>
                <a:ea typeface="Calibri" pitchFamily="34" charset="0"/>
                <a:cs typeface="Times New Roman" pitchFamily="18" charset="0"/>
              </a:rPr>
              <a:t>.</a:t>
            </a:r>
            <a:r>
              <a:rPr kumimoji="0" lang="el-GR" b="0" i="0" u="none" strike="noStrike" cap="none" normalizeH="0" baseline="0" dirty="0" smtClean="0">
                <a:ln>
                  <a:noFill/>
                </a:ln>
                <a:solidFill>
                  <a:schemeClr val="tx1"/>
                </a:solidFill>
                <a:effectLst/>
                <a:cs typeface="Arial" pitchFamily="34" charset="0"/>
              </a:rPr>
              <a:t> </a:t>
            </a:r>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1142984"/>
            <a:ext cx="38576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Η </a:t>
            </a:r>
            <a:r>
              <a:rPr kumimoji="0" lang="el-GR" sz="1600" b="0" i="0" u="none" strike="noStrike" cap="none" normalizeH="0" baseline="0" dirty="0" err="1" smtClean="0">
                <a:ln>
                  <a:noFill/>
                </a:ln>
                <a:solidFill>
                  <a:schemeClr val="tx1"/>
                </a:solidFill>
                <a:effectLst/>
                <a:latin typeface="Verdana" pitchFamily="34" charset="0"/>
                <a:ea typeface="Verdana" pitchFamily="34" charset="0"/>
                <a:cs typeface="Times New Roman" pitchFamily="18" charset="0"/>
              </a:rPr>
              <a:t>υπογονιμότητα</a:t>
            </a: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 δεν είναι μια νέα κατάσταση, αλλά φαίνεται ότι έχει σημειωθεί αύξηση στα ποσοστά της κατά τη διάρκεια των τελευταίων δεκαετιών. Διεθνώς, το 15% των ζευγαριών αναπαραγωγικής ηλικίας αντιμετωπίζουν πρόβλημα γονιμότητας. Στην </a:t>
            </a:r>
            <a:r>
              <a:rPr kumimoji="0" lang="el-GR" sz="1600" b="0" i="0" u="none" strike="noStrike" cap="none" normalizeH="0" baseline="0" dirty="0" err="1" smtClean="0">
                <a:ln>
                  <a:noFill/>
                </a:ln>
                <a:solidFill>
                  <a:schemeClr val="tx1"/>
                </a:solidFill>
                <a:effectLst/>
                <a:latin typeface="Verdana" pitchFamily="34" charset="0"/>
                <a:ea typeface="Verdana" pitchFamily="34" charset="0"/>
                <a:cs typeface="Times New Roman" pitchFamily="18" charset="0"/>
              </a:rPr>
              <a:t>Eλλάδα</a:t>
            </a: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 εκτιμάται ότι έχουμε υψηλότερο ποσοστό </a:t>
            </a:r>
            <a:r>
              <a:rPr kumimoji="0" lang="el-GR" sz="1600" b="0" i="0" u="none" strike="noStrike" cap="none" normalizeH="0" baseline="0" dirty="0" err="1" smtClean="0">
                <a:ln>
                  <a:noFill/>
                </a:ln>
                <a:solidFill>
                  <a:schemeClr val="tx1"/>
                </a:solidFill>
                <a:effectLst/>
                <a:latin typeface="Verdana" pitchFamily="34" charset="0"/>
                <a:ea typeface="Verdana" pitchFamily="34" charset="0"/>
                <a:cs typeface="Times New Roman" pitchFamily="18" charset="0"/>
              </a:rPr>
              <a:t>υπογονιμότητα</a:t>
            </a:r>
            <a:r>
              <a:rPr kumimoji="0" lang="en-US" sz="1600" b="0" i="0" u="none" strike="noStrike" cap="none" normalizeH="0" dirty="0" smtClean="0">
                <a:ln>
                  <a:noFill/>
                </a:ln>
                <a:solidFill>
                  <a:schemeClr val="tx1"/>
                </a:solidFill>
                <a:effectLst/>
                <a:latin typeface="Verdana" pitchFamily="34" charset="0"/>
                <a:ea typeface="Verdana" pitchFamily="34" charset="0"/>
                <a:cs typeface="Times New Roman" pitchFamily="18" charset="0"/>
              </a:rPr>
              <a:t> </a:t>
            </a: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 </a:t>
            </a:r>
            <a:r>
              <a:rPr kumimoji="0" lang="en-US"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 </a:t>
            </a: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(18-20%), γεγονός που αποδίδεται στη μεγάλη συχνότητα γυναικολογικών προβλημάτων,  αποτέλεσμα της περιορισμένης σεξουαλικής διαπαιδαγώγησης των νέων, σε συνδυασμό με το ότι σήμερα η </a:t>
            </a:r>
            <a:r>
              <a:rPr kumimoji="0" lang="el-GR" sz="1600" b="0" i="0" u="none" strike="noStrike" cap="none" normalizeH="0" baseline="0" dirty="0" err="1" smtClean="0">
                <a:ln>
                  <a:noFill/>
                </a:ln>
                <a:solidFill>
                  <a:schemeClr val="tx1"/>
                </a:solidFill>
                <a:effectLst/>
                <a:latin typeface="Verdana" pitchFamily="34" charset="0"/>
                <a:ea typeface="Verdana" pitchFamily="34" charset="0"/>
                <a:cs typeface="Times New Roman" pitchFamily="18" charset="0"/>
              </a:rPr>
              <a:t>Eλληνίδα</a:t>
            </a:r>
            <a:r>
              <a:rPr kumimoji="0" lang="el-GR" sz="1600" b="0" i="0" u="none" strike="noStrike" cap="none" normalizeH="0" baseline="0" dirty="0" smtClean="0">
                <a:ln>
                  <a:noFill/>
                </a:ln>
                <a:solidFill>
                  <a:schemeClr val="tx1"/>
                </a:solidFill>
                <a:effectLst/>
                <a:latin typeface="Verdana" pitchFamily="34" charset="0"/>
                <a:ea typeface="Verdana" pitchFamily="34" charset="0"/>
                <a:cs typeface="Times New Roman" pitchFamily="18" charset="0"/>
              </a:rPr>
              <a:t> γίνεται μητέρα σε μεγαλύτερη ηλικία.</a:t>
            </a:r>
            <a:endParaRPr kumimoji="0" lang="el-GR" sz="1600" b="0" i="0" u="none" strike="noStrike" cap="none" normalizeH="0" baseline="0" dirty="0" smtClean="0">
              <a:ln>
                <a:noFill/>
              </a:ln>
              <a:solidFill>
                <a:schemeClr val="tx1"/>
              </a:solidFill>
              <a:effectLst/>
              <a:latin typeface="Verdana" pitchFamily="34" charset="0"/>
              <a:ea typeface="Verdana" pitchFamily="34" charset="0"/>
              <a:cs typeface="Arial" pitchFamily="34" charset="0"/>
            </a:endParaRPr>
          </a:p>
        </p:txBody>
      </p:sp>
      <p:pic>
        <p:nvPicPr>
          <p:cNvPr id="1027" name="Picture 3" descr="Μητέρα στην Πάτρα κατήγγειλε ότι οι γονείς της κακοποίησαν σεξουαλικά το 9  μηνών μωρό της"/>
          <p:cNvPicPr>
            <a:picLocks noChangeAspect="1" noChangeArrowheads="1"/>
          </p:cNvPicPr>
          <p:nvPr/>
        </p:nvPicPr>
        <p:blipFill>
          <a:blip r:embed="rId2"/>
          <a:srcRect/>
          <a:stretch>
            <a:fillRect/>
          </a:stretch>
        </p:blipFill>
        <p:spPr bwMode="auto">
          <a:xfrm>
            <a:off x="4429124" y="1285860"/>
            <a:ext cx="4425535" cy="4214842"/>
          </a:xfrm>
          <a:prstGeom prst="rect">
            <a:avLst/>
          </a:prstGeom>
          <a:noFill/>
        </p:spPr>
      </p:pic>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857356" y="714356"/>
            <a:ext cx="4643470" cy="461665"/>
          </a:xfrm>
          <a:prstGeom prst="rect">
            <a:avLst/>
          </a:prstGeom>
          <a:noFill/>
        </p:spPr>
        <p:txBody>
          <a:bodyPr wrap="square" rtlCol="0">
            <a:spAutoFit/>
          </a:bodyPr>
          <a:lstStyle/>
          <a:p>
            <a:pPr algn="ctr"/>
            <a:r>
              <a:rPr lang="el-GR" sz="2400" b="1" dirty="0" smtClean="0">
                <a:latin typeface="Arial Unicode MS" pitchFamily="34" charset="-128"/>
                <a:ea typeface="Arial Unicode MS" pitchFamily="34" charset="-128"/>
                <a:cs typeface="Arial Unicode MS" pitchFamily="34" charset="-128"/>
              </a:rPr>
              <a:t>ΕΥΧΑΡΙΣΤΟΥΜΕ!</a:t>
            </a:r>
            <a:endParaRPr lang="el-GR" sz="2400" b="1" dirty="0">
              <a:latin typeface="Arial Unicode MS" pitchFamily="34" charset="-128"/>
              <a:ea typeface="Arial Unicode MS" pitchFamily="34" charset="-128"/>
              <a:cs typeface="Arial Unicode MS" pitchFamily="34" charset="-128"/>
            </a:endParaRPr>
          </a:p>
        </p:txBody>
      </p:sp>
      <p:pic>
        <p:nvPicPr>
          <p:cNvPr id="3" name="2 - Εικόνα" descr="Στειρότητα στις Γυναίκες – Αιτίες και Αντιμετώπιση | Υγεία &amp; Ομορφιά"/>
          <p:cNvPicPr/>
          <p:nvPr/>
        </p:nvPicPr>
        <p:blipFill>
          <a:blip r:embed="rId2" cstate="print"/>
          <a:srcRect/>
          <a:stretch>
            <a:fillRect/>
          </a:stretch>
        </p:blipFill>
        <p:spPr bwMode="auto">
          <a:xfrm>
            <a:off x="1214414" y="1357298"/>
            <a:ext cx="6215106" cy="3861876"/>
          </a:xfrm>
          <a:prstGeom prst="rect">
            <a:avLst/>
          </a:prstGeom>
          <a:noFill/>
          <a:ln w="9525">
            <a:noFill/>
            <a:miter lim="800000"/>
            <a:headEnd/>
            <a:tailEnd/>
          </a:ln>
        </p:spPr>
      </p:pic>
      <p:sp>
        <p:nvSpPr>
          <p:cNvPr id="18433" name="Rectangle 1"/>
          <p:cNvSpPr>
            <a:spLocks noChangeArrowheads="1"/>
          </p:cNvSpPr>
          <p:nvPr/>
        </p:nvSpPr>
        <p:spPr bwMode="auto">
          <a:xfrm>
            <a:off x="285720" y="5303728"/>
            <a:ext cx="3286116" cy="15542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Πηγές</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l-GR" sz="16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hlinkClick r:id="rId3"/>
              </a:rPr>
              <a:t> https://maternacare.gr/</a:t>
            </a:r>
            <a:r>
              <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 </a:t>
            </a:r>
          </a:p>
          <a:p>
            <a:pPr marR="0" lvl="0" algn="just" defTabSz="914400" rtl="0" eaLnBrk="0" fontAlgn="base" latinLnBrk="0" hangingPunct="0">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hlinkClick r:id="rId4"/>
              </a:rPr>
              <a:t> https://mortakis.hpvinfocenter.gr/</a:t>
            </a:r>
            <a:endParaRPr lang="el-GR" sz="1100" dirty="0" smtClean="0">
              <a:latin typeface="Verdana" pitchFamily="34" charset="0"/>
              <a:ea typeface="Calibri" pitchFamily="34" charset="0"/>
              <a:cs typeface="Times New Roman" pitchFamily="18" charset="0"/>
            </a:endParaRPr>
          </a:p>
          <a:p>
            <a:pPr marR="0" lvl="0" algn="just" defTabSz="914400" rtl="0" eaLnBrk="0" fontAlgn="base" latinLnBrk="0" hangingPunct="0">
              <a:lnSpc>
                <a:spcPct val="15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rPr>
              <a:t> </a:t>
            </a:r>
            <a:r>
              <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hlinkClick r:id="rId5"/>
              </a:rPr>
              <a:t>https://www.healthyliving.gr/</a:t>
            </a:r>
            <a:endParaRPr kumimoji="0" lang="el-GR" sz="1100" b="0" i="0" u="none" strike="noStrike" cap="none" normalizeH="0" baseline="0" dirty="0" smtClean="0">
              <a:ln>
                <a:noFill/>
              </a:ln>
              <a:solidFill>
                <a:schemeClr val="tx1"/>
              </a:solidFill>
              <a:effectLst/>
              <a:latin typeface="Verdana" pitchFamily="34" charset="0"/>
              <a:ea typeface="Calibri" pitchFamily="34"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 TextBox"/>
          <p:cNvSpPr txBox="1"/>
          <p:nvPr/>
        </p:nvSpPr>
        <p:spPr>
          <a:xfrm>
            <a:off x="5072066" y="5572140"/>
            <a:ext cx="3714776" cy="584775"/>
          </a:xfrm>
          <a:prstGeom prst="rect">
            <a:avLst/>
          </a:prstGeom>
          <a:noFill/>
        </p:spPr>
        <p:txBody>
          <a:bodyPr wrap="square" rtlCol="0">
            <a:spAutoFit/>
          </a:bodyPr>
          <a:lstStyle/>
          <a:p>
            <a:pPr algn="ctr"/>
            <a:r>
              <a:rPr lang="el-GR" sz="1600" dirty="0" err="1" smtClean="0"/>
              <a:t>Σουροπάνη</a:t>
            </a:r>
            <a:r>
              <a:rPr lang="el-GR" sz="1600" dirty="0" smtClean="0"/>
              <a:t> Κωνσταντίνα</a:t>
            </a:r>
          </a:p>
          <a:p>
            <a:pPr algn="ctr"/>
            <a:r>
              <a:rPr lang="el-GR" sz="1600" dirty="0" err="1" smtClean="0"/>
              <a:t>Χολογούνη</a:t>
            </a:r>
            <a:r>
              <a:rPr lang="el-GR" sz="1600" dirty="0" smtClean="0"/>
              <a:t> Λευκοθέα</a:t>
            </a:r>
            <a:endParaRPr lang="el-GR" sz="1600" dirty="0"/>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448</Words>
  <Application>Microsoft Office PowerPoint</Application>
  <PresentationFormat>Προβολή στην οθόνη (4:3)</PresentationFormat>
  <Paragraphs>26</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Διαφάνεια 1</vt:lpstr>
      <vt:lpstr>Διαφάνεια 2</vt:lpstr>
      <vt:lpstr>Διαφάνεια 3</vt:lpstr>
      <vt:lpstr>Διαφάνεια 4</vt:lpstr>
      <vt:lpstr>Διαφάνεια 5</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ΛΕΥΚΟΘΕΑ Χολογουνη</dc:creator>
  <cp:lastModifiedBy>ΛΕΥΚΟΘΕΑ Χολογουνη</cp:lastModifiedBy>
  <cp:revision>25</cp:revision>
  <dcterms:created xsi:type="dcterms:W3CDTF">2023-02-04T09:55:16Z</dcterms:created>
  <dcterms:modified xsi:type="dcterms:W3CDTF">2023-02-04T17:51:31Z</dcterms:modified>
</cp:coreProperties>
</file>