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Lst>
  <p:sldIdLst>
    <p:sldId id="256" r:id="rId2"/>
    <p:sldId id="260" r:id="rId3"/>
    <p:sldId id="257" r:id="rId4"/>
    <p:sldId id="258" r:id="rId5"/>
    <p:sldId id="261"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F833DB-6F52-4B9F-12C2-E72A772FB901}" v="2" dt="2025-02-13T15:19:39.484"/>
    <p1510:client id="{C186F5B5-2B92-4740-8954-5CC29CD501C2}" v="346" dt="2025-02-13T15:12:51.6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89710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18011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919393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16542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2/14/2025</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6406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595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83967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88871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83827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80836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2/14/2025</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3269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2/14/2025</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714493937"/>
      </p:ext>
    </p:extLst>
  </p:cSld>
  <p:clrMap bg1="dk1" tx1="lt1" bg2="dk2" tx2="lt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48" r:id="rId6"/>
    <p:sldLayoutId id="2147483944" r:id="rId7"/>
    <p:sldLayoutId id="2147483945" r:id="rId8"/>
    <p:sldLayoutId id="2147483946" r:id="rId9"/>
    <p:sldLayoutId id="2147483947" r:id="rId10"/>
    <p:sldLayoutId id="2147483949"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9B9AACA9-BD92-429F-8047-0731DB46F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DFE3358-29EE-4087-8570-9666D88A16F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6388" y="0"/>
            <a:ext cx="7266875" cy="6858000"/>
            <a:chOff x="0" y="0"/>
            <a:chExt cx="7266875" cy="6858000"/>
          </a:xfrm>
        </p:grpSpPr>
        <p:sp>
          <p:nvSpPr>
            <p:cNvPr id="68" name="Freeform: Shape 67">
              <a:extLst>
                <a:ext uri="{FF2B5EF4-FFF2-40B4-BE49-F238E27FC236}">
                  <a16:creationId xmlns:a16="http://schemas.microsoft.com/office/drawing/2014/main" id="{1FD9C6E8-5129-4C44-8443-5ABF75EC602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Oval 68">
              <a:extLst>
                <a:ext uri="{FF2B5EF4-FFF2-40B4-BE49-F238E27FC236}">
                  <a16:creationId xmlns:a16="http://schemas.microsoft.com/office/drawing/2014/main" id="{138CFD4D-22F2-420F-8CB7-042571895F57}"/>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68D49264-261A-4A8E-AB05-33332DCC9689}"/>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1C20F8FA-12CB-4D89-9416-2967858162EF}"/>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Τίτλος 1"/>
          <p:cNvSpPr>
            <a:spLocks noGrp="1"/>
          </p:cNvSpPr>
          <p:nvPr>
            <p:ph type="ctrTitle"/>
          </p:nvPr>
        </p:nvSpPr>
        <p:spPr>
          <a:xfrm>
            <a:off x="1487487" y="545126"/>
            <a:ext cx="9217026" cy="3783988"/>
          </a:xfrm>
        </p:spPr>
        <p:txBody>
          <a:bodyPr>
            <a:normAutofit/>
          </a:bodyPr>
          <a:lstStyle/>
          <a:p>
            <a:pPr algn="ctr"/>
            <a:r>
              <a:rPr lang="el-GR" dirty="0"/>
              <a:t>Μύθοι και </a:t>
            </a:r>
            <a:r>
              <a:rPr lang="el-GR" dirty="0" smtClean="0"/>
              <a:t>πραγματικότητα </a:t>
            </a:r>
            <a:r>
              <a:rPr lang="el-GR" dirty="0"/>
              <a:t>για το AIDS</a:t>
            </a:r>
          </a:p>
        </p:txBody>
      </p:sp>
      <p:sp>
        <p:nvSpPr>
          <p:cNvPr id="3" name="Υπότιτλος 2"/>
          <p:cNvSpPr>
            <a:spLocks noGrp="1"/>
          </p:cNvSpPr>
          <p:nvPr>
            <p:ph type="subTitle" idx="1"/>
          </p:nvPr>
        </p:nvSpPr>
        <p:spPr>
          <a:xfrm>
            <a:off x="1487487" y="4508501"/>
            <a:ext cx="9217025" cy="767645"/>
          </a:xfrm>
        </p:spPr>
        <p:txBody>
          <a:bodyPr>
            <a:normAutofit/>
          </a:bodyPr>
          <a:lstStyle/>
          <a:p>
            <a:pPr algn="ctr"/>
            <a:r>
              <a:rPr lang="el-GR" dirty="0" err="1">
                <a:cs typeface="Arial"/>
              </a:rPr>
              <a:t>Τροποι</a:t>
            </a:r>
            <a:r>
              <a:rPr lang="el-GR" dirty="0">
                <a:cs typeface="Arial"/>
              </a:rPr>
              <a:t> </a:t>
            </a:r>
            <a:r>
              <a:rPr lang="el-GR" dirty="0" err="1">
                <a:cs typeface="Arial"/>
              </a:rPr>
              <a:t>μεταδοσης</a:t>
            </a:r>
            <a:r>
              <a:rPr lang="el-GR" dirty="0">
                <a:cs typeface="Arial"/>
              </a:rPr>
              <a:t>, </a:t>
            </a:r>
            <a:r>
              <a:rPr lang="el-GR" dirty="0" err="1">
                <a:cs typeface="Arial"/>
              </a:rPr>
              <a:t>τροποι</a:t>
            </a:r>
            <a:r>
              <a:rPr lang="el-GR" dirty="0">
                <a:cs typeface="Arial"/>
              </a:rPr>
              <a:t> πρόληψης και κοινωνικές επιπτώσεις</a:t>
            </a:r>
            <a:endParaRPr lang="el-GR" dirty="0"/>
          </a:p>
        </p:txBody>
      </p:sp>
      <p:sp>
        <p:nvSpPr>
          <p:cNvPr id="4" name="Ορθογώνιο 3"/>
          <p:cNvSpPr/>
          <p:nvPr/>
        </p:nvSpPr>
        <p:spPr>
          <a:xfrm>
            <a:off x="2209526" y="5328746"/>
            <a:ext cx="7643737" cy="683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Εργασία στη βιολογία β τάξης, Ειρήνη Χανιώτη, τμήμα Β1</a:t>
            </a:r>
          </a:p>
          <a:p>
            <a:pPr algn="ctr"/>
            <a:r>
              <a:rPr lang="el-GR" b="1" dirty="0" smtClean="0"/>
              <a:t>2024-25</a:t>
            </a:r>
            <a:endParaRPr lang="el-GR" b="1" dirty="0"/>
          </a:p>
        </p:txBody>
      </p:sp>
    </p:spTree>
    <p:extLst>
      <p:ext uri="{BB962C8B-B14F-4D97-AF65-F5344CB8AC3E}">
        <p14:creationId xmlns:p14="http://schemas.microsoft.com/office/powerpoint/2010/main" val="23251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A10581-08F2-4D9E-8CB4-07ECFEE95E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9E2092A-4250-4BDD-AC6C-CA57E30DDD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7266875" cy="6858000"/>
            <a:chOff x="0" y="0"/>
            <a:chExt cx="7266875" cy="6858000"/>
          </a:xfrm>
        </p:grpSpPr>
        <p:sp>
          <p:nvSpPr>
            <p:cNvPr id="11" name="Freeform: Shape 10">
              <a:extLst>
                <a:ext uri="{FF2B5EF4-FFF2-40B4-BE49-F238E27FC236}">
                  <a16:creationId xmlns:a16="http://schemas.microsoft.com/office/drawing/2014/main" id="{FA1EE7D2-EB27-4C6C-8E54-CBCDDCA178F3}"/>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A73CF8FD-0917-4279-B6E7-120EE392F79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A3FA15-CF3D-4F2B-BB5C-18E5DB3057C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76AED5-83E6-4A3D-B609-7CCABAD440D2}"/>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Τίτλος 1">
            <a:extLst>
              <a:ext uri="{FF2B5EF4-FFF2-40B4-BE49-F238E27FC236}">
                <a16:creationId xmlns:a16="http://schemas.microsoft.com/office/drawing/2014/main" id="{CA77E38D-A0EC-315D-FAB7-57D8AECB381C}"/>
              </a:ext>
            </a:extLst>
          </p:cNvPr>
          <p:cNvSpPr>
            <a:spLocks noGrp="1"/>
          </p:cNvSpPr>
          <p:nvPr>
            <p:ph type="title"/>
          </p:nvPr>
        </p:nvSpPr>
        <p:spPr>
          <a:xfrm>
            <a:off x="922020" y="833015"/>
            <a:ext cx="5193960" cy="5202026"/>
          </a:xfrm>
        </p:spPr>
        <p:txBody>
          <a:bodyPr anchor="ctr">
            <a:normAutofit/>
          </a:bodyPr>
          <a:lstStyle/>
          <a:p>
            <a:pPr algn="ctr"/>
            <a:r>
              <a:rPr lang="el-GR" dirty="0" err="1"/>
              <a:t>Tρόποι</a:t>
            </a:r>
            <a:r>
              <a:rPr lang="el-GR" dirty="0"/>
              <a:t> μετάδοσης</a:t>
            </a:r>
          </a:p>
        </p:txBody>
      </p:sp>
      <p:sp>
        <p:nvSpPr>
          <p:cNvPr id="3" name="Θέση περιεχομένου 2">
            <a:extLst>
              <a:ext uri="{FF2B5EF4-FFF2-40B4-BE49-F238E27FC236}">
                <a16:creationId xmlns:a16="http://schemas.microsoft.com/office/drawing/2014/main" id="{7A28F6F6-4875-0828-835E-7E62894BC95B}"/>
              </a:ext>
            </a:extLst>
          </p:cNvPr>
          <p:cNvSpPr>
            <a:spLocks noGrp="1"/>
          </p:cNvSpPr>
          <p:nvPr>
            <p:ph idx="1"/>
          </p:nvPr>
        </p:nvSpPr>
        <p:spPr>
          <a:xfrm>
            <a:off x="6894786" y="388883"/>
            <a:ext cx="4960883" cy="5911464"/>
          </a:xfrm>
        </p:spPr>
        <p:txBody>
          <a:bodyPr anchor="ctr">
            <a:normAutofit/>
          </a:bodyPr>
          <a:lstStyle/>
          <a:p>
            <a:pPr marL="269875" indent="-269875"/>
            <a:r>
              <a:rPr lang="el-GR" b="1" dirty="0">
                <a:latin typeface="Open Sans"/>
                <a:ea typeface="Open Sans"/>
                <a:cs typeface="Open Sans"/>
              </a:rPr>
              <a:t>Ο τρόπος μετάδοσης του </a:t>
            </a:r>
            <a:r>
              <a:rPr lang="el-GR" b="1" dirty="0" err="1">
                <a:latin typeface="Open Sans"/>
                <a:ea typeface="Open Sans"/>
                <a:cs typeface="Open Sans"/>
              </a:rPr>
              <a:t>aids</a:t>
            </a:r>
            <a:r>
              <a:rPr lang="el-GR" b="1" dirty="0">
                <a:latin typeface="Open Sans"/>
                <a:ea typeface="Open Sans"/>
                <a:cs typeface="Open Sans"/>
              </a:rPr>
              <a:t> είναι μέσω της σεξουαλικής επαφής χωρίς προφυλακτικό, μέσω της κοινής χρήσης συρίγγων ή άλλων αιχμηρών αντικειμένων, καθώς και από τις οροθετικές μητέρες στα νεογνά.</a:t>
            </a:r>
            <a:endParaRPr lang="el-GR" dirty="0"/>
          </a:p>
          <a:p>
            <a:pPr marL="269875" indent="-269875"/>
            <a:r>
              <a:rPr lang="el-GR" b="1" u="sng" dirty="0" smtClean="0">
                <a:latin typeface="Open Sans"/>
                <a:ea typeface="Open Sans"/>
                <a:cs typeface="Open Sans"/>
              </a:rPr>
              <a:t>Δεν</a:t>
            </a:r>
            <a:r>
              <a:rPr lang="el-GR" dirty="0" smtClean="0">
                <a:latin typeface="Open Sans"/>
                <a:ea typeface="Open Sans"/>
                <a:cs typeface="Open Sans"/>
              </a:rPr>
              <a:t> </a:t>
            </a:r>
            <a:r>
              <a:rPr lang="el-GR" dirty="0">
                <a:latin typeface="Open Sans"/>
                <a:ea typeface="Open Sans"/>
                <a:cs typeface="Open Sans"/>
              </a:rPr>
              <a:t>μεταδίδεται με τη χειραψία, την αγκαλιά, το φιλί, το σάλιο γενικά (αυτό σημαίνει ότι σε ορισμένες περιπτώσεις δεν αποκλείεται να υπάρχει μετάδοση με το σάλιο), τα κουνούπια, τις οικιακές συσκευές, τα δάκρυα, τον ιδρώτα, τον αέρα ή το νερό.</a:t>
            </a:r>
            <a:endParaRPr lang="el-GR" dirty="0"/>
          </a:p>
          <a:p>
            <a:pPr marL="269875" indent="-269875"/>
            <a:endParaRPr lang="el-GR" dirty="0">
              <a:latin typeface="Open Sans"/>
              <a:ea typeface="Open Sans"/>
              <a:cs typeface="Open Sans"/>
            </a:endParaRPr>
          </a:p>
          <a:p>
            <a:pPr marL="269875" indent="-269875"/>
            <a:endParaRPr lang="el-GR" dirty="0"/>
          </a:p>
        </p:txBody>
      </p:sp>
    </p:spTree>
    <p:extLst>
      <p:ext uri="{BB962C8B-B14F-4D97-AF65-F5344CB8AC3E}">
        <p14:creationId xmlns:p14="http://schemas.microsoft.com/office/powerpoint/2010/main" val="420949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56">
            <a:extLst>
              <a:ext uri="{FF2B5EF4-FFF2-40B4-BE49-F238E27FC236}">
                <a16:creationId xmlns:a16="http://schemas.microsoft.com/office/drawing/2014/main" id="{CA9CD3E6-968F-41B1-B6FA-C6FD9B728B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08D89DD-A0DF-13A7-47F1-7BFF609D34BE}"/>
              </a:ext>
            </a:extLst>
          </p:cNvPr>
          <p:cNvSpPr>
            <a:spLocks noGrp="1"/>
          </p:cNvSpPr>
          <p:nvPr>
            <p:ph type="title"/>
          </p:nvPr>
        </p:nvSpPr>
        <p:spPr>
          <a:xfrm>
            <a:off x="540000" y="540000"/>
            <a:ext cx="4500561" cy="1953501"/>
          </a:xfrm>
        </p:spPr>
        <p:txBody>
          <a:bodyPr vert="horz" lIns="91440" tIns="45720" rIns="91440" bIns="45720" rtlCol="0" anchor="t">
            <a:normAutofit/>
          </a:bodyPr>
          <a:lstStyle/>
          <a:p>
            <a:r>
              <a:rPr lang="en-US" dirty="0"/>
              <a:t>Τρόποι </a:t>
            </a:r>
            <a:r>
              <a:rPr lang="en-US" dirty="0" smtClean="0"/>
              <a:t>πρόληψ</a:t>
            </a:r>
            <a:r>
              <a:rPr lang="el-GR" dirty="0" smtClean="0"/>
              <a:t>η</a:t>
            </a:r>
            <a:r>
              <a:rPr lang="en-US" dirty="0" smtClean="0"/>
              <a:t>ς</a:t>
            </a:r>
            <a:endParaRPr lang="en-US" dirty="0"/>
          </a:p>
        </p:txBody>
      </p:sp>
      <p:sp>
        <p:nvSpPr>
          <p:cNvPr id="3" name="Θέση περιεχομένου 2">
            <a:extLst>
              <a:ext uri="{FF2B5EF4-FFF2-40B4-BE49-F238E27FC236}">
                <a16:creationId xmlns:a16="http://schemas.microsoft.com/office/drawing/2014/main" id="{056E87F3-B269-A68B-7311-0A68728489E7}"/>
              </a:ext>
            </a:extLst>
          </p:cNvPr>
          <p:cNvSpPr>
            <a:spLocks noGrp="1"/>
          </p:cNvSpPr>
          <p:nvPr>
            <p:ph idx="1"/>
          </p:nvPr>
        </p:nvSpPr>
        <p:spPr>
          <a:xfrm>
            <a:off x="5232400" y="540000"/>
            <a:ext cx="6408738" cy="5768725"/>
          </a:xfrm>
        </p:spPr>
        <p:txBody>
          <a:bodyPr vert="horz" lIns="91440" tIns="45720" rIns="91440" bIns="45720" rtlCol="0" anchor="t">
            <a:normAutofit fontScale="92500" lnSpcReduction="10000"/>
          </a:bodyPr>
          <a:lstStyle/>
          <a:p>
            <a:pPr marL="0" indent="0">
              <a:lnSpc>
                <a:spcPct val="115000"/>
              </a:lnSpc>
              <a:buNone/>
            </a:pPr>
            <a:r>
              <a:rPr lang="en-US" sz="1600" cap="all" spc="300" dirty="0" err="1" smtClean="0">
                <a:latin typeface="Source Sans Pro"/>
                <a:ea typeface="Source Sans Pro"/>
              </a:rPr>
              <a:t>εργ</a:t>
            </a:r>
            <a:r>
              <a:rPr lang="en-US" sz="1600" cap="all" spc="300" dirty="0" smtClean="0">
                <a:latin typeface="Source Sans Pro"/>
                <a:ea typeface="Source Sans Pro"/>
              </a:rPr>
              <a:t>αλεία </a:t>
            </a:r>
            <a:r>
              <a:rPr lang="en-US" sz="1600" cap="all" spc="300" dirty="0">
                <a:latin typeface="Source Sans Pro"/>
                <a:ea typeface="Source Sans Pro"/>
              </a:rPr>
              <a:t>που έρχονται σε επαφή με το σώμα μας και κατά κάποιο τρόπο εισέρχονται στο αίμα μας( τατουάζ και body piercing), πρέπει να είναι αποστειρωμένα και φυσικά μιας χρήσεως. </a:t>
            </a:r>
            <a:endParaRPr lang="el-GR" sz="1600" cap="all" spc="300" dirty="0" smtClean="0">
              <a:latin typeface="Source Sans Pro"/>
              <a:ea typeface="Source Sans Pro"/>
            </a:endParaRPr>
          </a:p>
          <a:p>
            <a:pPr marL="0" indent="0">
              <a:lnSpc>
                <a:spcPct val="115000"/>
              </a:lnSpc>
              <a:buNone/>
            </a:pPr>
            <a:r>
              <a:rPr lang="en-US" sz="1600" cap="all" spc="300" dirty="0" err="1" smtClean="0">
                <a:latin typeface="Source Sans Pro"/>
                <a:ea typeface="Source Sans Pro"/>
              </a:rPr>
              <a:t>Έν</a:t>
            </a:r>
            <a:r>
              <a:rPr lang="en-US" sz="1600" cap="all" spc="300" dirty="0" smtClean="0">
                <a:latin typeface="Source Sans Pro"/>
                <a:ea typeface="Source Sans Pro"/>
              </a:rPr>
              <a:t>α </a:t>
            </a:r>
            <a:r>
              <a:rPr lang="en-US" sz="1600" cap="all" spc="300" dirty="0">
                <a:latin typeface="Source Sans Pro"/>
                <a:ea typeface="Source Sans Pro"/>
              </a:rPr>
              <a:t>ακόμα μέσο προφύλαξης είναι </a:t>
            </a:r>
            <a:r>
              <a:rPr lang="en-US" sz="1600" cap="all" spc="300" dirty="0" smtClean="0">
                <a:latin typeface="Source Sans Pro"/>
                <a:ea typeface="Source Sans Pro"/>
              </a:rPr>
              <a:t>ο </a:t>
            </a:r>
            <a:r>
              <a:rPr lang="en-US" sz="1600" cap="all" spc="300" dirty="0">
                <a:latin typeface="Source Sans Pro"/>
                <a:ea typeface="Source Sans Pro"/>
              </a:rPr>
              <a:t>προγεννητικός έλεγχος στην έγκυο γυναίκα. </a:t>
            </a:r>
            <a:endParaRPr lang="el-GR" sz="1600" cap="all" spc="300" dirty="0" smtClean="0">
              <a:latin typeface="Source Sans Pro"/>
              <a:ea typeface="Source Sans Pro"/>
            </a:endParaRPr>
          </a:p>
          <a:p>
            <a:pPr marL="0" indent="0">
              <a:lnSpc>
                <a:spcPct val="115000"/>
              </a:lnSpc>
              <a:buNone/>
            </a:pPr>
            <a:r>
              <a:rPr lang="en-US" sz="1600" cap="all" spc="300" dirty="0" err="1" smtClean="0">
                <a:latin typeface="Source Sans Pro"/>
                <a:ea typeface="Source Sans Pro"/>
              </a:rPr>
              <a:t>Σε</a:t>
            </a:r>
            <a:r>
              <a:rPr lang="en-US" sz="1600" cap="all" spc="300" dirty="0" smtClean="0">
                <a:latin typeface="Source Sans Pro"/>
                <a:ea typeface="Source Sans Pro"/>
              </a:rPr>
              <a:t> </a:t>
            </a:r>
            <a:r>
              <a:rPr lang="en-US" sz="1600" cap="all" spc="300" dirty="0">
                <a:latin typeface="Source Sans Pro"/>
                <a:ea typeface="Source Sans Pro"/>
              </a:rPr>
              <a:t>οπ</a:t>
            </a:r>
            <a:r>
              <a:rPr lang="en-US" sz="1600" cap="all" spc="300" dirty="0" err="1">
                <a:latin typeface="Source Sans Pro"/>
                <a:ea typeface="Source Sans Pro"/>
              </a:rPr>
              <a:t>οι</a:t>
            </a:r>
            <a:r>
              <a:rPr lang="en-US" sz="1600" cap="all" spc="300" dirty="0">
                <a:latin typeface="Source Sans Pro"/>
                <a:ea typeface="Source Sans Pro"/>
              </a:rPr>
              <a:t>αδήποτε περίπτωση χρήσης μιας σύριγγας θα πρέπει να είναι αποστειρωμένη και μιας χρήσης μόνο. Απα</a:t>
            </a:r>
            <a:r>
              <a:rPr lang="en-US" sz="1600" cap="all" spc="300" dirty="0" err="1">
                <a:latin typeface="Source Sans Pro"/>
                <a:ea typeface="Source Sans Pro"/>
              </a:rPr>
              <a:t>γορεύετ</a:t>
            </a:r>
            <a:r>
              <a:rPr lang="en-US" sz="1600" cap="all" spc="300" dirty="0">
                <a:latin typeface="Source Sans Pro"/>
                <a:ea typeface="Source Sans Pro"/>
              </a:rPr>
              <a:t>αι να χρησιμοποιείται η ίδια σύριγγα δεύτερη φορά ακόμα και από το ίδιο άτομο. </a:t>
            </a:r>
            <a:endParaRPr lang="el-GR" sz="1600" cap="all" spc="300" dirty="0" smtClean="0">
              <a:latin typeface="Source Sans Pro"/>
              <a:ea typeface="Source Sans Pro"/>
            </a:endParaRPr>
          </a:p>
          <a:p>
            <a:pPr marL="0" indent="0">
              <a:lnSpc>
                <a:spcPct val="115000"/>
              </a:lnSpc>
              <a:buNone/>
            </a:pPr>
            <a:r>
              <a:rPr lang="en-US" sz="1600" cap="all" spc="300" dirty="0" err="1" smtClean="0">
                <a:latin typeface="Source Sans Pro"/>
                <a:ea typeface="Source Sans Pro"/>
              </a:rPr>
              <a:t>Άτομ</a:t>
            </a:r>
            <a:r>
              <a:rPr lang="en-US" sz="1600" cap="all" spc="300" dirty="0" smtClean="0">
                <a:latin typeface="Source Sans Pro"/>
                <a:ea typeface="Source Sans Pro"/>
              </a:rPr>
              <a:t>α </a:t>
            </a:r>
            <a:r>
              <a:rPr lang="en-US" sz="1600" cap="all" spc="300" dirty="0">
                <a:latin typeface="Source Sans Pro"/>
                <a:ea typeface="Source Sans Pro"/>
              </a:rPr>
              <a:t>που εργάζονται σε χώρους υγειονομικής περίθαλψης και έρχονται καθημερινά σε επαφή με ασθενείς και άτομα που έχουν προσβληθεί από τον ιό του AIDS, οφείλουν να τηρούν μέτρα υγιεινής και να χρησιμοποιούν εξοπλισμό ατομικής προστασίας, όπως γάντια και μάσκες προσώπου.</a:t>
            </a:r>
            <a:r>
              <a:rPr lang="en-US" sz="1700" cap="all" spc="300" dirty="0">
                <a:latin typeface="Source Sans Pro"/>
                <a:ea typeface="Source Sans Pro"/>
              </a:rPr>
              <a:t> </a:t>
            </a:r>
            <a:endParaRPr lang="el-GR" sz="1700" dirty="0"/>
          </a:p>
        </p:txBody>
      </p:sp>
      <p:grpSp>
        <p:nvGrpSpPr>
          <p:cNvPr id="59" name="Group 58">
            <a:extLst>
              <a:ext uri="{FF2B5EF4-FFF2-40B4-BE49-F238E27FC236}">
                <a16:creationId xmlns:a16="http://schemas.microsoft.com/office/drawing/2014/main" id="{2F76036C-C247-4F63-AE7F-2ADB1D496E7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671579"/>
            <a:ext cx="4946649" cy="4792115"/>
            <a:chOff x="0" y="1671579"/>
            <a:chExt cx="4946649" cy="4792115"/>
          </a:xfrm>
        </p:grpSpPr>
        <p:sp>
          <p:nvSpPr>
            <p:cNvPr id="60" name="Oval 59">
              <a:extLst>
                <a:ext uri="{FF2B5EF4-FFF2-40B4-BE49-F238E27FC236}">
                  <a16:creationId xmlns:a16="http://schemas.microsoft.com/office/drawing/2014/main" id="{76E007C2-3152-4316-9102-D76C4E77FF1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154534" y="1671579"/>
              <a:ext cx="4792115" cy="4792115"/>
            </a:xfrm>
            <a:prstGeom prst="ellipse">
              <a:avLst/>
            </a:prstGeom>
            <a:solidFill>
              <a:schemeClr val="accent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097CD397-C9CD-43FA-ABEF-9C3530B00097}"/>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0" y="2115933"/>
              <a:ext cx="4320000" cy="4320000"/>
            </a:xfrm>
            <a:prstGeom prst="ellipse">
              <a:avLst/>
            </a:prstGeom>
            <a:solidFill>
              <a:schemeClr val="accent1">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Εικόνα 3" descr="Potential cure for HIV revealed through combined therapies">
            <a:extLst>
              <a:ext uri="{FF2B5EF4-FFF2-40B4-BE49-F238E27FC236}">
                <a16:creationId xmlns:a16="http://schemas.microsoft.com/office/drawing/2014/main" id="{44AB6835-EFAA-CC2E-3D2D-327B377D2F48}"/>
              </a:ext>
            </a:extLst>
          </p:cNvPr>
          <p:cNvPicPr>
            <a:picLocks noChangeAspect="1"/>
          </p:cNvPicPr>
          <p:nvPr/>
        </p:nvPicPr>
        <p:blipFill>
          <a:blip r:embed="rId2"/>
          <a:srcRect l="19789" r="13462" b="1"/>
          <a:stretch/>
        </p:blipFill>
        <p:spPr>
          <a:xfrm>
            <a:off x="579025" y="2169113"/>
            <a:ext cx="4320000" cy="4320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508000"/>
          </a:effectLst>
        </p:spPr>
      </p:pic>
    </p:spTree>
    <p:extLst>
      <p:ext uri="{BB962C8B-B14F-4D97-AF65-F5344CB8AC3E}">
        <p14:creationId xmlns:p14="http://schemas.microsoft.com/office/powerpoint/2010/main" val="118360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37F6730-8F76-4239-8CBA-B914B02A75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7E68003-21F9-14EE-0F81-046F2C16F203}"/>
              </a:ext>
            </a:extLst>
          </p:cNvPr>
          <p:cNvSpPr>
            <a:spLocks noGrp="1"/>
          </p:cNvSpPr>
          <p:nvPr>
            <p:ph type="title"/>
          </p:nvPr>
        </p:nvSpPr>
        <p:spPr>
          <a:xfrm>
            <a:off x="540000" y="325821"/>
            <a:ext cx="5203317" cy="1755227"/>
          </a:xfrm>
        </p:spPr>
        <p:txBody>
          <a:bodyPr anchor="t">
            <a:normAutofit/>
          </a:bodyPr>
          <a:lstStyle/>
          <a:p>
            <a:r>
              <a:rPr lang="el-GR" dirty="0"/>
              <a:t>Κοινωνικές επιπτώσεις</a:t>
            </a:r>
          </a:p>
        </p:txBody>
      </p:sp>
      <p:sp>
        <p:nvSpPr>
          <p:cNvPr id="3" name="Θέση περιεχομένου 2">
            <a:extLst>
              <a:ext uri="{FF2B5EF4-FFF2-40B4-BE49-F238E27FC236}">
                <a16:creationId xmlns:a16="http://schemas.microsoft.com/office/drawing/2014/main" id="{60FD000A-186C-41AF-6899-977CA45187A6}"/>
              </a:ext>
            </a:extLst>
          </p:cNvPr>
          <p:cNvSpPr>
            <a:spLocks noGrp="1"/>
          </p:cNvSpPr>
          <p:nvPr>
            <p:ph idx="1"/>
          </p:nvPr>
        </p:nvSpPr>
        <p:spPr>
          <a:xfrm>
            <a:off x="179415" y="2081048"/>
            <a:ext cx="5384487" cy="4330261"/>
          </a:xfrm>
        </p:spPr>
        <p:txBody>
          <a:bodyPr vert="horz" lIns="91440" tIns="45720" rIns="91440" bIns="45720" rtlCol="0" anchor="t">
            <a:normAutofit fontScale="92500"/>
          </a:bodyPr>
          <a:lstStyle/>
          <a:p>
            <a:pPr marL="269875" indent="-269875">
              <a:lnSpc>
                <a:spcPct val="115000"/>
              </a:lnSpc>
            </a:pPr>
            <a:r>
              <a:rPr lang="el-GR" dirty="0"/>
              <a:t>Στα πρώτα της χρόνια , το AIDS </a:t>
            </a:r>
            <a:r>
              <a:rPr lang="el-GR" dirty="0" smtClean="0"/>
              <a:t>είχε </a:t>
            </a:r>
            <a:r>
              <a:rPr lang="el-GR" dirty="0"/>
              <a:t>συνήθως </a:t>
            </a:r>
            <a:r>
              <a:rPr lang="el-GR" dirty="0" smtClean="0"/>
              <a:t>ταυτιστεί </a:t>
            </a:r>
            <a:r>
              <a:rPr lang="el-GR" dirty="0"/>
              <a:t>με τους άνδρες που έχουν σεξουαλικές σχέσεις με άνδρες και χρήστες ναρκωτικών . </a:t>
            </a:r>
            <a:endParaRPr lang="el-GR" dirty="0" smtClean="0"/>
          </a:p>
          <a:p>
            <a:pPr marL="269875" indent="-269875">
              <a:lnSpc>
                <a:spcPct val="115000"/>
              </a:lnSpc>
            </a:pPr>
            <a:r>
              <a:rPr lang="el-GR" dirty="0" smtClean="0"/>
              <a:t>Επειδή </a:t>
            </a:r>
            <a:r>
              <a:rPr lang="el-GR" dirty="0"/>
              <a:t>το AIDS πλήττει χιλιάδες των αμφιφυλόφιλων και των ομοφυλόφιλων ανδρών και των χρηστών ναρκωτικών , ο κοινωνικός αντίκτυπος του AIDS σε αυτά τα δημογραφικά στοιχεία είναι ισχυρά . </a:t>
            </a:r>
            <a:endParaRPr lang="el-GR" dirty="0" smtClean="0"/>
          </a:p>
          <a:p>
            <a:pPr marL="269875" indent="-269875">
              <a:lnSpc>
                <a:spcPct val="115000"/>
              </a:lnSpc>
            </a:pPr>
            <a:r>
              <a:rPr lang="el-GR" dirty="0" smtClean="0"/>
              <a:t>Το </a:t>
            </a:r>
            <a:r>
              <a:rPr lang="el-GR" dirty="0" smtClean="0"/>
              <a:t>AIDS </a:t>
            </a:r>
            <a:r>
              <a:rPr lang="el-GR" dirty="0"/>
              <a:t>έχει γίνει επίσης ένα σοβαρό πρόβλημα για τις </a:t>
            </a:r>
            <a:r>
              <a:rPr lang="el-GR" dirty="0" err="1" smtClean="0"/>
              <a:t>αφρικανές</a:t>
            </a:r>
            <a:r>
              <a:rPr lang="el-GR" dirty="0" smtClean="0"/>
              <a:t> </a:t>
            </a:r>
            <a:r>
              <a:rPr lang="el-GR" dirty="0" err="1" smtClean="0"/>
              <a:t>αμερικανές</a:t>
            </a:r>
            <a:r>
              <a:rPr lang="el-GR" dirty="0" smtClean="0"/>
              <a:t> </a:t>
            </a:r>
            <a:r>
              <a:rPr lang="el-GR" dirty="0"/>
              <a:t>γυναίκες και έχει προκαλέσει κοινωνική ανησυχία στις αφρικανικές αμερικανικές κοινότητες .</a:t>
            </a:r>
          </a:p>
        </p:txBody>
      </p:sp>
      <p:grpSp>
        <p:nvGrpSpPr>
          <p:cNvPr id="10" name="Group 9">
            <a:extLst>
              <a:ext uri="{FF2B5EF4-FFF2-40B4-BE49-F238E27FC236}">
                <a16:creationId xmlns:a16="http://schemas.microsoft.com/office/drawing/2014/main" id="{000A5F84-BD20-4A3E-81BA-9F4444101C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1" name="Oval 10">
              <a:extLst>
                <a:ext uri="{FF2B5EF4-FFF2-40B4-BE49-F238E27FC236}">
                  <a16:creationId xmlns:a16="http://schemas.microsoft.com/office/drawing/2014/main" id="{FF62F19C-23B5-44FC-88CF-01A430872686}"/>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82D9667-DCFB-45CA-8EDC-7E5E0EE42AB3}"/>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E8752FF-502D-43D5-9828-8C4216648319}"/>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8376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F4E480B-94D6-46F9-A2B6-B98D311FDC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9" name="Rectangle 8">
              <a:extLst>
                <a:ext uri="{FF2B5EF4-FFF2-40B4-BE49-F238E27FC236}">
                  <a16:creationId xmlns:a16="http://schemas.microsoft.com/office/drawing/2014/main" id="{07183CDE-91A1-40C3-8E80-66F89E1C2D53}"/>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Oval 9">
              <a:extLst>
                <a:ext uri="{FF2B5EF4-FFF2-40B4-BE49-F238E27FC236}">
                  <a16:creationId xmlns:a16="http://schemas.microsoft.com/office/drawing/2014/main" id="{A6756515-F9AA-46BD-8DD2-AA15BA492AC0}"/>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BA365E2-8B71-408B-9092-0104216AC7A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2" name="Group 11">
              <a:extLst>
                <a:ext uri="{FF2B5EF4-FFF2-40B4-BE49-F238E27FC236}">
                  <a16:creationId xmlns:a16="http://schemas.microsoft.com/office/drawing/2014/main" id="{BEDB8D7A-1BF6-4CDB-B93A-7736955F5043}"/>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17" name="Rectangle 16">
                <a:extLst>
                  <a:ext uri="{FF2B5EF4-FFF2-40B4-BE49-F238E27FC236}">
                    <a16:creationId xmlns:a16="http://schemas.microsoft.com/office/drawing/2014/main" id="{5AACD774-5167-46C7-8A62-6E2FE4BE94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06E0F2D8-452E-48F9-9912-C47EAEAE18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3" name="Group 12">
              <a:extLst>
                <a:ext uri="{FF2B5EF4-FFF2-40B4-BE49-F238E27FC236}">
                  <a16:creationId xmlns:a16="http://schemas.microsoft.com/office/drawing/2014/main" id="{91FBBF95-430B-427C-A6E8-DB899217FC00}"/>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5" name="Rectangle 14">
                <a:extLst>
                  <a:ext uri="{FF2B5EF4-FFF2-40B4-BE49-F238E27FC236}">
                    <a16:creationId xmlns:a16="http://schemas.microsoft.com/office/drawing/2014/main" id="{BEE64698-3ED2-4395-B7FC-65248E437E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E20B1E1-CE09-4C2A-A3FB-DB8026C54E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0CB2405B-A907-48B3-906A-FB3573C0B282}"/>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22" name="Rectangle 21">
            <a:extLst>
              <a:ext uri="{FF2B5EF4-FFF2-40B4-BE49-F238E27FC236}">
                <a16:creationId xmlns:a16="http://schemas.microsoft.com/office/drawing/2014/main" id="{9B9AACA9-BD92-429F-8047-0731DB46F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B046D8F9-B18B-42F5-B320-22E156F4C0C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5" name="Rectangle 24">
              <a:extLst>
                <a:ext uri="{FF2B5EF4-FFF2-40B4-BE49-F238E27FC236}">
                  <a16:creationId xmlns:a16="http://schemas.microsoft.com/office/drawing/2014/main" id="{3980DF08-8878-4A99-871A-573EBF4F37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1E0FF3E7-007F-48E0-8352-89CE4375BB2D}"/>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5603875" y="0"/>
              <a:ext cx="6521820" cy="3260910"/>
              <a:chOff x="0" y="0"/>
              <a:chExt cx="2880000" cy="1440000"/>
            </a:xfrm>
          </p:grpSpPr>
          <p:sp>
            <p:nvSpPr>
              <p:cNvPr id="29" name="Rectangle 28">
                <a:extLst>
                  <a:ext uri="{FF2B5EF4-FFF2-40B4-BE49-F238E27FC236}">
                    <a16:creationId xmlns:a16="http://schemas.microsoft.com/office/drawing/2014/main" id="{F02DE4FC-8B38-40C7-A2F5-CBD4C6592E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C97C509-DDA4-4291-88B3-8E2B146099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96345897-50D9-424E-A94E-18A63AEE85BA}"/>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66E6E08-BABA-49E9-884E-4805849158E7}"/>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Τίτλος 1">
            <a:extLst>
              <a:ext uri="{FF2B5EF4-FFF2-40B4-BE49-F238E27FC236}">
                <a16:creationId xmlns:a16="http://schemas.microsoft.com/office/drawing/2014/main" id="{A986194D-DE40-A9AE-C4E5-B751AC76FE55}"/>
              </a:ext>
            </a:extLst>
          </p:cNvPr>
          <p:cNvSpPr>
            <a:spLocks noGrp="1"/>
          </p:cNvSpPr>
          <p:nvPr>
            <p:ph type="title"/>
          </p:nvPr>
        </p:nvSpPr>
        <p:spPr>
          <a:xfrm>
            <a:off x="1487487" y="545126"/>
            <a:ext cx="9217026" cy="3783988"/>
          </a:xfrm>
        </p:spPr>
        <p:txBody>
          <a:bodyPr vert="horz" lIns="91440" tIns="45720" rIns="91440" bIns="45720" rtlCol="0" anchor="b">
            <a:normAutofit/>
          </a:bodyPr>
          <a:lstStyle/>
          <a:p>
            <a:pPr algn="ctr"/>
            <a:r>
              <a:rPr lang="en-US" sz="8800" dirty="0" err="1" smtClean="0"/>
              <a:t>Ευχ</a:t>
            </a:r>
            <a:r>
              <a:rPr lang="en-US" sz="8800" dirty="0" smtClean="0"/>
              <a:t>αριστ</a:t>
            </a:r>
            <a:r>
              <a:rPr lang="el-GR" sz="8800" dirty="0" smtClean="0"/>
              <a:t>ώ</a:t>
            </a:r>
            <a:r>
              <a:rPr lang="en-US" sz="8800" dirty="0" smtClean="0"/>
              <a:t> </a:t>
            </a:r>
            <a:r>
              <a:rPr lang="en-US" sz="8800" dirty="0" err="1"/>
              <a:t>γι</a:t>
            </a:r>
            <a:r>
              <a:rPr lang="en-US" sz="8800" dirty="0"/>
              <a:t>α τον χρόνο σας!!!</a:t>
            </a:r>
          </a:p>
        </p:txBody>
      </p:sp>
      <p:sp>
        <p:nvSpPr>
          <p:cNvPr id="3" name="Θέση περιεχομένου 2">
            <a:extLst>
              <a:ext uri="{FF2B5EF4-FFF2-40B4-BE49-F238E27FC236}">
                <a16:creationId xmlns:a16="http://schemas.microsoft.com/office/drawing/2014/main" id="{2339CCEA-1957-D254-FAD0-A2BDB31E6972}"/>
              </a:ext>
            </a:extLst>
          </p:cNvPr>
          <p:cNvSpPr>
            <a:spLocks noGrp="1"/>
          </p:cNvSpPr>
          <p:nvPr>
            <p:ph idx="1"/>
          </p:nvPr>
        </p:nvSpPr>
        <p:spPr>
          <a:xfrm>
            <a:off x="14183919" y="2014022"/>
            <a:ext cx="4449082" cy="3779837"/>
          </a:xfrm>
        </p:spPr>
        <p:txBody>
          <a:bodyPr vert="horz" lIns="91440" tIns="45720" rIns="91440" bIns="45720" rtlCol="0" anchor="t">
            <a:normAutofit/>
          </a:bodyPr>
          <a:lstStyle/>
          <a:p>
            <a:pPr marL="0" indent="0">
              <a:buNone/>
            </a:pPr>
            <a:endParaRPr lang="el-GR"/>
          </a:p>
        </p:txBody>
      </p:sp>
    </p:spTree>
    <p:extLst>
      <p:ext uri="{BB962C8B-B14F-4D97-AF65-F5344CB8AC3E}">
        <p14:creationId xmlns:p14="http://schemas.microsoft.com/office/powerpoint/2010/main" val="3836104295"/>
      </p:ext>
    </p:extLst>
  </p:cSld>
  <p:clrMapOvr>
    <a:masterClrMapping/>
  </p:clrMapOvr>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6</TotalTime>
  <Words>316</Words>
  <Application>Microsoft Office PowerPoint</Application>
  <PresentationFormat>Ευρεία οθόνη</PresentationFormat>
  <Paragraphs>17</Paragraphs>
  <Slides>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vt:i4>
      </vt:variant>
    </vt:vector>
  </HeadingPairs>
  <TitlesOfParts>
    <vt:vector size="11" baseType="lpstr">
      <vt:lpstr>Arial</vt:lpstr>
      <vt:lpstr>Avenir Next LT Pro</vt:lpstr>
      <vt:lpstr>Bell MT</vt:lpstr>
      <vt:lpstr>Open Sans</vt:lpstr>
      <vt:lpstr>Source Sans Pro</vt:lpstr>
      <vt:lpstr>GlowVTI</vt:lpstr>
      <vt:lpstr>Μύθοι και πραγματικότητα για το AIDS</vt:lpstr>
      <vt:lpstr>Tρόποι μετάδοσης</vt:lpstr>
      <vt:lpstr>Τρόποι πρόληψης</vt:lpstr>
      <vt:lpstr>Κοινωνικές επιπτώσεις</vt:lpstr>
      <vt:lpstr>Ευχαριστώ για τον χρόνο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Μύθοι και πραγματικότητα για το AIDS</dc:title>
  <dc:creator/>
  <cp:lastModifiedBy>gemanos@teemail.gr</cp:lastModifiedBy>
  <cp:revision>195</cp:revision>
  <dcterms:created xsi:type="dcterms:W3CDTF">2025-02-13T14:23:03Z</dcterms:created>
  <dcterms:modified xsi:type="dcterms:W3CDTF">2025-02-14T13:50:28Z</dcterms:modified>
</cp:coreProperties>
</file>