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96" r:id="rId5"/>
    <p:sldId id="286" r:id="rId6"/>
    <p:sldId id="261" r:id="rId7"/>
    <p:sldId id="285"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51"/>
    <a:srgbClr val="2C567A"/>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62E12-AACA-2893-2C2D-3FFF4A7EB696}" v="2" dt="2025-02-18T13:18:46.787"/>
    <p1510:client id="{9798B203-08B1-21B5-84DE-5541880E75C2}" v="424" dt="2025-02-18T13:05:06.453"/>
  </p1510:revLst>
</p1510:revInfo>
</file>

<file path=ppt/tableStyles.xml><?xml version="1.0" encoding="utf-8"?>
<a:tblStyleLst xmlns:a="http://schemas.openxmlformats.org/drawingml/2006/main" def="{0E3FDE45-AF77-4B5C-9715-49D594BDF05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87887" autoAdjust="0"/>
  </p:normalViewPr>
  <p:slideViewPr>
    <p:cSldViewPr snapToGrid="0" showGuides="1">
      <p:cViewPr varScale="1">
        <p:scale>
          <a:sx n="80" d="100"/>
          <a:sy n="80" d="100"/>
        </p:scale>
        <p:origin x="88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2/20/2025</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2/20/2025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344219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93970-B13A-F96D-A4B1-3A1EE7484106}"/>
              </a:ext>
            </a:extLst>
          </p:cNvPr>
          <p:cNvPicPr>
            <a:picLocks noChangeAspect="1"/>
          </p:cNvPicPr>
          <p:nvPr userDrawn="1"/>
        </p:nvPicPr>
        <p:blipFill>
          <a:blip r:embed="rId2"/>
          <a:srcRect/>
          <a:stretch/>
        </p:blipFill>
        <p:spPr>
          <a:xfrm>
            <a:off x="1" y="0"/>
            <a:ext cx="12202379" cy="6857999"/>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502920"/>
            <a:ext cx="10954512" cy="3246120"/>
          </a:xfrm>
        </p:spPr>
        <p:txBody>
          <a:bodyPr anchor="b">
            <a:noAutofit/>
          </a:bodyPr>
          <a:lstStyle>
            <a:lvl1pPr algn="ctr">
              <a:defRPr sz="6600" b="1" i="0" cap="none"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12648" y="3758183"/>
            <a:ext cx="10954512" cy="1307592"/>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98299DF-E702-8750-30F5-798D7C96AA46}"/>
              </a:ext>
            </a:extLst>
          </p:cNvPr>
          <p:cNvSpPr>
            <a:spLocks noGrp="1"/>
          </p:cNvSpPr>
          <p:nvPr>
            <p:ph type="title"/>
          </p:nvPr>
        </p:nvSpPr>
        <p:spPr>
          <a:xfrm>
            <a:off x="1078992" y="365760"/>
            <a:ext cx="10277856" cy="1655064"/>
          </a:xfrm>
        </p:spPr>
        <p:txBody>
          <a:bodyPr anchor="b"/>
          <a:lstStyle>
            <a:lvl1pPr>
              <a:defRPr>
                <a:latin typeface="+mj-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6EFAE94C-C299-8167-1BD9-4FC98C04C63C}"/>
              </a:ext>
            </a:extLst>
          </p:cNvPr>
          <p:cNvSpPr>
            <a:spLocks noGrp="1"/>
          </p:cNvSpPr>
          <p:nvPr>
            <p:ph idx="13"/>
          </p:nvPr>
        </p:nvSpPr>
        <p:spPr>
          <a:xfrm>
            <a:off x="1207008" y="2523744"/>
            <a:ext cx="9720072" cy="3255264"/>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4" name="Rounded Rectangle 6">
            <a:extLst>
              <a:ext uri="{FF2B5EF4-FFF2-40B4-BE49-F238E27FC236}">
                <a16:creationId xmlns:a16="http://schemas.microsoft.com/office/drawing/2014/main" id="{1B32A35F-9C9A-7C7D-DE93-B55FFF07D66E}"/>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48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0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A51A8B-A15C-2A94-1E48-F9615101DF48}"/>
              </a:ext>
            </a:extLst>
          </p:cNvPr>
          <p:cNvPicPr>
            <a:picLocks noChangeAspect="1"/>
          </p:cNvPicPr>
          <p:nvPr userDrawn="1"/>
        </p:nvPicPr>
        <p:blipFill rotWithShape="1">
          <a:blip r:embed="rId2"/>
          <a:srcRect l="8991" t="11245" r="3785" b="1531"/>
          <a:stretch/>
        </p:blipFill>
        <p:spPr>
          <a:xfrm>
            <a:off x="0" y="2917"/>
            <a:ext cx="12197192" cy="6855083"/>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1600200"/>
            <a:ext cx="10991088" cy="3657600"/>
          </a:xfrm>
        </p:spPr>
        <p:txBody>
          <a:bodyPr anchor="ctr">
            <a:noAutofit/>
          </a:bodyPr>
          <a:lstStyle>
            <a:lvl1pPr algn="ctr">
              <a:defRPr sz="6600" b="1" i="0" cap="none" spc="-150" baseline="0">
                <a:solidFill>
                  <a:schemeClr val="accent2">
                    <a:lumMod val="25000"/>
                  </a:schemeClr>
                </a:solidFill>
                <a:latin typeface="+mj-lt"/>
              </a:defRPr>
            </a:lvl1pPr>
          </a:lstStyle>
          <a:p>
            <a:endParaRPr lang="en-US" noProof="0" dirty="0"/>
          </a:p>
        </p:txBody>
      </p:sp>
    </p:spTree>
    <p:extLst>
      <p:ext uri="{BB962C8B-B14F-4D97-AF65-F5344CB8AC3E}">
        <p14:creationId xmlns:p14="http://schemas.microsoft.com/office/powerpoint/2010/main" val="109949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04">
    <p:bg>
      <p:bgPr>
        <a:gradFill>
          <a:gsLst>
            <a:gs pos="33000">
              <a:schemeClr val="bg2"/>
            </a:gs>
            <a:gs pos="59000">
              <a:schemeClr val="tx2">
                <a:lumMod val="90000"/>
                <a:alpha val="65163"/>
              </a:schemeClr>
            </a:gs>
          </a:gsLst>
          <a:lin ang="13800000" scaled="0"/>
        </a:gradFill>
        <a:effectLst/>
      </p:bgPr>
    </p:bg>
    <p:spTree>
      <p:nvGrpSpPr>
        <p:cNvPr id="1" name=""/>
        <p:cNvGrpSpPr/>
        <p:nvPr/>
      </p:nvGrpSpPr>
      <p:grpSpPr>
        <a:xfrm>
          <a:off x="0" y="0"/>
          <a:ext cx="0" cy="0"/>
          <a:chOff x="0" y="0"/>
          <a:chExt cx="0" cy="0"/>
        </a:xfrm>
      </p:grpSpPr>
      <p:sp>
        <p:nvSpPr>
          <p:cNvPr id="11" name="Rounded Rectangle 4">
            <a:extLst>
              <a:ext uri="{FF2B5EF4-FFF2-40B4-BE49-F238E27FC236}">
                <a16:creationId xmlns:a16="http://schemas.microsoft.com/office/drawing/2014/main" id="{5697808D-10E0-D8A5-5D07-E176EBB8F2BB}"/>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7">
            <a:extLst>
              <a:ext uri="{FF2B5EF4-FFF2-40B4-BE49-F238E27FC236}">
                <a16:creationId xmlns:a16="http://schemas.microsoft.com/office/drawing/2014/main" id="{0234D012-F86E-04CE-78C8-2C5A6613028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004" r="-148"/>
          <a:stretch/>
        </p:blipFill>
        <p:spPr>
          <a:xfrm rot="5400000">
            <a:off x="6378170" y="40082"/>
            <a:ext cx="1579705" cy="1600089"/>
          </a:xfrm>
          <a:prstGeom prst="rect">
            <a:avLst/>
          </a:prstGeom>
        </p:spPr>
      </p:pic>
      <p:pic>
        <p:nvPicPr>
          <p:cNvPr id="15" name="Picture 7">
            <a:extLst>
              <a:ext uri="{FF2B5EF4-FFF2-40B4-BE49-F238E27FC236}">
                <a16:creationId xmlns:a16="http://schemas.microsoft.com/office/drawing/2014/main" id="{0BC42061-F838-920E-632E-10EDE7E5539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6239" r="25335" b="-1"/>
          <a:stretch/>
        </p:blipFill>
        <p:spPr>
          <a:xfrm rot="16200000">
            <a:off x="6298833" y="-161472"/>
            <a:ext cx="752715" cy="1075657"/>
          </a:xfrm>
          <a:prstGeom prst="rect">
            <a:avLst/>
          </a:prstGeom>
        </p:spPr>
      </p:pic>
      <p:pic>
        <p:nvPicPr>
          <p:cNvPr id="16" name="Graphic 15">
            <a:extLst>
              <a:ext uri="{FF2B5EF4-FFF2-40B4-BE49-F238E27FC236}">
                <a16:creationId xmlns:a16="http://schemas.microsoft.com/office/drawing/2014/main" id="{58BEE67F-530E-E41D-FD19-2615180DC3FB}"/>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15931"/>
          <a:stretch/>
        </p:blipFill>
        <p:spPr>
          <a:xfrm>
            <a:off x="10439102" y="4145165"/>
            <a:ext cx="1780703" cy="2164311"/>
          </a:xfrm>
          <a:prstGeom prst="rect">
            <a:avLst/>
          </a:prstGeom>
        </p:spPr>
      </p:pic>
      <p:pic>
        <p:nvPicPr>
          <p:cNvPr id="17" name="Graphic 16">
            <a:extLst>
              <a:ext uri="{FF2B5EF4-FFF2-40B4-BE49-F238E27FC236}">
                <a16:creationId xmlns:a16="http://schemas.microsoft.com/office/drawing/2014/main" id="{82CFCA46-5F5A-867F-B19C-4F9ED5BA15A2}"/>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r="46794"/>
          <a:stretch/>
        </p:blipFill>
        <p:spPr>
          <a:xfrm rot="10800000">
            <a:off x="-27806" y="2452933"/>
            <a:ext cx="1370742" cy="2632414"/>
          </a:xfrm>
          <a:prstGeom prst="rect">
            <a:avLst/>
          </a:prstGeom>
        </p:spPr>
      </p:pic>
      <p:pic>
        <p:nvPicPr>
          <p:cNvPr id="18" name="Graphic 17">
            <a:extLst>
              <a:ext uri="{FF2B5EF4-FFF2-40B4-BE49-F238E27FC236}">
                <a16:creationId xmlns:a16="http://schemas.microsoft.com/office/drawing/2014/main" id="{11E8F80C-ACB2-552E-4433-1A8A2708F18F}"/>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t="1" b="-9728"/>
          <a:stretch/>
        </p:blipFill>
        <p:spPr>
          <a:xfrm rot="18286209">
            <a:off x="887827" y="4958926"/>
            <a:ext cx="910220" cy="1020507"/>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441448"/>
            <a:ext cx="3602736" cy="3575304"/>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D1DCC4A1-0DB3-3480-3A1A-78FC85FE7ECE}"/>
              </a:ext>
            </a:extLst>
          </p:cNvPr>
          <p:cNvSpPr>
            <a:spLocks noGrp="1"/>
          </p:cNvSpPr>
          <p:nvPr>
            <p:ph idx="13"/>
          </p:nvPr>
        </p:nvSpPr>
        <p:spPr>
          <a:xfrm>
            <a:off x="8293608" y="2441447"/>
            <a:ext cx="3063240" cy="3575303"/>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4385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CFCA6-7ECE-9BFB-9389-6DB74C862850}"/>
              </a:ext>
            </a:extLst>
          </p:cNvPr>
          <p:cNvPicPr>
            <a:picLocks noChangeAspect="1"/>
          </p:cNvPicPr>
          <p:nvPr userDrawn="1"/>
        </p:nvPicPr>
        <p:blipFill>
          <a:blip r:embed="rId2"/>
          <a:srcRect l="21" r="21"/>
          <a:stretch/>
        </p:blipFill>
        <p:spPr>
          <a:xfrm>
            <a:off x="-5192" y="-1"/>
            <a:ext cx="12197192" cy="6858001"/>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1133856" y="56450"/>
            <a:ext cx="9912096" cy="2743200"/>
          </a:xfrm>
        </p:spPr>
        <p:txBody>
          <a:bodyPr anchor="b">
            <a:noAutofit/>
          </a:bodyPr>
          <a:lstStyle>
            <a:lvl1pPr algn="l">
              <a:defRPr sz="66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3575304" y="3110546"/>
            <a:ext cx="4114800" cy="2743200"/>
          </a:xfrm>
        </p:spPr>
        <p:txBody>
          <a:bodyPr>
            <a:noAutofit/>
          </a:bodyPr>
          <a:lstStyle>
            <a:lvl1pPr marL="0" indent="0" algn="l">
              <a:lnSpc>
                <a:spcPct val="150000"/>
              </a:lnSpc>
              <a:spcBef>
                <a:spcPts val="0"/>
              </a:spcBef>
              <a:buNone/>
              <a:defRPr sz="24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2960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01">
    <p:bg>
      <p:bgPr>
        <a:gradFill>
          <a:gsLst>
            <a:gs pos="33000">
              <a:schemeClr val="bg2"/>
            </a:gs>
            <a:gs pos="59000">
              <a:schemeClr val="tx2">
                <a:lumMod val="90000"/>
                <a:alpha val="65163"/>
              </a:schemeClr>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850392"/>
            <a:ext cx="3913632" cy="4800600"/>
          </a:xfrm>
        </p:spPr>
        <p:txBody>
          <a:bodyPr/>
          <a:lstStyle>
            <a:lvl1pPr>
              <a:defRPr>
                <a:solidFill>
                  <a:schemeClr val="accent2">
                    <a:lumMod val="25000"/>
                  </a:schemeClr>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5358384" y="1965960"/>
            <a:ext cx="4050792" cy="2953512"/>
          </a:xfrm>
        </p:spPr>
        <p:txBody>
          <a:bodyPr anchor="ctr" anchorCtr="0"/>
          <a:lstStyle>
            <a:lvl1pPr>
              <a:defRPr cap="all" baseline="0">
                <a:solidFill>
                  <a:schemeClr val="accent2">
                    <a:lumMod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Rounded Rectangle 4">
            <a:extLst>
              <a:ext uri="{FF2B5EF4-FFF2-40B4-BE49-F238E27FC236}">
                <a16:creationId xmlns:a16="http://schemas.microsoft.com/office/drawing/2014/main" id="{906EB944-76A9-6F98-104E-59CD34F5CF94}"/>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7">
            <a:extLst>
              <a:ext uri="{FF2B5EF4-FFF2-40B4-BE49-F238E27FC236}">
                <a16:creationId xmlns:a16="http://schemas.microsoft.com/office/drawing/2014/main" id="{898C8E3F-6992-0D8A-CCA1-3DD2C147AA8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4756"/>
          <a:stretch/>
        </p:blipFill>
        <p:spPr>
          <a:xfrm>
            <a:off x="8853067" y="1"/>
            <a:ext cx="1875091" cy="1605320"/>
          </a:xfrm>
          <a:prstGeom prst="rect">
            <a:avLst/>
          </a:prstGeom>
        </p:spPr>
      </p:pic>
      <p:pic>
        <p:nvPicPr>
          <p:cNvPr id="13" name="Picture 7">
            <a:extLst>
              <a:ext uri="{FF2B5EF4-FFF2-40B4-BE49-F238E27FC236}">
                <a16:creationId xmlns:a16="http://schemas.microsoft.com/office/drawing/2014/main" id="{4417AC45-4CB7-72E8-3723-B1A3D81FB6EF}"/>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713775" y="5533690"/>
            <a:ext cx="493392" cy="495528"/>
          </a:xfrm>
          <a:prstGeom prst="rect">
            <a:avLst/>
          </a:prstGeom>
        </p:spPr>
      </p:pic>
      <p:pic>
        <p:nvPicPr>
          <p:cNvPr id="15" name="Graphic 14">
            <a:extLst>
              <a:ext uri="{FF2B5EF4-FFF2-40B4-BE49-F238E27FC236}">
                <a16:creationId xmlns:a16="http://schemas.microsoft.com/office/drawing/2014/main" id="{AE5941EF-B160-313A-DA99-73C86EDC4C1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46794"/>
          <a:stretch/>
        </p:blipFill>
        <p:spPr>
          <a:xfrm>
            <a:off x="10316909" y="2723673"/>
            <a:ext cx="1875091" cy="3600981"/>
          </a:xfrm>
          <a:prstGeom prst="rect">
            <a:avLst/>
          </a:prstGeom>
        </p:spPr>
      </p:pic>
      <p:pic>
        <p:nvPicPr>
          <p:cNvPr id="17" name="Graphic 16">
            <a:extLst>
              <a:ext uri="{FF2B5EF4-FFF2-40B4-BE49-F238E27FC236}">
                <a16:creationId xmlns:a16="http://schemas.microsoft.com/office/drawing/2014/main" id="{EEC16221-5852-F1A3-24D1-8EF5E907173A}"/>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b="41791"/>
          <a:stretch/>
        </p:blipFill>
        <p:spPr>
          <a:xfrm>
            <a:off x="3497179" y="6324654"/>
            <a:ext cx="910220" cy="541368"/>
          </a:xfrm>
          <a:prstGeom prst="rect">
            <a:avLst/>
          </a:prstGeom>
        </p:spPr>
      </p:pic>
      <p:pic>
        <p:nvPicPr>
          <p:cNvPr id="19" name="Graphic 18">
            <a:extLst>
              <a:ext uri="{FF2B5EF4-FFF2-40B4-BE49-F238E27FC236}">
                <a16:creationId xmlns:a16="http://schemas.microsoft.com/office/drawing/2014/main" id="{5D8B34C3-E35E-0B4E-1F8E-59C449A3C8DD}"/>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t="31904"/>
          <a:stretch/>
        </p:blipFill>
        <p:spPr>
          <a:xfrm>
            <a:off x="1601212" y="0"/>
            <a:ext cx="1032928" cy="718708"/>
          </a:xfrm>
          <a:prstGeom prst="rect">
            <a:avLst/>
          </a:prstGeom>
        </p:spPr>
      </p:pic>
    </p:spTree>
    <p:extLst>
      <p:ext uri="{BB962C8B-B14F-4D97-AF65-F5344CB8AC3E}">
        <p14:creationId xmlns:p14="http://schemas.microsoft.com/office/powerpoint/2010/main" val="365785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FEFCE-5DDA-D353-F1BF-36752F5F079A}"/>
              </a:ext>
            </a:extLst>
          </p:cNvPr>
          <p:cNvPicPr>
            <a:picLocks noChangeAspect="1"/>
          </p:cNvPicPr>
          <p:nvPr userDrawn="1"/>
        </p:nvPicPr>
        <p:blipFill>
          <a:blip r:embed="rId2"/>
          <a:srcRect/>
          <a:stretch/>
        </p:blipFill>
        <p:spPr>
          <a:xfrm>
            <a:off x="0" y="2917"/>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877824" y="1325880"/>
            <a:ext cx="10460736" cy="2286000"/>
          </a:xfrm>
        </p:spPr>
        <p:txBody>
          <a:bodyPr anchor="b">
            <a:noAutofit/>
          </a:bodyPr>
          <a:lstStyle>
            <a:lvl1pPr algn="ctr">
              <a:defRPr sz="66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877824" y="3749040"/>
            <a:ext cx="10460736" cy="2286000"/>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150272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02">
    <p:bg>
      <p:bgPr>
        <a:gradFill>
          <a:gsLst>
            <a:gs pos="33000">
              <a:schemeClr val="bg2"/>
            </a:gs>
            <a:gs pos="59000">
              <a:schemeClr val="tx2">
                <a:lumMod val="90000"/>
                <a:alpha val="65163"/>
              </a:schemeClr>
            </a:gs>
          </a:gsLst>
          <a:lin ang="19200000" scaled="0"/>
        </a:gradFill>
        <a:effectLst/>
      </p:bgPr>
    </p:bg>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B6718ABD-4EA5-E3C5-0225-F6671DCA53AD}"/>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D721A955-CA2D-A65D-6E60-DAAAA4ACFA38}"/>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1050"/>
          <a:stretch/>
        </p:blipFill>
        <p:spPr>
          <a:xfrm>
            <a:off x="0" y="2887579"/>
            <a:ext cx="2432421" cy="3604662"/>
          </a:xfrm>
          <a:prstGeom prst="rect">
            <a:avLst/>
          </a:prstGeom>
        </p:spPr>
      </p:pic>
      <p:pic>
        <p:nvPicPr>
          <p:cNvPr id="9" name="Graphic 8">
            <a:extLst>
              <a:ext uri="{FF2B5EF4-FFF2-40B4-BE49-F238E27FC236}">
                <a16:creationId xmlns:a16="http://schemas.microsoft.com/office/drawing/2014/main" id="{AB70155A-604C-AD00-BE69-4505C75CE01B}"/>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t="15874" b="-1"/>
          <a:stretch/>
        </p:blipFill>
        <p:spPr>
          <a:xfrm rot="5400000">
            <a:off x="11281284" y="2493882"/>
            <a:ext cx="1032928" cy="887899"/>
          </a:xfrm>
          <a:prstGeom prst="rect">
            <a:avLst/>
          </a:prstGeom>
        </p:spPr>
      </p:pic>
      <p:pic>
        <p:nvPicPr>
          <p:cNvPr id="10" name="Graphic 9">
            <a:extLst>
              <a:ext uri="{FF2B5EF4-FFF2-40B4-BE49-F238E27FC236}">
                <a16:creationId xmlns:a16="http://schemas.microsoft.com/office/drawing/2014/main" id="{F74D1084-EF5E-D016-13E0-1840BDFFD0AE}"/>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b="-880"/>
          <a:stretch/>
        </p:blipFill>
        <p:spPr>
          <a:xfrm>
            <a:off x="9897978" y="5987153"/>
            <a:ext cx="490012" cy="505088"/>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313432"/>
            <a:ext cx="6327648" cy="3218688"/>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88903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B9A11-4222-BB4A-66D3-D37C79AC57C1}"/>
              </a:ext>
            </a:extLst>
          </p:cNvPr>
          <p:cNvPicPr>
            <a:picLocks noChangeAspect="1"/>
          </p:cNvPicPr>
          <p:nvPr userDrawn="1"/>
        </p:nvPicPr>
        <p:blipFill rotWithShape="1">
          <a:blip r:embed="rId2"/>
          <a:srcRect l="-1" r="21" b="21"/>
          <a:stretch/>
        </p:blipFill>
        <p:spPr>
          <a:xfrm>
            <a:off x="-2595" y="1459"/>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4654296" y="27432"/>
            <a:ext cx="7004304" cy="3566160"/>
          </a:xfrm>
        </p:spPr>
        <p:txBody>
          <a:bodyPr anchor="b">
            <a:noAutofit/>
          </a:bodyPr>
          <a:lstStyle>
            <a:lvl1pPr algn="ctr">
              <a:defRPr sz="60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654295" y="3767328"/>
            <a:ext cx="7004303" cy="1161288"/>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332962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2C86F9-080E-93F7-C7B1-F5BEAD84E36E}"/>
              </a:ext>
            </a:extLst>
          </p:cNvPr>
          <p:cNvSpPr>
            <a:spLocks noGrp="1"/>
          </p:cNvSpPr>
          <p:nvPr>
            <p:ph type="title"/>
          </p:nvPr>
        </p:nvSpPr>
        <p:spPr>
          <a:xfrm>
            <a:off x="1078992" y="365760"/>
            <a:ext cx="105064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097280" y="2432304"/>
            <a:ext cx="3108960" cy="3412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4736592" y="1920240"/>
            <a:ext cx="6620256"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Rounded Rectangle 11">
            <a:extLst>
              <a:ext uri="{FF2B5EF4-FFF2-40B4-BE49-F238E27FC236}">
                <a16:creationId xmlns:a16="http://schemas.microsoft.com/office/drawing/2014/main" id="{7FF98F94-8801-13BE-8EB4-01921AC196C8}"/>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B7BF5718-9534-FD92-79D7-ECC66603E70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62387"/>
          <a:stretch/>
        </p:blipFill>
        <p:spPr>
          <a:xfrm rot="5400000">
            <a:off x="1778676" y="5204330"/>
            <a:ext cx="907513" cy="2465321"/>
          </a:xfrm>
          <a:prstGeom prst="rect">
            <a:avLst/>
          </a:prstGeom>
        </p:spPr>
      </p:pic>
      <p:pic>
        <p:nvPicPr>
          <p:cNvPr id="9" name="Graphic 8">
            <a:extLst>
              <a:ext uri="{FF2B5EF4-FFF2-40B4-BE49-F238E27FC236}">
                <a16:creationId xmlns:a16="http://schemas.microsoft.com/office/drawing/2014/main" id="{4FF40650-9AD0-96F8-F702-185D1729AF8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93558" y="5429608"/>
            <a:ext cx="406214" cy="415066"/>
          </a:xfrm>
          <a:prstGeom prst="rect">
            <a:avLst/>
          </a:prstGeom>
        </p:spPr>
      </p:pic>
      <p:pic>
        <p:nvPicPr>
          <p:cNvPr id="10" name="Graphic 9">
            <a:extLst>
              <a:ext uri="{FF2B5EF4-FFF2-40B4-BE49-F238E27FC236}">
                <a16:creationId xmlns:a16="http://schemas.microsoft.com/office/drawing/2014/main" id="{83AC8518-2F0B-6FC0-0C0E-6CE9D00EAC71}"/>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t="-4860" b="-1"/>
          <a:stretch/>
        </p:blipFill>
        <p:spPr>
          <a:xfrm>
            <a:off x="10214191" y="365126"/>
            <a:ext cx="1032928" cy="1106730"/>
          </a:xfrm>
          <a:prstGeom prst="rect">
            <a:avLst/>
          </a:prstGeom>
        </p:spPr>
      </p:pic>
    </p:spTree>
    <p:extLst>
      <p:ext uri="{BB962C8B-B14F-4D97-AF65-F5344CB8AC3E}">
        <p14:creationId xmlns:p14="http://schemas.microsoft.com/office/powerpoint/2010/main" val="31963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03">
    <p:bg>
      <p:bgPr>
        <a:gradFill>
          <a:gsLst>
            <a:gs pos="33000">
              <a:schemeClr val="bg2"/>
            </a:gs>
            <a:gs pos="59000">
              <a:schemeClr val="tx2">
                <a:lumMod val="90000"/>
                <a:alpha val="65163"/>
              </a:schemeClr>
            </a:gs>
          </a:gsLst>
          <a:lin ang="1920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B4AF60-AC65-3E7A-4A5D-EBF1A7030D9B}"/>
              </a:ext>
            </a:extLst>
          </p:cNvPr>
          <p:cNvPicPr>
            <a:picLocks noChangeAspect="1"/>
          </p:cNvPicPr>
          <p:nvPr userDrawn="1"/>
        </p:nvPicPr>
        <p:blipFill rotWithShape="1">
          <a:blip r:embed="rId2"/>
          <a:srcRect l="3063" b="3063"/>
          <a:stretch/>
        </p:blipFill>
        <p:spPr>
          <a:xfrm>
            <a:off x="1" y="2917"/>
            <a:ext cx="12197189" cy="6855082"/>
          </a:xfrm>
          <a:prstGeom prst="rect">
            <a:avLst/>
          </a:prstGeom>
        </p:spPr>
      </p:pic>
      <p:sp>
        <p:nvSpPr>
          <p:cNvPr id="12" name="Rounded Rectangle 4">
            <a:extLst>
              <a:ext uri="{FF2B5EF4-FFF2-40B4-BE49-F238E27FC236}">
                <a16:creationId xmlns:a16="http://schemas.microsoft.com/office/drawing/2014/main" id="{95671103-2960-81E2-9A76-0E7FDE6B3E55}"/>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276856"/>
            <a:ext cx="6327648" cy="3090672"/>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7012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02">
    <p:bg>
      <p:bgPr>
        <a:gradFill>
          <a:gsLst>
            <a:gs pos="33000">
              <a:schemeClr val="bg2"/>
            </a:gs>
            <a:gs pos="59000">
              <a:schemeClr val="tx2">
                <a:lumMod val="90000"/>
                <a:alpha val="65163"/>
              </a:schemeClr>
            </a:gs>
          </a:gsLst>
          <a:lin ang="16800000" scaled="0"/>
        </a:gradFill>
        <a:effectLst/>
      </p:bgPr>
    </p:bg>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86060D16-E6F6-EA0E-E58E-526234AB6564}"/>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E0958AA-6F1A-C4A2-FB66-1A6F7F8834B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6095" b="-1"/>
          <a:stretch/>
        </p:blipFill>
        <p:spPr>
          <a:xfrm>
            <a:off x="569419" y="4426479"/>
            <a:ext cx="1472805" cy="1596616"/>
          </a:xfrm>
          <a:prstGeom prst="rect">
            <a:avLst/>
          </a:prstGeom>
        </p:spPr>
      </p:pic>
      <p:pic>
        <p:nvPicPr>
          <p:cNvPr id="9" name="Graphic 8">
            <a:extLst>
              <a:ext uri="{FF2B5EF4-FFF2-40B4-BE49-F238E27FC236}">
                <a16:creationId xmlns:a16="http://schemas.microsoft.com/office/drawing/2014/main" id="{3DEADFA2-398E-9388-8295-063D31FB38E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6095" b="-1"/>
          <a:stretch/>
        </p:blipFill>
        <p:spPr>
          <a:xfrm rot="3765410" flipV="1">
            <a:off x="1448505" y="4094575"/>
            <a:ext cx="862484" cy="934988"/>
          </a:xfrm>
          <a:prstGeom prst="rect">
            <a:avLst/>
          </a:prstGeom>
        </p:spPr>
      </p:pic>
      <p:pic>
        <p:nvPicPr>
          <p:cNvPr id="10" name="Picture 7">
            <a:extLst>
              <a:ext uri="{FF2B5EF4-FFF2-40B4-BE49-F238E27FC236}">
                <a16:creationId xmlns:a16="http://schemas.microsoft.com/office/drawing/2014/main" id="{D09A7588-8EFD-A0C5-4235-45B7D657ECF4}"/>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b="35453"/>
          <a:stretch/>
        </p:blipFill>
        <p:spPr>
          <a:xfrm>
            <a:off x="9469547" y="5719093"/>
            <a:ext cx="1756858" cy="1138907"/>
          </a:xfrm>
          <a:prstGeom prst="rect">
            <a:avLst/>
          </a:prstGeom>
        </p:spPr>
      </p:pic>
      <p:pic>
        <p:nvPicPr>
          <p:cNvPr id="13" name="Graphic 12">
            <a:extLst>
              <a:ext uri="{FF2B5EF4-FFF2-40B4-BE49-F238E27FC236}">
                <a16:creationId xmlns:a16="http://schemas.microsoft.com/office/drawing/2014/main" id="{EF04D7D6-513C-D18A-AF21-D10F0E5D3B82}"/>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1" r="-750"/>
          <a:stretch/>
        </p:blipFill>
        <p:spPr>
          <a:xfrm>
            <a:off x="8844546" y="50582"/>
            <a:ext cx="1307037" cy="1325563"/>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441448"/>
            <a:ext cx="3602736" cy="3575304"/>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D1DCC4A1-0DB3-3480-3A1A-78FC85FE7ECE}"/>
              </a:ext>
            </a:extLst>
          </p:cNvPr>
          <p:cNvSpPr>
            <a:spLocks noGrp="1"/>
          </p:cNvSpPr>
          <p:nvPr>
            <p:ph idx="13"/>
          </p:nvPr>
        </p:nvSpPr>
        <p:spPr>
          <a:xfrm>
            <a:off x="7671816" y="2441448"/>
            <a:ext cx="3602736" cy="3575304"/>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49972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bg>
      <p:bgPr>
        <a:solidFill>
          <a:schemeClr val="tx2"/>
        </a:solidFill>
        <a:effectLst/>
      </p:bgPr>
    </p:bg>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1B32A35F-9C9A-7C7D-DE93-B55FFF07D66E}"/>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98299DF-E702-8750-30F5-798D7C96AA46}"/>
              </a:ext>
            </a:extLst>
          </p:cNvPr>
          <p:cNvSpPr>
            <a:spLocks noGrp="1"/>
          </p:cNvSpPr>
          <p:nvPr>
            <p:ph type="title"/>
          </p:nvPr>
        </p:nvSpPr>
        <p:spPr>
          <a:xfrm>
            <a:off x="1078992" y="365760"/>
            <a:ext cx="10277856" cy="1655064"/>
          </a:xfrm>
        </p:spPr>
        <p:txBody>
          <a:bodyPr anchor="b"/>
          <a:lstStyle>
            <a:lvl1pPr>
              <a:defRPr>
                <a:latin typeface="+mj-lt"/>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CE72F6-1D9D-E61E-F1EE-2861FDF7654A}"/>
              </a:ext>
            </a:extLst>
          </p:cNvPr>
          <p:cNvSpPr>
            <a:spLocks noGrp="1"/>
          </p:cNvSpPr>
          <p:nvPr>
            <p:ph idx="1"/>
          </p:nvPr>
        </p:nvSpPr>
        <p:spPr>
          <a:xfrm>
            <a:off x="1170432" y="2459736"/>
            <a:ext cx="2843784" cy="3090672"/>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EFAE94C-C299-8167-1BD9-4FC98C04C63C}"/>
              </a:ext>
            </a:extLst>
          </p:cNvPr>
          <p:cNvSpPr>
            <a:spLocks noGrp="1"/>
          </p:cNvSpPr>
          <p:nvPr>
            <p:ph idx="13"/>
          </p:nvPr>
        </p:nvSpPr>
        <p:spPr>
          <a:xfrm>
            <a:off x="4233672" y="2523744"/>
            <a:ext cx="6693408" cy="3273552"/>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8549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563001"/>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dirty="0"/>
              <a:t>8/6/20XX</a:t>
            </a: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563001"/>
            <a:ext cx="411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9375912" y="6563001"/>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defTabSz="914400" rtl="0" eaLnBrk="1" latinLnBrk="0" hangingPunct="1">
        <a:lnSpc>
          <a:spcPct val="90000"/>
        </a:lnSpc>
        <a:spcBef>
          <a:spcPct val="0"/>
        </a:spcBef>
        <a:buNone/>
        <a:defRPr sz="4400" b="1" i="0" kern="1200">
          <a:solidFill>
            <a:schemeClr val="accent2">
              <a:lumMod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1%CF%85%CF%83%CF%84%CF%81%CE%B1%CE%BB%CE%AF%CE%B1" TargetMode="External"/><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hyperlink" Target="https://el.wikipedia.org/wiki/%CE%9C%CF%85%CF%82" TargetMode="External"/><Relationship Id="rId5" Type="http://schemas.openxmlformats.org/officeDocument/2006/relationships/hyperlink" Target="https://el.wikipedia.org/wiki/%CE%95%CF%80%CE%B9%CE%B4%CE%B5%CF%81%CE%BC%CE%AF%CE%B4%CE%B1" TargetMode="External"/><Relationship Id="rId4" Type="http://schemas.openxmlformats.org/officeDocument/2006/relationships/hyperlink" Target="https://el.wikipedia.org/w/index.php?title=Megascolescidae&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3%CE%B5%CF%89%CF%83%CE%BA%CF%8E%CE%BB%CE%B7%CE%BA%CE%B1%CF%82" TargetMode="External"/><Relationship Id="rId2" Type="http://schemas.openxmlformats.org/officeDocument/2006/relationships/hyperlink" Target="http://www.mistikakipou.gr/"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title"/>
          </p:nvPr>
        </p:nvSpPr>
        <p:spPr>
          <a:xfrm>
            <a:off x="806116" y="649704"/>
            <a:ext cx="10550732" cy="1371119"/>
          </a:xfrm>
        </p:spPr>
        <p:txBody>
          <a:bodyPr anchor="b">
            <a:normAutofit fontScale="90000"/>
          </a:bodyPr>
          <a:lstStyle/>
          <a:p>
            <a:endParaRPr lang="en-US" b="0" dirty="0"/>
          </a:p>
          <a:p>
            <a:r>
              <a:rPr lang="en-US" dirty="0" smtClean="0"/>
              <a:t>Γεωσκώληκας</a:t>
            </a:r>
            <a:r>
              <a:rPr lang="el-GR" dirty="0" smtClean="0"/>
              <a:t>: η σημασία του για τη ζωή</a:t>
            </a:r>
            <a:endParaRPr lang="en-US" dirty="0"/>
          </a:p>
        </p:txBody>
      </p:sp>
      <p:pic>
        <p:nvPicPr>
          <p:cNvPr id="5" name="Picture 4" descr="A worm on the ground">
            <a:extLst>
              <a:ext uri="{FF2B5EF4-FFF2-40B4-BE49-F238E27FC236}">
                <a16:creationId xmlns:a16="http://schemas.microsoft.com/office/drawing/2014/main" id="{5DCC3A61-185D-5E8F-2496-F109BCB9C2C8}"/>
              </a:ext>
            </a:extLst>
          </p:cNvPr>
          <p:cNvPicPr>
            <a:picLocks noChangeAspect="1"/>
          </p:cNvPicPr>
          <p:nvPr/>
        </p:nvPicPr>
        <p:blipFill>
          <a:blip r:embed="rId3"/>
          <a:srcRect t="11132" r="-1" b="23742"/>
          <a:stretch/>
        </p:blipFill>
        <p:spPr>
          <a:xfrm>
            <a:off x="5029200" y="2511666"/>
            <a:ext cx="6327648" cy="3090672"/>
          </a:xfrm>
          <a:prstGeom prst="rect">
            <a:avLst/>
          </a:prstGeom>
          <a:noFill/>
        </p:spPr>
      </p:pic>
      <p:sp>
        <p:nvSpPr>
          <p:cNvPr id="15" name="Slide Number Placeholder 3">
            <a:extLst>
              <a:ext uri="{FF2B5EF4-FFF2-40B4-BE49-F238E27FC236}">
                <a16:creationId xmlns:a16="http://schemas.microsoft.com/office/drawing/2014/main" id="{0343A14C-6294-6CBA-C9C9-CAD9C347A528}"/>
              </a:ext>
            </a:extLst>
          </p:cNvPr>
          <p:cNvSpPr>
            <a:spLocks noGrp="1"/>
          </p:cNvSpPr>
          <p:nvPr>
            <p:ph type="sldNum" sz="quarter" idx="12"/>
          </p:nvPr>
        </p:nvSpPr>
        <p:spPr>
          <a:xfrm>
            <a:off x="9375912" y="6563001"/>
            <a:ext cx="2743200" cy="228600"/>
          </a:xfrm>
        </p:spPr>
        <p:txBody>
          <a:bodyPr/>
          <a:lstStyle/>
          <a:p>
            <a:pPr>
              <a:spcAft>
                <a:spcPts val="600"/>
              </a:spcAft>
            </a:pPr>
            <a:fld id="{CBD12358-51D2-46B3-9BDE-DF29528B9454}" type="slidenum">
              <a:rPr lang="en-US" smtClean="0"/>
              <a:pPr>
                <a:spcAft>
                  <a:spcPts val="600"/>
                </a:spcAft>
              </a:pPr>
              <a:t>1</a:t>
            </a:fld>
            <a:endParaRPr lang="en-US"/>
          </a:p>
        </p:txBody>
      </p:sp>
    </p:spTree>
    <p:extLst>
      <p:ext uri="{BB962C8B-B14F-4D97-AF65-F5344CB8AC3E}">
        <p14:creationId xmlns:p14="http://schemas.microsoft.com/office/powerpoint/2010/main" val="128263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78992" y="365760"/>
            <a:ext cx="10277856" cy="1655064"/>
          </a:xfrm>
        </p:spPr>
        <p:txBody>
          <a:bodyPr vert="horz" lIns="91440" tIns="45720" rIns="91440" bIns="45720" rtlCol="0" anchor="b">
            <a:normAutofit/>
          </a:bodyPr>
          <a:lstStyle/>
          <a:p>
            <a:r>
              <a:rPr lang="en-US" b="1" i="0" kern="1200" dirty="0" err="1">
                <a:latin typeface="+mj-lt"/>
                <a:ea typeface="+mj-ea"/>
                <a:cs typeface="+mj-cs"/>
              </a:rPr>
              <a:t>Γι</a:t>
            </a:r>
            <a:r>
              <a:rPr lang="en-US" b="1" i="0" kern="1200" dirty="0">
                <a:latin typeface="+mj-lt"/>
                <a:ea typeface="+mj-ea"/>
                <a:cs typeface="+mj-cs"/>
              </a:rPr>
              <a:t>α ποιον λογο </a:t>
            </a:r>
            <a:r>
              <a:rPr lang="el-GR" b="1" i="0" kern="1200" dirty="0" smtClean="0">
                <a:latin typeface="+mj-lt"/>
                <a:ea typeface="+mj-ea"/>
                <a:cs typeface="+mj-cs"/>
              </a:rPr>
              <a:t>οι γεωσκώληκες </a:t>
            </a:r>
            <a:r>
              <a:rPr lang="en-US" b="1" i="0" kern="1200" dirty="0" err="1" smtClean="0">
                <a:latin typeface="+mj-lt"/>
                <a:ea typeface="+mj-ea"/>
                <a:cs typeface="+mj-cs"/>
              </a:rPr>
              <a:t>είν</a:t>
            </a:r>
            <a:r>
              <a:rPr lang="en-US" b="1" i="0" kern="1200" dirty="0" smtClean="0">
                <a:latin typeface="+mj-lt"/>
                <a:ea typeface="+mj-ea"/>
                <a:cs typeface="+mj-cs"/>
              </a:rPr>
              <a:t>αι </a:t>
            </a:r>
            <a:r>
              <a:rPr lang="en-US" b="1" i="0" kern="1200" dirty="0">
                <a:latin typeface="+mj-lt"/>
                <a:ea typeface="+mj-ea"/>
                <a:cs typeface="+mj-cs"/>
              </a:rPr>
              <a:t>σημαντικοί;</a:t>
            </a:r>
          </a:p>
        </p:txBody>
      </p:sp>
      <p:pic>
        <p:nvPicPr>
          <p:cNvPr id="7" name="Picture 6" descr="A worm on the ground&#10;&#10;AI-generated content may be incorrect.">
            <a:extLst>
              <a:ext uri="{FF2B5EF4-FFF2-40B4-BE49-F238E27FC236}">
                <a16:creationId xmlns:a16="http://schemas.microsoft.com/office/drawing/2014/main" id="{D665D0FD-919D-5A69-8D84-71CC71B639F7}"/>
              </a:ext>
            </a:extLst>
          </p:cNvPr>
          <p:cNvPicPr>
            <a:picLocks noChangeAspect="1"/>
          </p:cNvPicPr>
          <p:nvPr/>
        </p:nvPicPr>
        <p:blipFill>
          <a:blip r:embed="rId2"/>
          <a:srcRect l="3547" r="21887" b="2"/>
          <a:stretch/>
        </p:blipFill>
        <p:spPr>
          <a:xfrm>
            <a:off x="1868502" y="2224880"/>
            <a:ext cx="3246317" cy="3218885"/>
          </a:xfrm>
          <a:prstGeom prst="rect">
            <a:avLst/>
          </a:prstGeom>
          <a:noFill/>
        </p:spPr>
      </p:pic>
      <p:sp>
        <p:nvSpPr>
          <p:cNvPr id="6" name="TextBox 5">
            <a:extLst>
              <a:ext uri="{FF2B5EF4-FFF2-40B4-BE49-F238E27FC236}">
                <a16:creationId xmlns:a16="http://schemas.microsoft.com/office/drawing/2014/main" id="{2B196707-CAA5-97D0-A3A6-BA739B4D11EE}"/>
              </a:ext>
            </a:extLst>
          </p:cNvPr>
          <p:cNvSpPr txBox="1"/>
          <p:nvPr/>
        </p:nvSpPr>
        <p:spPr>
          <a:xfrm>
            <a:off x="5618747" y="2020824"/>
            <a:ext cx="5741838" cy="35497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just">
              <a:lnSpc>
                <a:spcPct val="90000"/>
              </a:lnSpc>
              <a:spcBef>
                <a:spcPts val="1000"/>
              </a:spcBef>
              <a:buFont typeface="Arial" panose="020B0604020202020204" pitchFamily="34" charset="0"/>
            </a:pPr>
            <a:r>
              <a:rPr lang="en-US" sz="2400" b="1" dirty="0">
                <a:solidFill>
                  <a:schemeClr val="accent2">
                    <a:lumMod val="25000"/>
                  </a:schemeClr>
                </a:solidFill>
              </a:rPr>
              <a:t>Τα </a:t>
            </a:r>
            <a:r>
              <a:rPr lang="en-US" sz="2400" b="1" dirty="0" err="1">
                <a:solidFill>
                  <a:schemeClr val="accent2">
                    <a:lumMod val="25000"/>
                  </a:schemeClr>
                </a:solidFill>
              </a:rPr>
              <a:t>σκουλήκι</a:t>
            </a:r>
            <a:r>
              <a:rPr lang="en-US" sz="2400" b="1" dirty="0">
                <a:solidFill>
                  <a:schemeClr val="accent2">
                    <a:lumMod val="25000"/>
                  </a:schemeClr>
                </a:solidFill>
              </a:rPr>
              <a:t>α του εδάφους, οι γαιοσκώληκες ή γεωσκώληκες, αναγνωρίζονται για την πολύτιμη προσφορά τους στο οικοσύστημα καθώς με διάφορες διαδικασίες αυξάνουν την γονιμότητα στο χώμα και επιταχύνουν σημαντικά την κομποστοποίηση του εδάφους, απελευθερώνοντας πλήθος θρεπτικών συστατικών για τα φυτά του κήπου </a:t>
            </a:r>
            <a:r>
              <a:rPr lang="en-US" sz="2400" b="1" dirty="0" smtClean="0">
                <a:solidFill>
                  <a:schemeClr val="accent2">
                    <a:lumMod val="25000"/>
                  </a:schemeClr>
                </a:solidFill>
              </a:rPr>
              <a:t>μας.</a:t>
            </a:r>
            <a:endParaRPr lang="en-US" sz="2400" b="1" dirty="0">
              <a:solidFill>
                <a:schemeClr val="accent2">
                  <a:lumMod val="25000"/>
                </a:schemeClr>
              </a:solidFill>
            </a:endParaRPr>
          </a:p>
        </p:txBody>
      </p:sp>
      <p:sp>
        <p:nvSpPr>
          <p:cNvPr id="22" name="Slide Number Placeholder 4">
            <a:extLst>
              <a:ext uri="{FF2B5EF4-FFF2-40B4-BE49-F238E27FC236}">
                <a16:creationId xmlns:a16="http://schemas.microsoft.com/office/drawing/2014/main" id="{6B9F7ABC-A2AE-18CC-E6B6-EF58DA11B09C}"/>
              </a:ext>
            </a:extLst>
          </p:cNvPr>
          <p:cNvSpPr>
            <a:spLocks noGrp="1"/>
          </p:cNvSpPr>
          <p:nvPr>
            <p:ph type="sldNum" sz="quarter" idx="12"/>
          </p:nvPr>
        </p:nvSpPr>
        <p:spPr>
          <a:xfrm>
            <a:off x="9375912" y="6563001"/>
            <a:ext cx="2743200" cy="228600"/>
          </a:xfrm>
        </p:spPr>
        <p:txBody>
          <a:bodyPr/>
          <a:lstStyle/>
          <a:p>
            <a:pPr>
              <a:spcAft>
                <a:spcPts val="600"/>
              </a:spcAft>
            </a:pPr>
            <a:fld id="{CBD12358-51D2-46B3-9BDE-DF29528B9454}" type="slidenum">
              <a:rPr lang="en-US" smtClean="0"/>
              <a:pPr>
                <a:spcAft>
                  <a:spcPts val="600"/>
                </a:spcAft>
              </a:pPr>
              <a:t>2</a:t>
            </a:fld>
            <a:endParaRPr lang="en-US"/>
          </a:p>
        </p:txBody>
      </p:sp>
    </p:spTree>
    <p:extLst>
      <p:ext uri="{BB962C8B-B14F-4D97-AF65-F5344CB8AC3E}">
        <p14:creationId xmlns:p14="http://schemas.microsoft.com/office/powerpoint/2010/main" val="118503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78992" y="365760"/>
            <a:ext cx="10277856" cy="1186314"/>
          </a:xfrm>
        </p:spPr>
        <p:txBody>
          <a:bodyPr anchor="b">
            <a:normAutofit/>
          </a:bodyPr>
          <a:lstStyle/>
          <a:p>
            <a:r>
              <a:rPr lang="en-US" dirty="0" smtClean="0"/>
              <a:t>Π</a:t>
            </a:r>
            <a:r>
              <a:rPr lang="el-GR" dirty="0" smtClean="0"/>
              <a:t>ώ</a:t>
            </a:r>
            <a:r>
              <a:rPr lang="en-US" dirty="0" smtClean="0"/>
              <a:t>ς </a:t>
            </a:r>
            <a:r>
              <a:rPr lang="en-US" dirty="0" err="1" smtClean="0"/>
              <a:t>είν</a:t>
            </a:r>
            <a:r>
              <a:rPr lang="en-US" dirty="0" smtClean="0"/>
              <a:t>αι</a:t>
            </a:r>
            <a:r>
              <a:rPr lang="el-GR" dirty="0" smtClean="0"/>
              <a:t> το σώμα τους</a:t>
            </a:r>
            <a:r>
              <a:rPr lang="en-US" dirty="0" smtClean="0"/>
              <a:t>;</a:t>
            </a:r>
            <a:endParaRPr lang="en-US" dirty="0"/>
          </a:p>
        </p:txBody>
      </p:sp>
      <p:pic>
        <p:nvPicPr>
          <p:cNvPr id="4" name="Picture 3" descr="A worm on a white background&#10;&#10;AI-generated content may be incorrect.">
            <a:extLst>
              <a:ext uri="{FF2B5EF4-FFF2-40B4-BE49-F238E27FC236}">
                <a16:creationId xmlns:a16="http://schemas.microsoft.com/office/drawing/2014/main" id="{CECA6C91-B895-A987-B4C2-7A50850DEC24}"/>
              </a:ext>
            </a:extLst>
          </p:cNvPr>
          <p:cNvPicPr>
            <a:picLocks noChangeAspect="1"/>
          </p:cNvPicPr>
          <p:nvPr/>
        </p:nvPicPr>
        <p:blipFill>
          <a:blip r:embed="rId2"/>
          <a:stretch>
            <a:fillRect/>
          </a:stretch>
        </p:blipFill>
        <p:spPr>
          <a:xfrm>
            <a:off x="377432" y="2526633"/>
            <a:ext cx="3636784" cy="2427552"/>
          </a:xfrm>
          <a:prstGeom prst="rect">
            <a:avLst/>
          </a:prstGeom>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idx="13"/>
          </p:nvPr>
        </p:nvSpPr>
        <p:spPr>
          <a:xfrm>
            <a:off x="4138325" y="2526633"/>
            <a:ext cx="6693408" cy="3273552"/>
          </a:xfrm>
        </p:spPr>
        <p:txBody>
          <a:bodyPr anchor="t">
            <a:normAutofit lnSpcReduction="10000"/>
          </a:bodyPr>
          <a:lstStyle/>
          <a:p>
            <a:pPr algn="just"/>
            <a:r>
              <a:rPr lang="en-US" b="1" dirty="0"/>
              <a:t>Ο </a:t>
            </a:r>
            <a:r>
              <a:rPr lang="en-US" b="1" dirty="0" err="1"/>
              <a:t>γεωσκώληκ</a:t>
            </a:r>
            <a:r>
              <a:rPr lang="en-US" b="1" dirty="0"/>
              <a:t>ας έχει μακρύ, κυλινδρικό σώμα, χωρίς ευδιάκριτο κεφάλι ή άλλα εξωτερικά εξαρτήματα. </a:t>
            </a:r>
            <a:r>
              <a:rPr lang="en-US" b="1" dirty="0" err="1"/>
              <a:t>Το</a:t>
            </a:r>
            <a:r>
              <a:rPr lang="en-US" b="1" dirty="0"/>
              <a:t> </a:t>
            </a:r>
            <a:r>
              <a:rPr lang="en-US" b="1" dirty="0" err="1"/>
              <a:t>μήκος</a:t>
            </a:r>
            <a:r>
              <a:rPr lang="en-US" b="1" dirty="0"/>
              <a:t> </a:t>
            </a:r>
            <a:r>
              <a:rPr lang="en-US" b="1" dirty="0" err="1"/>
              <a:t>ενός</a:t>
            </a:r>
            <a:r>
              <a:rPr lang="en-US" b="1" dirty="0"/>
              <a:t> από τα </a:t>
            </a:r>
            <a:r>
              <a:rPr lang="en-US" b="1" dirty="0" err="1"/>
              <a:t>γνωστότερ</a:t>
            </a:r>
            <a:r>
              <a:rPr lang="en-US" b="1" dirty="0"/>
              <a:t>α είδη (</a:t>
            </a:r>
            <a:r>
              <a:rPr lang="en-US" b="1" i="1" dirty="0"/>
              <a:t>Lumbricus terrestris</a:t>
            </a:r>
            <a:r>
              <a:rPr lang="en-US" b="1" dirty="0"/>
              <a:t>) είναι 10-15 εκατοστόμετρα, πολλές φορές φτάνει τα 25· υπάρχουν ωστόσο στην </a:t>
            </a:r>
            <a:r>
              <a:rPr lang="en-US" b="1" dirty="0">
                <a:hlinkClick r:id="rId3"/>
              </a:rPr>
              <a:t>Αυστραλία</a:t>
            </a:r>
            <a:r>
              <a:rPr lang="en-US" b="1" dirty="0"/>
              <a:t> είδη της οικογένειας </a:t>
            </a:r>
            <a:r>
              <a:rPr lang="en-US" b="1" dirty="0">
                <a:hlinkClick r:id="rId4"/>
              </a:rPr>
              <a:t>Megascolescidae</a:t>
            </a:r>
            <a:r>
              <a:rPr lang="en-US" b="1" dirty="0"/>
              <a:t> με μήκος πάνω από 3 μέτρα. </a:t>
            </a:r>
            <a:r>
              <a:rPr lang="en-US" b="1" dirty="0" err="1"/>
              <a:t>Το</a:t>
            </a:r>
            <a:r>
              <a:rPr lang="en-US" b="1" dirty="0"/>
              <a:t> </a:t>
            </a:r>
            <a:r>
              <a:rPr lang="en-US" b="1" dirty="0" err="1"/>
              <a:t>σώμ</a:t>
            </a:r>
            <a:r>
              <a:rPr lang="en-US" b="1" dirty="0"/>
              <a:t>α αποτελείται από έναν μεγάλο αριθμό -γύρω στους 150- δακτυλίων και καλύπτεται με ένα ημιδιαφανές επιδερμίδιο, εκκρινόμενο από την </a:t>
            </a:r>
            <a:r>
              <a:rPr lang="en-US" b="1" dirty="0">
                <a:hlinkClick r:id="rId5"/>
              </a:rPr>
              <a:t>επιδερμίδα</a:t>
            </a:r>
            <a:r>
              <a:rPr lang="en-US" b="1" dirty="0"/>
              <a:t>. </a:t>
            </a:r>
            <a:r>
              <a:rPr lang="en-US" b="1" dirty="0" err="1"/>
              <a:t>Το</a:t>
            </a:r>
            <a:r>
              <a:rPr lang="en-US" b="1" dirty="0"/>
              <a:t> </a:t>
            </a:r>
            <a:r>
              <a:rPr lang="en-US" b="1" dirty="0" err="1"/>
              <a:t>μυϊκό</a:t>
            </a:r>
            <a:r>
              <a:rPr lang="en-US" b="1" dirty="0"/>
              <a:t> </a:t>
            </a:r>
            <a:r>
              <a:rPr lang="en-US" b="1" dirty="0" err="1"/>
              <a:t>τοίχωμ</a:t>
            </a:r>
            <a:r>
              <a:rPr lang="en-US" b="1" dirty="0"/>
              <a:t>α του σώματος συγκροτείται από ένα λεπτό στρώμα κυκλικών </a:t>
            </a:r>
            <a:r>
              <a:rPr lang="en-US" b="1" dirty="0">
                <a:hlinkClick r:id="rId6"/>
              </a:rPr>
              <a:t>μυών</a:t>
            </a:r>
            <a:r>
              <a:rPr lang="en-US" b="1" dirty="0"/>
              <a:t> και ένα, παχύτερο, επιμήκων μυών.</a:t>
            </a:r>
          </a:p>
        </p:txBody>
      </p:sp>
      <p:sp>
        <p:nvSpPr>
          <p:cNvPr id="10" name="Slide Number Placeholder 9">
            <a:extLst>
              <a:ext uri="{FF2B5EF4-FFF2-40B4-BE49-F238E27FC236}">
                <a16:creationId xmlns:a16="http://schemas.microsoft.com/office/drawing/2014/main" id="{FD7B9109-9E17-1A7A-3A9A-0F1C07BF36A3}"/>
              </a:ext>
            </a:extLst>
          </p:cNvPr>
          <p:cNvSpPr>
            <a:spLocks noGrp="1"/>
          </p:cNvSpPr>
          <p:nvPr>
            <p:ph type="sldNum" sz="quarter" idx="12"/>
          </p:nvPr>
        </p:nvSpPr>
        <p:spPr>
          <a:xfrm>
            <a:off x="9375912" y="6563001"/>
            <a:ext cx="2743200" cy="228600"/>
          </a:xfrm>
        </p:spPr>
        <p:txBody>
          <a:bodyPr anchor="ctr">
            <a:normAutofit/>
          </a:bodyPr>
          <a:lstStyle/>
          <a:p>
            <a:pPr>
              <a:lnSpc>
                <a:spcPct val="90000"/>
              </a:lnSpc>
              <a:spcAft>
                <a:spcPts val="600"/>
              </a:spcAft>
            </a:pPr>
            <a:fld id="{CBD12358-51D2-46B3-9BDE-DF29528B9454}" type="slidenum">
              <a:rPr lang="en-US" sz="900" smtClean="0"/>
              <a:pPr>
                <a:lnSpc>
                  <a:spcPct val="90000"/>
                </a:lnSpc>
                <a:spcAft>
                  <a:spcPts val="600"/>
                </a:spcAft>
              </a:pPr>
              <a:t>3</a:t>
            </a:fld>
            <a:endParaRPr lang="en-US" sz="900"/>
          </a:p>
        </p:txBody>
      </p:sp>
    </p:spTree>
    <p:extLst>
      <p:ext uri="{BB962C8B-B14F-4D97-AF65-F5344CB8AC3E}">
        <p14:creationId xmlns:p14="http://schemas.microsoft.com/office/powerpoint/2010/main" val="366667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46DC3D-52C8-A770-8236-ACF9D14CEA06}"/>
              </a:ext>
            </a:extLst>
          </p:cNvPr>
          <p:cNvSpPr>
            <a:spLocks noGrp="1"/>
          </p:cNvSpPr>
          <p:nvPr>
            <p:ph type="title"/>
          </p:nvPr>
        </p:nvSpPr>
        <p:spPr>
          <a:xfrm>
            <a:off x="1078992" y="850392"/>
            <a:ext cx="3913632" cy="4800600"/>
          </a:xfrm>
        </p:spPr>
        <p:txBody>
          <a:bodyPr anchor="ctr">
            <a:normAutofit/>
          </a:bodyPr>
          <a:lstStyle/>
          <a:p>
            <a:r>
              <a:rPr lang="en-US" sz="2400" b="0" dirty="0" err="1" smtClean="0"/>
              <a:t>Πηγ</a:t>
            </a:r>
            <a:r>
              <a:rPr lang="el-GR" sz="2400" b="0" dirty="0" err="1" smtClean="0"/>
              <a:t>ές</a:t>
            </a:r>
            <a:r>
              <a:rPr lang="el-GR" sz="2400" b="0" dirty="0" smtClean="0"/>
              <a:t/>
            </a:r>
            <a:br>
              <a:rPr lang="el-GR" sz="2400" b="0" dirty="0" smtClean="0"/>
            </a:br>
            <a:r>
              <a:rPr lang="el-GR" sz="2400" b="0" dirty="0" smtClean="0"/>
              <a:t/>
            </a:r>
            <a:br>
              <a:rPr lang="el-GR" sz="2400" b="0" dirty="0" smtClean="0"/>
            </a:br>
            <a:r>
              <a:rPr lang="en-US" sz="2400" b="0" dirty="0" smtClean="0">
                <a:hlinkClick r:id="rId2"/>
              </a:rPr>
              <a:t>www.mistikakipou.gr</a:t>
            </a:r>
            <a:r>
              <a:rPr lang="el-GR" sz="2400" b="0" dirty="0" smtClean="0"/>
              <a:t/>
            </a:r>
            <a:br>
              <a:rPr lang="el-GR" sz="2400" b="0" dirty="0" smtClean="0"/>
            </a:br>
            <a:r>
              <a:rPr lang="en-US" sz="2400" b="0" dirty="0"/>
              <a:t/>
            </a:r>
            <a:br>
              <a:rPr lang="en-US" sz="2400" b="0" dirty="0"/>
            </a:br>
            <a:r>
              <a:rPr lang="en-US" sz="2400" b="0" dirty="0" smtClean="0">
                <a:hlinkClick r:id="rId3"/>
              </a:rPr>
              <a:t>https</a:t>
            </a:r>
            <a:r>
              <a:rPr lang="en-US" sz="2400" b="0" dirty="0">
                <a:hlinkClick r:id="rId3"/>
              </a:rPr>
              <a:t>://el.wikipedia.org/wiki/%</a:t>
            </a:r>
            <a:r>
              <a:rPr lang="en-US" sz="2400" b="0" dirty="0" smtClean="0">
                <a:hlinkClick r:id="rId3"/>
              </a:rPr>
              <a:t>CE%93%CE%B5%CF%89%CF%83%CE%BA%CF%8E%CE%BB%CE%B7%CE%BA%CE%B1%CF%82</a:t>
            </a:r>
            <a:r>
              <a:rPr lang="el-GR" sz="2400" b="0" dirty="0" smtClean="0"/>
              <a:t/>
            </a:r>
            <a:br>
              <a:rPr lang="el-GR" sz="2400" b="0" dirty="0" smtClean="0"/>
            </a:br>
            <a:r>
              <a:rPr lang="en-US" sz="2400" b="0" dirty="0"/>
              <a:t/>
            </a:r>
            <a:br>
              <a:rPr lang="en-US" sz="2400" b="0" dirty="0"/>
            </a:br>
            <a:r>
              <a:rPr lang="en-US" sz="2400" b="0" dirty="0"/>
              <a:t/>
            </a:r>
            <a:br>
              <a:rPr lang="en-US" sz="2400" b="0" dirty="0"/>
            </a:br>
            <a:r>
              <a:rPr lang="en-US" sz="2400" b="0" dirty="0"/>
              <a:t>                                                                                 </a:t>
            </a:r>
          </a:p>
        </p:txBody>
      </p:sp>
      <p:pic>
        <p:nvPicPr>
          <p:cNvPr id="10" name="Picture 9" descr="A worm on the ground&#10;&#10;AI-generated content may be incorrect.">
            <a:extLst>
              <a:ext uri="{FF2B5EF4-FFF2-40B4-BE49-F238E27FC236}">
                <a16:creationId xmlns:a16="http://schemas.microsoft.com/office/drawing/2014/main" id="{333981A0-5575-4862-605C-AC3B466AF09E}"/>
              </a:ext>
            </a:extLst>
          </p:cNvPr>
          <p:cNvPicPr>
            <a:picLocks noChangeAspect="1"/>
          </p:cNvPicPr>
          <p:nvPr/>
        </p:nvPicPr>
        <p:blipFill>
          <a:blip r:embed="rId4"/>
          <a:stretch>
            <a:fillRect/>
          </a:stretch>
        </p:blipFill>
        <p:spPr>
          <a:xfrm>
            <a:off x="5322289" y="1803694"/>
            <a:ext cx="4800501" cy="3204431"/>
          </a:xfrm>
          <a:prstGeom prst="rect">
            <a:avLst/>
          </a:prstGeom>
          <a:noFill/>
        </p:spPr>
      </p:pic>
      <p:sp>
        <p:nvSpPr>
          <p:cNvPr id="15" name="Slide Number Placeholder 3">
            <a:extLst>
              <a:ext uri="{FF2B5EF4-FFF2-40B4-BE49-F238E27FC236}">
                <a16:creationId xmlns:a16="http://schemas.microsoft.com/office/drawing/2014/main" id="{3EA1848D-7D08-90D7-01D8-314111768678}"/>
              </a:ext>
            </a:extLst>
          </p:cNvPr>
          <p:cNvSpPr>
            <a:spLocks noGrp="1"/>
          </p:cNvSpPr>
          <p:nvPr>
            <p:ph type="sldNum" sz="quarter" idx="12"/>
          </p:nvPr>
        </p:nvSpPr>
        <p:spPr>
          <a:xfrm>
            <a:off x="9375912" y="6563001"/>
            <a:ext cx="2743200" cy="228600"/>
          </a:xfrm>
        </p:spPr>
        <p:txBody>
          <a:bodyPr/>
          <a:lstStyle/>
          <a:p>
            <a:pPr>
              <a:spcAft>
                <a:spcPts val="600"/>
              </a:spcAft>
            </a:pPr>
            <a:fld id="{CBD12358-51D2-46B3-9BDE-DF29528B9454}" type="slidenum">
              <a:rPr lang="en-US" smtClean="0"/>
              <a:pPr>
                <a:spcAft>
                  <a:spcPts val="600"/>
                </a:spcAft>
              </a:pPr>
              <a:t>4</a:t>
            </a:fld>
            <a:endParaRPr lang="en-US"/>
          </a:p>
        </p:txBody>
      </p:sp>
    </p:spTree>
    <p:extLst>
      <p:ext uri="{BB962C8B-B14F-4D97-AF65-F5344CB8AC3E}">
        <p14:creationId xmlns:p14="http://schemas.microsoft.com/office/powerpoint/2010/main" val="137173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A0D7AA-8A21-B977-56ED-94406F29957C}"/>
              </a:ext>
            </a:extLst>
          </p:cNvPr>
          <p:cNvSpPr>
            <a:spLocks noGrp="1"/>
          </p:cNvSpPr>
          <p:nvPr>
            <p:ph type="ctrTitle"/>
          </p:nvPr>
        </p:nvSpPr>
        <p:spPr>
          <a:xfrm>
            <a:off x="231488" y="1263316"/>
            <a:ext cx="9682533" cy="2442410"/>
          </a:xfrm>
          <a:noFill/>
        </p:spPr>
        <p:txBody>
          <a:bodyPr anchor="b">
            <a:noAutofit/>
          </a:bodyPr>
          <a:lstStyle/>
          <a:p>
            <a:r>
              <a:rPr lang="en-US" dirty="0" err="1"/>
              <a:t>Ευχ</a:t>
            </a:r>
            <a:r>
              <a:rPr lang="en-US" dirty="0"/>
              <a:t>α</a:t>
            </a:r>
            <a:r>
              <a:rPr lang="en-US" dirty="0" err="1"/>
              <a:t>ριστώ</a:t>
            </a:r>
            <a:r>
              <a:rPr lang="en-US" dirty="0"/>
              <a:t> π</a:t>
            </a:r>
            <a:r>
              <a:rPr lang="en-US" dirty="0" err="1"/>
              <a:t>ολύ</a:t>
            </a:r>
            <a:r>
              <a:rPr lang="en-US" dirty="0"/>
              <a:t> </a:t>
            </a:r>
            <a:r>
              <a:rPr lang="en-US" dirty="0" err="1"/>
              <a:t>γι</a:t>
            </a:r>
            <a:r>
              <a:rPr lang="en-US" dirty="0"/>
              <a:t>α </a:t>
            </a:r>
            <a:r>
              <a:rPr lang="en-US" dirty="0" err="1"/>
              <a:t>την</a:t>
            </a:r>
            <a:r>
              <a:rPr lang="en-US" dirty="0"/>
              <a:t> π</a:t>
            </a:r>
            <a:r>
              <a:rPr lang="en-US" dirty="0" err="1"/>
              <a:t>ροσοχή</a:t>
            </a:r>
            <a:r>
              <a:rPr lang="en-US" dirty="0"/>
              <a:t> σας!!!</a:t>
            </a:r>
          </a:p>
        </p:txBody>
      </p:sp>
      <p:sp>
        <p:nvSpPr>
          <p:cNvPr id="6" name="Content Placeholder 5">
            <a:extLst>
              <a:ext uri="{FF2B5EF4-FFF2-40B4-BE49-F238E27FC236}">
                <a16:creationId xmlns:a16="http://schemas.microsoft.com/office/drawing/2014/main" id="{54D0A6B8-78EB-52CA-3D46-A46FC880D386}"/>
              </a:ext>
            </a:extLst>
          </p:cNvPr>
          <p:cNvSpPr>
            <a:spLocks noGrp="1"/>
          </p:cNvSpPr>
          <p:nvPr>
            <p:ph type="subTitle" idx="1"/>
          </p:nvPr>
        </p:nvSpPr>
        <p:spPr>
          <a:xfrm>
            <a:off x="1852863" y="4181357"/>
            <a:ext cx="5392073" cy="1293011"/>
          </a:xfrm>
          <a:noFill/>
        </p:spPr>
        <p:txBody>
          <a:bodyPr vert="horz" lIns="91440" tIns="45720" rIns="91440" bIns="45720" rtlCol="0" anchor="t" anchorCtr="0">
            <a:noAutofit/>
          </a:bodyPr>
          <a:lstStyle/>
          <a:p>
            <a:r>
              <a:rPr lang="en-US" b="1" dirty="0"/>
              <a:t>ΝΑΣΙΑ </a:t>
            </a:r>
            <a:r>
              <a:rPr lang="en-US" b="1" dirty="0" smtClean="0"/>
              <a:t>ΑΓΑΔΑΚΟΥ</a:t>
            </a:r>
            <a:r>
              <a:rPr lang="el-GR" b="1" dirty="0" smtClean="0"/>
              <a:t>, </a:t>
            </a:r>
            <a:r>
              <a:rPr lang="el-GR" b="1" dirty="0" err="1" smtClean="0"/>
              <a:t>τμημα</a:t>
            </a:r>
            <a:r>
              <a:rPr lang="el-GR" b="1" dirty="0" smtClean="0"/>
              <a:t> α1</a:t>
            </a:r>
          </a:p>
          <a:p>
            <a:r>
              <a:rPr lang="el-GR" b="1" noProof="0" dirty="0" smtClean="0"/>
              <a:t>2024-25</a:t>
            </a:r>
            <a:endParaRPr lang="en-US" b="1" noProof="0" dirty="0"/>
          </a:p>
        </p:txBody>
      </p:sp>
    </p:spTree>
    <p:extLst>
      <p:ext uri="{BB962C8B-B14F-4D97-AF65-F5344CB8AC3E}">
        <p14:creationId xmlns:p14="http://schemas.microsoft.com/office/powerpoint/2010/main" val="37516166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Custom">
  <a:themeElements>
    <a:clrScheme name="Blue spheres">
      <a:dk1>
        <a:srgbClr val="000000"/>
      </a:dk1>
      <a:lt1>
        <a:srgbClr val="FFFFFF"/>
      </a:lt1>
      <a:dk2>
        <a:srgbClr val="E3E7ED"/>
      </a:dk2>
      <a:lt2>
        <a:srgbClr val="E8E8E8"/>
      </a:lt2>
      <a:accent1>
        <a:srgbClr val="7673F7"/>
      </a:accent1>
      <a:accent2>
        <a:srgbClr val="B8C2FD"/>
      </a:accent2>
      <a:accent3>
        <a:srgbClr val="DFE3FC"/>
      </a:accent3>
      <a:accent4>
        <a:srgbClr val="55B3FD"/>
      </a:accent4>
      <a:accent5>
        <a:srgbClr val="99F7F7"/>
      </a:accent5>
      <a:accent6>
        <a:srgbClr val="FEE43F"/>
      </a:accent6>
      <a:hlink>
        <a:srgbClr val="467886"/>
      </a:hlink>
      <a:folHlink>
        <a:srgbClr val="96607D"/>
      </a:folHlink>
    </a:clrScheme>
    <a:fontScheme name="Custom 23">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4076243_win32_CP_V3" id="{81AB0711-29F9-49D0-8A73-16AF25FD4C08}" vid="{D5AD44AB-53B9-4654-A4F8-1821A28F2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D9F7D870-58E6-48A2-A932-190ED7A8A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B47F-3DD8-4645-81DC-B88780643C07}">
  <ds:schemaRefs>
    <ds:schemaRef ds:uri="http://purl.org/dc/terms/"/>
    <ds:schemaRef ds:uri="http://schemas.microsoft.com/office/2006/metadata/properties"/>
    <ds:schemaRef ds:uri="http://schemas.microsoft.com/office/2006/documentManagement/types"/>
    <ds:schemaRef ds:uri="http://purl.org/dc/dcmitype/"/>
    <ds:schemaRef ds:uri="http://schemas.microsoft.com/sharepoint/v3"/>
    <ds:schemaRef ds:uri="230e9df3-be65-4c73-a93b-d1236ebd677e"/>
    <ds:schemaRef ds:uri="http://purl.org/dc/elements/1.1/"/>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TotalTime>
  <Words>130</Words>
  <Application>Microsoft Office PowerPoint</Application>
  <PresentationFormat>Ευρεία οθόνη</PresentationFormat>
  <Paragraphs>15</Paragraphs>
  <Slides>5</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Aptos</vt:lpstr>
      <vt:lpstr>Arial</vt:lpstr>
      <vt:lpstr>Calibri</vt:lpstr>
      <vt:lpstr>Custom</vt:lpstr>
      <vt:lpstr> Γεωσκώληκας: η σημασία του για τη ζωή</vt:lpstr>
      <vt:lpstr>Για ποιον λογο οι γεωσκώληκες είναι σημαντικοί;</vt:lpstr>
      <vt:lpstr>Πώς είναι το σώμα τους;</vt:lpstr>
      <vt:lpstr>Πηγές  www.mistikakipou.gr  https://el.wikipedia.org/wiki/%CE%93%CE%B5%CF%89%CF%83%CE%BA%CF%8E%CE%BB%CE%B7%CE%BA%CE%B1%CF%82                                                                                    </vt:lpstr>
      <vt:lpstr>Ευχαριστώ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Γεωσκώληκας: η σημασία του για τη ζωή</dc:title>
  <dc:creator/>
  <cp:lastModifiedBy>gemanos@teemail.gr</cp:lastModifiedBy>
  <cp:revision>194</cp:revision>
  <dcterms:created xsi:type="dcterms:W3CDTF">2025-02-18T12:23:21Z</dcterms:created>
  <dcterms:modified xsi:type="dcterms:W3CDTF">2025-02-20T16:16:33Z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