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58" r:id="rId5"/>
    <p:sldId id="260" r:id="rId6"/>
    <p:sldId id="259" r:id="rId7"/>
    <p:sldId id="261" r:id="rId8"/>
    <p:sldId id="263" r:id="rId9"/>
    <p:sldId id="264"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B40AA05B-3DB2-4A12-9675-DEBDC3040525}" type="datetimeFigureOut">
              <a:rPr lang="el-GR" smtClean="0"/>
              <a:pPr/>
              <a:t>2/5/2024</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EF8F56D1-31A6-43E4-BD78-98A4ECFF68BA}"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40AA05B-3DB2-4A12-9675-DEBDC3040525}" type="datetimeFigureOut">
              <a:rPr lang="el-GR" smtClean="0"/>
              <a:pPr/>
              <a:t>2/5/2024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F8F56D1-31A6-43E4-BD78-98A4ECFF68B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40AA05B-3DB2-4A12-9675-DEBDC3040525}" type="datetimeFigureOut">
              <a:rPr lang="el-GR" smtClean="0"/>
              <a:pPr/>
              <a:t>2/5/2024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F8F56D1-31A6-43E4-BD78-98A4ECFF68B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B40AA05B-3DB2-4A12-9675-DEBDC3040525}" type="datetimeFigureOut">
              <a:rPr lang="el-GR" smtClean="0"/>
              <a:pPr/>
              <a:t>2/5/2024</a:t>
            </a:fld>
            <a:endParaRPr lang="el-GR"/>
          </a:p>
        </p:txBody>
      </p:sp>
      <p:sp>
        <p:nvSpPr>
          <p:cNvPr id="9" name="8 - Θέση αριθμού διαφάνειας"/>
          <p:cNvSpPr>
            <a:spLocks noGrp="1"/>
          </p:cNvSpPr>
          <p:nvPr>
            <p:ph type="sldNum" sz="quarter" idx="15"/>
          </p:nvPr>
        </p:nvSpPr>
        <p:spPr/>
        <p:txBody>
          <a:bodyPr rtlCol="0"/>
          <a:lstStyle/>
          <a:p>
            <a:fld id="{EF8F56D1-31A6-43E4-BD78-98A4ECFF68BA}"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B40AA05B-3DB2-4A12-9675-DEBDC3040525}" type="datetimeFigureOut">
              <a:rPr lang="el-GR" smtClean="0"/>
              <a:pPr/>
              <a:t>2/5/2024</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EF8F56D1-31A6-43E4-BD78-98A4ECFF68BA}"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B40AA05B-3DB2-4A12-9675-DEBDC3040525}" type="datetimeFigureOut">
              <a:rPr lang="el-GR" smtClean="0"/>
              <a:pPr/>
              <a:t>2/5/2024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F8F56D1-31A6-43E4-BD78-98A4ECFF68BA}"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B40AA05B-3DB2-4A12-9675-DEBDC3040525}" type="datetimeFigureOut">
              <a:rPr lang="el-GR" smtClean="0"/>
              <a:pPr/>
              <a:t>2/5/2024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F8F56D1-31A6-43E4-BD78-98A4ECFF68BA}"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B40AA05B-3DB2-4A12-9675-DEBDC3040525}" type="datetimeFigureOut">
              <a:rPr lang="el-GR" smtClean="0"/>
              <a:pPr/>
              <a:t>2/5/2024</a:t>
            </a:fld>
            <a:endParaRPr lang="el-GR"/>
          </a:p>
        </p:txBody>
      </p:sp>
      <p:sp>
        <p:nvSpPr>
          <p:cNvPr id="7" name="6 - Θέση αριθμού διαφάνειας"/>
          <p:cNvSpPr>
            <a:spLocks noGrp="1"/>
          </p:cNvSpPr>
          <p:nvPr>
            <p:ph type="sldNum" sz="quarter" idx="11"/>
          </p:nvPr>
        </p:nvSpPr>
        <p:spPr/>
        <p:txBody>
          <a:bodyPr rtlCol="0"/>
          <a:lstStyle/>
          <a:p>
            <a:fld id="{EF8F56D1-31A6-43E4-BD78-98A4ECFF68BA}"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B40AA05B-3DB2-4A12-9675-DEBDC3040525}" type="datetimeFigureOut">
              <a:rPr lang="el-GR" smtClean="0"/>
              <a:pPr/>
              <a:t>2/5/2024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F8F56D1-31A6-43E4-BD78-98A4ECFF68B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B40AA05B-3DB2-4A12-9675-DEBDC3040525}" type="datetimeFigureOut">
              <a:rPr lang="el-GR" smtClean="0"/>
              <a:pPr/>
              <a:t>2/5/2024</a:t>
            </a:fld>
            <a:endParaRPr lang="el-GR"/>
          </a:p>
        </p:txBody>
      </p:sp>
      <p:sp>
        <p:nvSpPr>
          <p:cNvPr id="22" name="21 - Θέση αριθμού διαφάνειας"/>
          <p:cNvSpPr>
            <a:spLocks noGrp="1"/>
          </p:cNvSpPr>
          <p:nvPr>
            <p:ph type="sldNum" sz="quarter" idx="15"/>
          </p:nvPr>
        </p:nvSpPr>
        <p:spPr/>
        <p:txBody>
          <a:bodyPr rtlCol="0"/>
          <a:lstStyle/>
          <a:p>
            <a:fld id="{EF8F56D1-31A6-43E4-BD78-98A4ECFF68BA}"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B40AA05B-3DB2-4A12-9675-DEBDC3040525}" type="datetimeFigureOut">
              <a:rPr lang="el-GR" smtClean="0"/>
              <a:pPr/>
              <a:t>2/5/2024</a:t>
            </a:fld>
            <a:endParaRPr lang="el-GR"/>
          </a:p>
        </p:txBody>
      </p:sp>
      <p:sp>
        <p:nvSpPr>
          <p:cNvPr id="18" name="17 - Θέση αριθμού διαφάνειας"/>
          <p:cNvSpPr>
            <a:spLocks noGrp="1"/>
          </p:cNvSpPr>
          <p:nvPr>
            <p:ph type="sldNum" sz="quarter" idx="11"/>
          </p:nvPr>
        </p:nvSpPr>
        <p:spPr/>
        <p:txBody>
          <a:bodyPr rtlCol="0"/>
          <a:lstStyle/>
          <a:p>
            <a:fld id="{EF8F56D1-31A6-43E4-BD78-98A4ECFF68BA}"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0AA05B-3DB2-4A12-9675-DEBDC3040525}" type="datetimeFigureOut">
              <a:rPr lang="el-GR" smtClean="0"/>
              <a:pPr/>
              <a:t>2/5/2024</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EF8F56D1-31A6-43E4-BD78-98A4ECFF68B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ody.gov.gr/disease/aids/" TargetMode="External"/><Relationship Id="rId2" Type="http://schemas.openxmlformats.org/officeDocument/2006/relationships/hyperlink" Target="https://el.wikiphttps/eody.gov.gr/disease/aids/" TargetMode="External"/><Relationship Id="rId1" Type="http://schemas.openxmlformats.org/officeDocument/2006/relationships/slideLayout" Target="../slideLayouts/slideLayout2.xml"/><Relationship Id="rId5" Type="http://schemas.openxmlformats.org/officeDocument/2006/relationships/hyperlink" Target="https://lekas-urology.com/aids/" TargetMode="External"/><Relationship Id="rId4" Type="http://schemas.openxmlformats.org/officeDocument/2006/relationships/hyperlink" Target="https://genikikliniki.gr/hiv"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286000" y="0"/>
            <a:ext cx="6286528" cy="1214422"/>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800"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TO AIDS</a:t>
            </a:r>
            <a:endParaRPr lang="el-GR" sz="4800"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 Υπότιτλος"/>
          <p:cNvSpPr>
            <a:spLocks noGrp="1"/>
          </p:cNvSpPr>
          <p:nvPr>
            <p:ph type="subTitle" idx="1"/>
          </p:nvPr>
        </p:nvSpPr>
        <p:spPr>
          <a:xfrm>
            <a:off x="2286000" y="3357562"/>
            <a:ext cx="6858000" cy="3500438"/>
          </a:xfrm>
        </p:spPr>
        <p:txBody>
          <a:bodyPr>
            <a:normAutofit/>
          </a:bodyPr>
          <a:lstStyle/>
          <a:p>
            <a:pPr algn="r"/>
            <a:r>
              <a:rPr lang="el-GR" sz="2400" i="1" dirty="0" smtClean="0">
                <a:latin typeface="3ds" pitchFamily="2" charset="0"/>
              </a:rPr>
              <a:t>Τάξη: Β2</a:t>
            </a:r>
          </a:p>
          <a:p>
            <a:pPr algn="r"/>
            <a:r>
              <a:rPr lang="el-GR" sz="2400" i="1" dirty="0" smtClean="0">
                <a:latin typeface="3ds" pitchFamily="2" charset="0"/>
              </a:rPr>
              <a:t>Μάθημα: Βιολογία</a:t>
            </a:r>
          </a:p>
          <a:p>
            <a:pPr algn="r"/>
            <a:r>
              <a:rPr lang="el-GR" sz="2400" i="1" dirty="0" smtClean="0">
                <a:latin typeface="3ds" pitchFamily="2" charset="0"/>
              </a:rPr>
              <a:t>Μαθητές: </a:t>
            </a:r>
            <a:r>
              <a:rPr lang="el-GR" sz="2400" i="1" dirty="0" err="1" smtClean="0">
                <a:latin typeface="3ds" pitchFamily="2" charset="0"/>
              </a:rPr>
              <a:t>Μπαδήμα</a:t>
            </a:r>
            <a:r>
              <a:rPr lang="el-GR" sz="2400" i="1" dirty="0" smtClean="0">
                <a:latin typeface="3ds" pitchFamily="2" charset="0"/>
              </a:rPr>
              <a:t> Νικολέτα</a:t>
            </a:r>
          </a:p>
          <a:p>
            <a:pPr algn="r"/>
            <a:r>
              <a:rPr lang="el-GR" sz="2400" i="1" dirty="0" err="1" smtClean="0">
                <a:latin typeface="3ds" pitchFamily="2" charset="0"/>
              </a:rPr>
              <a:t>Μπιτζήλου</a:t>
            </a:r>
            <a:r>
              <a:rPr lang="el-GR" sz="2400" i="1" dirty="0" smtClean="0">
                <a:latin typeface="3ds" pitchFamily="2" charset="0"/>
              </a:rPr>
              <a:t> Άννα</a:t>
            </a:r>
          </a:p>
          <a:p>
            <a:pPr algn="r"/>
            <a:r>
              <a:rPr lang="el-GR" sz="2400" i="1" dirty="0" err="1" smtClean="0">
                <a:latin typeface="3ds" pitchFamily="2" charset="0"/>
              </a:rPr>
              <a:t>Σιάννη</a:t>
            </a:r>
            <a:r>
              <a:rPr lang="el-GR" sz="2400" i="1" dirty="0" smtClean="0">
                <a:latin typeface="3ds" pitchFamily="2" charset="0"/>
              </a:rPr>
              <a:t> Ανδριάνα</a:t>
            </a:r>
          </a:p>
          <a:p>
            <a:pPr algn="r"/>
            <a:r>
              <a:rPr lang="el-GR" sz="2400" i="1" dirty="0" err="1" smtClean="0">
                <a:latin typeface="3ds" pitchFamily="2" charset="0"/>
              </a:rPr>
              <a:t>Κώτση</a:t>
            </a:r>
            <a:r>
              <a:rPr lang="el-GR" sz="2400" i="1" smtClean="0">
                <a:latin typeface="3ds" pitchFamily="2" charset="0"/>
              </a:rPr>
              <a:t> Μαρία</a:t>
            </a:r>
            <a:endParaRPr lang="el-GR" sz="2400" i="1" dirty="0" smtClean="0">
              <a:latin typeface="3ds" pitchFamily="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0"/>
            <a:ext cx="7467600" cy="500042"/>
          </a:xfrm>
        </p:spPr>
        <p:txBody>
          <a:bodyPr>
            <a:normAutofit fontScale="90000"/>
          </a:bodyPr>
          <a:lstStyle/>
          <a:p>
            <a:pPr algn="ctr"/>
            <a:r>
              <a:rPr lang="el-GR" b="1" dirty="0" smtClean="0">
                <a:solidFill>
                  <a:schemeClr val="accent1">
                    <a:lumMod val="75000"/>
                  </a:schemeClr>
                </a:solidFill>
                <a:latin typeface="Adobe Myungjo Std M" pitchFamily="18" charset="-128"/>
                <a:ea typeface="Adobe Myungjo Std M" pitchFamily="18" charset="-128"/>
              </a:rPr>
              <a:t>ΤΙ ΕΙΝΑΙ ΤΟ </a:t>
            </a:r>
            <a:r>
              <a:rPr lang="en-US" b="1" dirty="0" smtClean="0">
                <a:solidFill>
                  <a:schemeClr val="accent1">
                    <a:lumMod val="75000"/>
                  </a:schemeClr>
                </a:solidFill>
                <a:latin typeface="Adobe Myungjo Std M" pitchFamily="18" charset="-128"/>
                <a:ea typeface="Adobe Myungjo Std M" pitchFamily="18" charset="-128"/>
              </a:rPr>
              <a:t>AIDS</a:t>
            </a:r>
            <a:endParaRPr lang="el-GR" b="1" dirty="0">
              <a:solidFill>
                <a:schemeClr val="accent1">
                  <a:lumMod val="75000"/>
                </a:schemeClr>
              </a:solidFill>
              <a:latin typeface="Adobe Myungjo Std M" pitchFamily="18" charset="-128"/>
              <a:ea typeface="Adobe Myungjo Std M" pitchFamily="18" charset="-128"/>
            </a:endParaRPr>
          </a:p>
        </p:txBody>
      </p:sp>
      <p:sp>
        <p:nvSpPr>
          <p:cNvPr id="3" name="2 - Θέση περιεχομένου"/>
          <p:cNvSpPr>
            <a:spLocks noGrp="1"/>
          </p:cNvSpPr>
          <p:nvPr>
            <p:ph sz="quarter" idx="1"/>
          </p:nvPr>
        </p:nvSpPr>
        <p:spPr>
          <a:xfrm>
            <a:off x="357158" y="642918"/>
            <a:ext cx="4214842" cy="6215082"/>
          </a:xfrm>
          <a:solidFill>
            <a:schemeClr val="accent1">
              <a:lumMod val="20000"/>
              <a:lumOff val="80000"/>
            </a:schemeClr>
          </a:solidFill>
          <a:ln w="38100">
            <a:solidFill>
              <a:schemeClr val="tx1"/>
            </a:solidFill>
          </a:ln>
        </p:spPr>
        <p:txBody>
          <a:bodyPr>
            <a:noAutofit/>
          </a:bodyPr>
          <a:lstStyle/>
          <a:p>
            <a:r>
              <a:rPr lang="el-GR" sz="2000" b="1" dirty="0" smtClean="0">
                <a:latin typeface="3ds" pitchFamily="2" charset="0"/>
              </a:rPr>
              <a:t>Το σύνδρομο επίκτητης ανοσολογικής ανεπάρκειας η αλλιώς Α</a:t>
            </a:r>
            <a:r>
              <a:rPr lang="en-US" sz="2000" b="1" dirty="0" smtClean="0">
                <a:latin typeface="3ds" pitchFamily="2" charset="0"/>
              </a:rPr>
              <a:t>IDS </a:t>
            </a:r>
            <a:r>
              <a:rPr lang="el-GR" sz="2000" b="1" dirty="0" smtClean="0">
                <a:latin typeface="3ds" pitchFamily="2" charset="0"/>
              </a:rPr>
              <a:t>είναι το τελικό στάδιο της λοίμωξης του ανθρώπινου ανοσοποιητικού συστήματος που προκαλείται από τον ιό της ανθρώπινης </a:t>
            </a:r>
            <a:r>
              <a:rPr lang="el-GR" sz="2000" b="1" dirty="0" err="1" smtClean="0">
                <a:latin typeface="3ds" pitchFamily="2" charset="0"/>
              </a:rPr>
              <a:t>ανοσοανεπάρκειας</a:t>
            </a:r>
            <a:r>
              <a:rPr lang="el-GR" sz="2000" b="1" dirty="0" smtClean="0">
                <a:latin typeface="3ds" pitchFamily="2" charset="0"/>
              </a:rPr>
              <a:t>. Η νόσος παρεμβαίνει στο ανοσοποιητικό σύστημα και παρεμποδίζει τη λειτουργία του, κάνοντας τα άτομα με AIDS περισσότερο ευάλωτα σε λοιμώξεις, όπως ευκαιριακές λοιμώξεις και όγκους που συνήθως δεν προσβάλουν τα άτομα με λειτουργικά ανοσοποιητικά συστήματα. Αυτή η ευπάθεια επιδεινώνεται με την εξέλιξη της νόσ</a:t>
            </a:r>
            <a:r>
              <a:rPr lang="el-GR" sz="2000" b="1" dirty="0" smtClean="0"/>
              <a:t>ου </a:t>
            </a:r>
            <a:endParaRPr lang="el-GR" sz="2000" b="1" dirty="0"/>
          </a:p>
        </p:txBody>
      </p:sp>
      <p:pic>
        <p:nvPicPr>
          <p:cNvPr id="8196" name="Picture 4" descr="AIDS: Επενδύσεις σε πρόληψη και θεραπεία για την εξάλειψή του έως το 2030 |  in.gr"/>
          <p:cNvPicPr>
            <a:picLocks noChangeAspect="1" noChangeArrowheads="1"/>
          </p:cNvPicPr>
          <p:nvPr/>
        </p:nvPicPr>
        <p:blipFill>
          <a:blip r:embed="rId2" cstate="print"/>
          <a:srcRect/>
          <a:stretch>
            <a:fillRect/>
          </a:stretch>
        </p:blipFill>
        <p:spPr bwMode="auto">
          <a:xfrm>
            <a:off x="4857752" y="2786058"/>
            <a:ext cx="3857652" cy="267222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14290"/>
            <a:ext cx="7467600" cy="703282"/>
          </a:xfrm>
        </p:spPr>
        <p:txBody>
          <a:bodyPr/>
          <a:lstStyle/>
          <a:p>
            <a:pPr algn="ctr"/>
            <a:r>
              <a:rPr lang="el-GR" b="1" i="1" dirty="0" smtClean="0">
                <a:solidFill>
                  <a:schemeClr val="accent1">
                    <a:lumMod val="75000"/>
                  </a:schemeClr>
                </a:solidFill>
                <a:latin typeface="Adobe Myungjo Std M" pitchFamily="18" charset="-128"/>
                <a:ea typeface="Adobe Myungjo Std M" pitchFamily="18" charset="-128"/>
                <a:cs typeface="Arial Unicode MS" pitchFamily="34" charset="-128"/>
              </a:rPr>
              <a:t>ΣΥΜΠΤΩΜΑΤΑ</a:t>
            </a:r>
            <a:endParaRPr lang="el-GR" b="1" i="1" dirty="0">
              <a:solidFill>
                <a:schemeClr val="accent1">
                  <a:lumMod val="75000"/>
                </a:schemeClr>
              </a:solidFill>
              <a:latin typeface="Adobe Myungjo Std M" pitchFamily="18" charset="-128"/>
              <a:ea typeface="Adobe Myungjo Std M" pitchFamily="18" charset="-128"/>
              <a:cs typeface="Arial Unicode MS" pitchFamily="34" charset="-128"/>
            </a:endParaRPr>
          </a:p>
        </p:txBody>
      </p:sp>
      <p:sp>
        <p:nvSpPr>
          <p:cNvPr id="3" name="2 - Θέση περιεχομένου"/>
          <p:cNvSpPr>
            <a:spLocks noGrp="1"/>
          </p:cNvSpPr>
          <p:nvPr>
            <p:ph sz="quarter" idx="1"/>
          </p:nvPr>
        </p:nvSpPr>
        <p:spPr>
          <a:xfrm>
            <a:off x="571472" y="1000108"/>
            <a:ext cx="7467600" cy="5500726"/>
          </a:xfrm>
          <a:solidFill>
            <a:schemeClr val="accent1">
              <a:lumMod val="20000"/>
              <a:lumOff val="80000"/>
            </a:schemeClr>
          </a:solidFill>
          <a:ln w="38100">
            <a:solidFill>
              <a:schemeClr val="tx1"/>
            </a:solidFill>
          </a:ln>
        </p:spPr>
        <p:txBody>
          <a:bodyPr>
            <a:normAutofit fontScale="47500" lnSpcReduction="20000"/>
          </a:bodyPr>
          <a:lstStyle/>
          <a:p>
            <a:pPr>
              <a:buNone/>
            </a:pPr>
            <a:endParaRPr lang="el-GR" sz="3800" b="1" u="sng" dirty="0" smtClean="0">
              <a:latin typeface="3ds" pitchFamily="2" charset="0"/>
            </a:endParaRPr>
          </a:p>
          <a:p>
            <a:r>
              <a:rPr lang="el-GR" sz="3800" b="1" dirty="0" smtClean="0">
                <a:latin typeface="3ds" pitchFamily="2" charset="0"/>
                <a:ea typeface="Arimo" pitchFamily="34" charset="0"/>
                <a:cs typeface="Arimo" pitchFamily="34" charset="0"/>
              </a:rPr>
              <a:t>Από την στιγμή που ο ιός </a:t>
            </a:r>
            <a:r>
              <a:rPr lang="en-US" sz="3800" b="1" dirty="0" smtClean="0">
                <a:latin typeface="3ds" pitchFamily="2" charset="0"/>
                <a:ea typeface="Arimo" pitchFamily="34" charset="0"/>
                <a:cs typeface="Arimo" pitchFamily="34" charset="0"/>
              </a:rPr>
              <a:t>HIV </a:t>
            </a:r>
            <a:r>
              <a:rPr lang="el-GR" sz="3800" b="1" dirty="0" smtClean="0">
                <a:latin typeface="3ds" pitchFamily="2" charset="0"/>
                <a:ea typeface="Arimo" pitchFamily="34" charset="0"/>
                <a:cs typeface="Arimo" pitchFamily="34" charset="0"/>
              </a:rPr>
              <a:t>εισβάλλει στον ανθρώπινο οργανισμό, χρειάζεται η παρέλευση μεγάλου χρονικού διαστήματος, μέχρι να αναπτυχθεί η ασθένεια του </a:t>
            </a:r>
            <a:r>
              <a:rPr lang="en-US" sz="3800" b="1" dirty="0" smtClean="0">
                <a:latin typeface="3ds" pitchFamily="2" charset="0"/>
                <a:ea typeface="Arimo" pitchFamily="34" charset="0"/>
                <a:cs typeface="Arimo" pitchFamily="34" charset="0"/>
              </a:rPr>
              <a:t>AIDS</a:t>
            </a:r>
            <a:r>
              <a:rPr lang="el-GR" sz="3800" b="1" dirty="0" smtClean="0">
                <a:latin typeface="3ds" pitchFamily="2" charset="0"/>
                <a:ea typeface="Arimo" pitchFamily="34" charset="0"/>
                <a:cs typeface="Arimo" pitchFamily="34" charset="0"/>
              </a:rPr>
              <a:t>. Αυτό το χρονικό διάστημα , συνήθως είναι περίπου στα 10 χρόνια.</a:t>
            </a:r>
          </a:p>
          <a:p>
            <a:pPr>
              <a:buNone/>
            </a:pPr>
            <a:r>
              <a:rPr lang="el-GR" sz="3800" b="1" dirty="0" smtClean="0">
                <a:latin typeface="3ds" pitchFamily="2" charset="0"/>
                <a:ea typeface="Arimo" pitchFamily="34" charset="0"/>
                <a:cs typeface="Arimo" pitchFamily="34" charset="0"/>
              </a:rPr>
              <a:t>      Ωστόσο, αξίζει στο σημείο να αναφερθούμε στα συμπτώματα της </a:t>
            </a:r>
            <a:r>
              <a:rPr lang="el-GR" sz="3800" b="1" dirty="0" err="1" smtClean="0">
                <a:latin typeface="3ds" pitchFamily="2" charset="0"/>
                <a:ea typeface="Arimo" pitchFamily="34" charset="0"/>
                <a:cs typeface="Arimo" pitchFamily="34" charset="0"/>
              </a:rPr>
              <a:t>πρωτολοίμωξης</a:t>
            </a:r>
            <a:r>
              <a:rPr lang="el-GR" sz="3800" b="1" dirty="0" smtClean="0">
                <a:latin typeface="3ds" pitchFamily="2" charset="0"/>
                <a:ea typeface="Arimo" pitchFamily="34" charset="0"/>
                <a:cs typeface="Arimo" pitchFamily="34" charset="0"/>
              </a:rPr>
              <a:t>, της λοίμωξης δηλαδή που εμφανίζεται όταν ο ιός εισέρχεται στο σώμα. Υπολογίζεται ότι το ποσοστό των ανθρώπων που εμφανίζουν συμπτώματα, φτάνει το 40 %. Τα συμπτώματα της λοίμωξης από τον ιό HIV, μπορεί να είναι επιθετικά και σε αυτά συγκαταλέγονται:</a:t>
            </a:r>
          </a:p>
          <a:p>
            <a:r>
              <a:rPr lang="el-GR" sz="3800" b="1" dirty="0" smtClean="0">
                <a:latin typeface="3ds" pitchFamily="2" charset="0"/>
                <a:ea typeface="Arimo" pitchFamily="34" charset="0"/>
                <a:cs typeface="Arimo" pitchFamily="34" charset="0"/>
              </a:rPr>
              <a:t>Πυρετός</a:t>
            </a:r>
          </a:p>
          <a:p>
            <a:r>
              <a:rPr lang="el-GR" sz="3800" b="1" dirty="0" smtClean="0">
                <a:latin typeface="3ds" pitchFamily="2" charset="0"/>
                <a:ea typeface="Arimo" pitchFamily="34" charset="0"/>
                <a:cs typeface="Arimo" pitchFamily="34" charset="0"/>
              </a:rPr>
              <a:t>Αδυναμία</a:t>
            </a:r>
          </a:p>
          <a:p>
            <a:r>
              <a:rPr lang="el-GR" sz="3800" b="1" dirty="0" smtClean="0">
                <a:latin typeface="3ds" pitchFamily="2" charset="0"/>
                <a:ea typeface="Arimo" pitchFamily="34" charset="0"/>
                <a:cs typeface="Arimo" pitchFamily="34" charset="0"/>
              </a:rPr>
              <a:t>Απώλεια Βάρους</a:t>
            </a:r>
          </a:p>
          <a:p>
            <a:r>
              <a:rPr lang="el-GR" sz="3800" b="1" dirty="0" smtClean="0">
                <a:latin typeface="3ds" pitchFamily="2" charset="0"/>
                <a:ea typeface="Arimo" pitchFamily="34" charset="0"/>
                <a:cs typeface="Arimo" pitchFamily="34" charset="0"/>
              </a:rPr>
              <a:t>Πρήξιμο στους λεμφαδένες</a:t>
            </a:r>
          </a:p>
          <a:p>
            <a:r>
              <a:rPr lang="el-GR" sz="3800" b="1" dirty="0" smtClean="0">
                <a:latin typeface="3ds" pitchFamily="2" charset="0"/>
                <a:ea typeface="Arimo" pitchFamily="34" charset="0"/>
                <a:cs typeface="Arimo" pitchFamily="34" charset="0"/>
              </a:rPr>
              <a:t>Ναυτία</a:t>
            </a:r>
          </a:p>
          <a:p>
            <a:r>
              <a:rPr lang="el-GR" sz="3800" b="1" dirty="0" smtClean="0">
                <a:latin typeface="3ds" pitchFamily="2" charset="0"/>
                <a:ea typeface="Arimo" pitchFamily="34" charset="0"/>
                <a:cs typeface="Arimo" pitchFamily="34" charset="0"/>
              </a:rPr>
              <a:t>Έμετοι</a:t>
            </a:r>
          </a:p>
          <a:p>
            <a:r>
              <a:rPr lang="el-GR" sz="3800" b="1" dirty="0" smtClean="0">
                <a:latin typeface="3ds" pitchFamily="2" charset="0"/>
                <a:ea typeface="Arimo" pitchFamily="34" charset="0"/>
                <a:cs typeface="Arimo" pitchFamily="34" charset="0"/>
              </a:rPr>
              <a:t>Εξανθήματα</a:t>
            </a:r>
          </a:p>
          <a:p>
            <a:r>
              <a:rPr lang="el-GR" sz="3800" b="1" dirty="0" smtClean="0">
                <a:latin typeface="3ds" pitchFamily="2" charset="0"/>
                <a:ea typeface="Arimo" pitchFamily="34" charset="0"/>
                <a:cs typeface="Arimo" pitchFamily="34" charset="0"/>
              </a:rPr>
              <a:t>Φαρυγγίτιδα</a:t>
            </a:r>
          </a:p>
          <a:p>
            <a:r>
              <a:rPr lang="el-GR" sz="3800" b="1" dirty="0" smtClean="0">
                <a:latin typeface="3ds" pitchFamily="2" charset="0"/>
                <a:ea typeface="Arimo" pitchFamily="34" charset="0"/>
                <a:cs typeface="Arimo" pitchFamily="34" charset="0"/>
              </a:rPr>
              <a:t>Δυσφορία</a:t>
            </a:r>
          </a:p>
          <a:p>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14348" y="274638"/>
            <a:ext cx="7210452" cy="654032"/>
          </a:xfrm>
        </p:spPr>
        <p:txBody>
          <a:bodyPr>
            <a:normAutofit fontScale="90000"/>
          </a:bodyPr>
          <a:lstStyle/>
          <a:p>
            <a:pPr algn="ctr"/>
            <a:r>
              <a:rPr lang="el-GR" sz="5400" b="1" dirty="0" smtClean="0">
                <a:solidFill>
                  <a:schemeClr val="accent1">
                    <a:lumMod val="75000"/>
                  </a:schemeClr>
                </a:solidFill>
                <a:latin typeface="Adobe Myungjo Std M" pitchFamily="18" charset="-128"/>
                <a:ea typeface="Adobe Myungjo Std M" pitchFamily="18" charset="-128"/>
              </a:rPr>
              <a:t>ΜΕΤΑΔΟΣΗ</a:t>
            </a:r>
            <a:endParaRPr lang="el-GR" sz="5400" b="1" dirty="0">
              <a:solidFill>
                <a:schemeClr val="accent1">
                  <a:lumMod val="75000"/>
                </a:schemeClr>
              </a:solidFill>
              <a:latin typeface="Adobe Myungjo Std M" pitchFamily="18" charset="-128"/>
              <a:ea typeface="Adobe Myungjo Std M" pitchFamily="18" charset="-128"/>
            </a:endParaRPr>
          </a:p>
        </p:txBody>
      </p:sp>
      <p:sp>
        <p:nvSpPr>
          <p:cNvPr id="3" name="2 - Θέση περιεχομένου"/>
          <p:cNvSpPr>
            <a:spLocks noGrp="1"/>
          </p:cNvSpPr>
          <p:nvPr>
            <p:ph sz="quarter" idx="1"/>
          </p:nvPr>
        </p:nvSpPr>
        <p:spPr>
          <a:xfrm>
            <a:off x="428596" y="1000108"/>
            <a:ext cx="7715304" cy="5357850"/>
          </a:xfrm>
          <a:solidFill>
            <a:schemeClr val="accent1">
              <a:lumMod val="20000"/>
              <a:lumOff val="80000"/>
            </a:schemeClr>
          </a:solidFill>
          <a:ln w="38100">
            <a:solidFill>
              <a:schemeClr val="tx1"/>
            </a:solidFill>
          </a:ln>
        </p:spPr>
        <p:txBody>
          <a:bodyPr>
            <a:noAutofit/>
          </a:bodyPr>
          <a:lstStyle/>
          <a:p>
            <a:r>
              <a:rPr lang="el-GR" sz="2000" b="1" dirty="0" smtClean="0">
                <a:latin typeface="3ds" pitchFamily="2" charset="0"/>
              </a:rPr>
              <a:t>Με τη σεξουαλική επαφή. Είναι εφικτό να κολλήσει κανείς με κολπική διείσδυση, όταν μολυσμένα βιολογικά υγρά, αίμα, σπέρμα ή κολπικά υγρά εισέλθουν στον οργανισμό, εφόσον υπάρχουν μικροτραυματισμοί στους βλεννογόνους όπως συμβαίνει κατά τη διάρκεια της σεξουαλικής επαφής. </a:t>
            </a:r>
          </a:p>
          <a:p>
            <a:r>
              <a:rPr lang="el-GR" sz="2000" b="1" dirty="0" smtClean="0">
                <a:latin typeface="3ds" pitchFamily="2" charset="0"/>
              </a:rPr>
              <a:t>Η χρήση κοινών βελόνων στους χρήστες ναρκωτικών αυξάνει πολύ τον κίνδυνο να κολλήσουν HΙV ή και ηπατίτιδα και άλλες νόσους.</a:t>
            </a:r>
          </a:p>
          <a:p>
            <a:r>
              <a:rPr lang="el-GR" sz="2000" b="1" dirty="0" smtClean="0">
                <a:latin typeface="3ds" pitchFamily="2" charset="0"/>
              </a:rPr>
              <a:t>Με τον </a:t>
            </a:r>
            <a:r>
              <a:rPr lang="el-GR" sz="2000" b="1" dirty="0" err="1" smtClean="0">
                <a:latin typeface="3ds" pitchFamily="2" charset="0"/>
              </a:rPr>
              <a:t>θηλασμόι</a:t>
            </a:r>
            <a:r>
              <a:rPr lang="el-GR" sz="2000" b="1" dirty="0" smtClean="0">
                <a:latin typeface="3ds" pitchFamily="2" charset="0"/>
              </a:rPr>
              <a:t> οροθετικές μητέρες μπορούν να μεταδώσουν τον ιό στο παιδί με το θηλασμό ή κατά την εγκυμοσύνη και τον τοκετό. Είναι σημαντικό να λαμβάνουν </a:t>
            </a:r>
            <a:r>
              <a:rPr lang="el-GR" sz="2000" b="1" dirty="0" err="1" smtClean="0">
                <a:latin typeface="3ds" pitchFamily="2" charset="0"/>
              </a:rPr>
              <a:t>αντιρετροϊκή</a:t>
            </a:r>
            <a:r>
              <a:rPr lang="el-GR" sz="2000" b="1" dirty="0" smtClean="0">
                <a:latin typeface="3ds" pitchFamily="2" charset="0"/>
              </a:rPr>
              <a:t> αγωγή κατά τη διάρκεια της εγκυμοσύνης, ώστε να εξαλειφθεί αυτός ο κίνδυνος.</a:t>
            </a:r>
          </a:p>
          <a:p>
            <a:r>
              <a:rPr lang="el-GR" sz="2000" b="1" dirty="0" smtClean="0">
                <a:latin typeface="3ds" pitchFamily="2" charset="0"/>
              </a:rPr>
              <a:t>Με τρύπημα (</a:t>
            </a:r>
            <a:r>
              <a:rPr lang="el-GR" sz="2000" b="1" dirty="0" err="1" smtClean="0">
                <a:latin typeface="3ds" pitchFamily="2" charset="0"/>
              </a:rPr>
              <a:t>διαδερμικά</a:t>
            </a:r>
            <a:r>
              <a:rPr lang="el-GR" sz="2000" b="1" dirty="0" smtClean="0">
                <a:latin typeface="3ds" pitchFamily="2" charset="0"/>
              </a:rPr>
              <a:t>)</a:t>
            </a:r>
          </a:p>
          <a:p>
            <a:r>
              <a:rPr lang="el-GR" sz="2000" b="1" dirty="0" smtClean="0">
                <a:latin typeface="3ds" pitchFamily="2" charset="0"/>
              </a:rPr>
              <a:t>Με χρησιμοποιημένη σύριγγα από οροθετικό ασθενή (επαγγελματική έκθεση).</a:t>
            </a:r>
          </a:p>
          <a:p>
            <a:endParaRPr lang="el-GR" sz="2000" dirty="0">
              <a:latin typeface="3ds" pitchFamily="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7467600" cy="1071546"/>
          </a:xfrm>
        </p:spPr>
        <p:txBody>
          <a:bodyPr>
            <a:normAutofit/>
          </a:bodyPr>
          <a:lstStyle/>
          <a:p>
            <a:r>
              <a:rPr lang="el-GR" sz="2400" b="1" dirty="0" smtClean="0">
                <a:latin typeface="Adobe Myungjo Std M" pitchFamily="18" charset="-128"/>
                <a:ea typeface="Adobe Myungjo Std M" pitchFamily="18" charset="-128"/>
              </a:rPr>
              <a:t>   </a:t>
            </a:r>
            <a:r>
              <a:rPr lang="el-GR" sz="2400" b="1" dirty="0" smtClean="0">
                <a:solidFill>
                  <a:schemeClr val="accent1">
                    <a:lumMod val="75000"/>
                  </a:schemeClr>
                </a:solidFill>
                <a:latin typeface="Adobe Myungjo Std M" pitchFamily="18" charset="-128"/>
                <a:ea typeface="Adobe Myungjo Std M" pitchFamily="18" charset="-128"/>
              </a:rPr>
              <a:t>Η </a:t>
            </a:r>
            <a:r>
              <a:rPr lang="el-GR" sz="2400" b="1" dirty="0" err="1" smtClean="0">
                <a:solidFill>
                  <a:schemeClr val="accent1">
                    <a:lumMod val="75000"/>
                  </a:schemeClr>
                </a:solidFill>
                <a:latin typeface="Adobe Myungjo Std M" pitchFamily="18" charset="-128"/>
                <a:ea typeface="Adobe Myungjo Std M" pitchFamily="18" charset="-128"/>
              </a:rPr>
              <a:t>φαρμακευτικη</a:t>
            </a:r>
            <a:r>
              <a:rPr lang="el-GR" sz="2400" b="1" dirty="0" smtClean="0">
                <a:solidFill>
                  <a:schemeClr val="accent1">
                    <a:lumMod val="75000"/>
                  </a:schemeClr>
                </a:solidFill>
                <a:latin typeface="Adobe Myungjo Std M" pitchFamily="18" charset="-128"/>
                <a:ea typeface="Adobe Myungjo Std M" pitchFamily="18" charset="-128"/>
              </a:rPr>
              <a:t> </a:t>
            </a:r>
            <a:r>
              <a:rPr lang="el-GR" sz="2400" b="1" dirty="0" err="1" smtClean="0">
                <a:solidFill>
                  <a:schemeClr val="accent1">
                    <a:lumMod val="75000"/>
                  </a:schemeClr>
                </a:solidFill>
                <a:latin typeface="Adobe Myungjo Std M" pitchFamily="18" charset="-128"/>
                <a:ea typeface="Adobe Myungjo Std M" pitchFamily="18" charset="-128"/>
              </a:rPr>
              <a:t>αγωγη</a:t>
            </a:r>
            <a:r>
              <a:rPr lang="el-GR" sz="2400" b="1" dirty="0" smtClean="0"/>
              <a:t/>
            </a:r>
            <a:br>
              <a:rPr lang="el-GR" sz="2400" b="1" dirty="0" smtClean="0"/>
            </a:br>
            <a:endParaRPr lang="el-GR" sz="2400" dirty="0"/>
          </a:p>
        </p:txBody>
      </p:sp>
      <p:sp>
        <p:nvSpPr>
          <p:cNvPr id="3" name="2 - Θέση περιεχομένου"/>
          <p:cNvSpPr>
            <a:spLocks noGrp="1"/>
          </p:cNvSpPr>
          <p:nvPr>
            <p:ph sz="quarter" idx="1"/>
          </p:nvPr>
        </p:nvSpPr>
        <p:spPr>
          <a:xfrm>
            <a:off x="285720" y="785794"/>
            <a:ext cx="4714908" cy="5857892"/>
          </a:xfrm>
          <a:solidFill>
            <a:schemeClr val="accent1">
              <a:lumMod val="20000"/>
              <a:lumOff val="80000"/>
            </a:schemeClr>
          </a:solidFill>
          <a:ln w="38100">
            <a:solidFill>
              <a:schemeClr val="tx1"/>
            </a:solidFill>
          </a:ln>
        </p:spPr>
        <p:txBody>
          <a:bodyPr>
            <a:noAutofit/>
          </a:bodyPr>
          <a:lstStyle/>
          <a:p>
            <a:r>
              <a:rPr lang="el-GR" sz="2000" b="1" dirty="0" smtClean="0">
                <a:latin typeface="3ds" pitchFamily="2" charset="0"/>
              </a:rPr>
              <a:t>Η συνηθέστερη </a:t>
            </a:r>
            <a:r>
              <a:rPr lang="el-GR" sz="2000" b="1" dirty="0" err="1" smtClean="0">
                <a:latin typeface="3ds" pitchFamily="2" charset="0"/>
              </a:rPr>
              <a:t>αντιρετροϊκή</a:t>
            </a:r>
            <a:r>
              <a:rPr lang="el-GR" sz="2000" b="1" dirty="0" smtClean="0">
                <a:latin typeface="3ds" pitchFamily="2" charset="0"/>
              </a:rPr>
              <a:t> αγωγή αποτελεί έναν συνδυασμό φαρμάκων και είναι γνωστή ως αγωγή με </a:t>
            </a:r>
            <a:r>
              <a:rPr lang="el-GR" sz="2000" b="1" dirty="0" err="1" smtClean="0">
                <a:latin typeface="3ds" pitchFamily="2" charset="0"/>
              </a:rPr>
              <a:t>αντιρετροϊκά</a:t>
            </a:r>
            <a:r>
              <a:rPr lang="el-GR" sz="2000" b="1" dirty="0" smtClean="0">
                <a:latin typeface="3ds" pitchFamily="2" charset="0"/>
              </a:rPr>
              <a:t> φάρμακα υψηλής δραστικότητας. Αν μια γυναίκα τη λάμβανε πριν μείνει έγκυος, πρέπει να τη συνεχίσει και στην εγκυμοσύνη, στη δε περίπτωση που δεν τη λάμβανε, πρέπει να την ξεκινήσει. Εκτός από τη HAART υπάρχει και η επιλογή της χορήγησης ενός μόνο </a:t>
            </a:r>
            <a:r>
              <a:rPr lang="el-GR" sz="2000" b="1" dirty="0" err="1" smtClean="0">
                <a:latin typeface="3ds" pitchFamily="2" charset="0"/>
              </a:rPr>
              <a:t>αντιρετροϊκού</a:t>
            </a:r>
            <a:r>
              <a:rPr lang="el-GR" sz="2000" b="1" dirty="0" smtClean="0">
                <a:latin typeface="3ds" pitchFamily="2" charset="0"/>
              </a:rPr>
              <a:t> φαρμάκου, μόνο όμως στην περίπτωση συγκεκριμένων συνθηκών, κύηση χαμηλού κινδύνου, και αφορά σε γυναίκες, οι οποίες έχουν λάβει </a:t>
            </a:r>
            <a:r>
              <a:rPr lang="el-GR" sz="2000" b="1" dirty="0" err="1" smtClean="0">
                <a:latin typeface="3ds" pitchFamily="2" charset="0"/>
              </a:rPr>
              <a:t>αντιρετροική</a:t>
            </a:r>
            <a:r>
              <a:rPr lang="el-GR" sz="2000" b="1" dirty="0" smtClean="0">
                <a:latin typeface="3ds" pitchFamily="2" charset="0"/>
              </a:rPr>
              <a:t> αγωγή </a:t>
            </a:r>
            <a:r>
              <a:rPr lang="el-GR" sz="2000" b="1" dirty="0" err="1" smtClean="0">
                <a:latin typeface="3ds" pitchFamily="2" charset="0"/>
              </a:rPr>
              <a:t>καθ’όλη</a:t>
            </a:r>
            <a:r>
              <a:rPr lang="el-GR" sz="2000" b="1" dirty="0" smtClean="0">
                <a:latin typeface="3ds" pitchFamily="2" charset="0"/>
              </a:rPr>
              <a:t> τη διάρκεια της εγκυμοσύνης και έχουν επιτύχει πλήρη </a:t>
            </a:r>
            <a:r>
              <a:rPr lang="el-GR" sz="2000" b="1" dirty="0" err="1" smtClean="0">
                <a:latin typeface="3ds" pitchFamily="2" charset="0"/>
              </a:rPr>
              <a:t>ιϊκή</a:t>
            </a:r>
            <a:r>
              <a:rPr lang="el-GR" sz="2000" b="1" dirty="0" smtClean="0">
                <a:latin typeface="3ds" pitchFamily="2" charset="0"/>
              </a:rPr>
              <a:t> καταστολή πριν από τον τοκετό.</a:t>
            </a:r>
            <a:endParaRPr lang="el-GR" sz="2000" b="1" dirty="0">
              <a:latin typeface="3ds" pitchFamily="2" charset="0"/>
            </a:endParaRPr>
          </a:p>
        </p:txBody>
      </p:sp>
      <p:pic>
        <p:nvPicPr>
          <p:cNvPr id="5122" name="Picture 2" descr="HIV vs. AIDS: Ποια η διαφορά - Όσα πρέπει να γνωρίζουμε - HealthStat.gr"/>
          <p:cNvPicPr>
            <a:picLocks noChangeAspect="1" noChangeArrowheads="1"/>
          </p:cNvPicPr>
          <p:nvPr/>
        </p:nvPicPr>
        <p:blipFill>
          <a:blip r:embed="rId2" cstate="print"/>
          <a:srcRect/>
          <a:stretch>
            <a:fillRect/>
          </a:stretch>
        </p:blipFill>
        <p:spPr bwMode="auto">
          <a:xfrm>
            <a:off x="5357818" y="2285992"/>
            <a:ext cx="3441675" cy="2294450"/>
          </a:xfrm>
          <a:prstGeom prst="rect">
            <a:avLst/>
          </a:prstGeom>
          <a:noFill/>
        </p:spPr>
      </p:pic>
      <p:pic>
        <p:nvPicPr>
          <p:cNvPr id="5124" name="Picture 4" descr="11 ερωτήσεις που ντρέπεσαι να κάνεις για το AIDS"/>
          <p:cNvPicPr>
            <a:picLocks noChangeAspect="1" noChangeArrowheads="1"/>
          </p:cNvPicPr>
          <p:nvPr/>
        </p:nvPicPr>
        <p:blipFill>
          <a:blip r:embed="rId3"/>
          <a:srcRect/>
          <a:stretch>
            <a:fillRect/>
          </a:stretch>
        </p:blipFill>
        <p:spPr bwMode="auto">
          <a:xfrm>
            <a:off x="5357818" y="4524360"/>
            <a:ext cx="3500459" cy="2333640"/>
          </a:xfrm>
          <a:prstGeom prst="rect">
            <a:avLst/>
          </a:prstGeom>
          <a:noFill/>
        </p:spPr>
      </p:pic>
      <p:pic>
        <p:nvPicPr>
          <p:cNvPr id="5128" name="Picture 8" descr="Νέο συνδυασμό σε ένα χάπι για τη θεραπεία από τον ιό HIV-1 εγκρίνει ο FDA"/>
          <p:cNvPicPr>
            <a:picLocks noChangeAspect="1" noChangeArrowheads="1"/>
          </p:cNvPicPr>
          <p:nvPr/>
        </p:nvPicPr>
        <p:blipFill>
          <a:blip r:embed="rId4"/>
          <a:srcRect/>
          <a:stretch>
            <a:fillRect/>
          </a:stretch>
        </p:blipFill>
        <p:spPr bwMode="auto">
          <a:xfrm>
            <a:off x="5357818" y="0"/>
            <a:ext cx="3500462" cy="2428627"/>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467600" cy="582594"/>
          </a:xfrm>
        </p:spPr>
        <p:txBody>
          <a:bodyPr/>
          <a:lstStyle/>
          <a:p>
            <a:pPr algn="ctr"/>
            <a:r>
              <a:rPr lang="el-GR" b="1" dirty="0" err="1" smtClean="0">
                <a:solidFill>
                  <a:schemeClr val="accent1">
                    <a:lumMod val="75000"/>
                  </a:schemeClr>
                </a:solidFill>
                <a:latin typeface="Adobe Myungjo Std M" pitchFamily="18" charset="-128"/>
                <a:ea typeface="Adobe Myungjo Std M" pitchFamily="18" charset="-128"/>
              </a:rPr>
              <a:t>Τοκετοσ</a:t>
            </a:r>
            <a:r>
              <a:rPr lang="el-GR" b="1" dirty="0" smtClean="0">
                <a:solidFill>
                  <a:schemeClr val="accent1">
                    <a:lumMod val="75000"/>
                  </a:schemeClr>
                </a:solidFill>
                <a:latin typeface="Adobe Myungjo Std M" pitchFamily="18" charset="-128"/>
                <a:ea typeface="Adobe Myungjo Std M" pitchFamily="18" charset="-128"/>
              </a:rPr>
              <a:t> και </a:t>
            </a:r>
            <a:r>
              <a:rPr lang="el-GR" b="1" dirty="0" err="1" smtClean="0">
                <a:solidFill>
                  <a:schemeClr val="accent1">
                    <a:lumMod val="75000"/>
                  </a:schemeClr>
                </a:solidFill>
                <a:latin typeface="Adobe Myungjo Std M" pitchFamily="18" charset="-128"/>
                <a:ea typeface="Adobe Myungjo Std M" pitchFamily="18" charset="-128"/>
              </a:rPr>
              <a:t>θυλασμοσ</a:t>
            </a:r>
            <a:endParaRPr lang="el-GR" dirty="0">
              <a:solidFill>
                <a:schemeClr val="accent1">
                  <a:lumMod val="75000"/>
                </a:schemeClr>
              </a:solidFill>
            </a:endParaRPr>
          </a:p>
        </p:txBody>
      </p:sp>
      <p:sp>
        <p:nvSpPr>
          <p:cNvPr id="3" name="2 - Θέση περιεχομένου"/>
          <p:cNvSpPr>
            <a:spLocks noGrp="1"/>
          </p:cNvSpPr>
          <p:nvPr>
            <p:ph sz="quarter" idx="1"/>
          </p:nvPr>
        </p:nvSpPr>
        <p:spPr>
          <a:xfrm>
            <a:off x="214282" y="1000108"/>
            <a:ext cx="4543428" cy="5473844"/>
          </a:xfrm>
          <a:solidFill>
            <a:schemeClr val="accent1">
              <a:lumMod val="20000"/>
              <a:lumOff val="80000"/>
            </a:schemeClr>
          </a:solidFill>
          <a:ln w="38100">
            <a:solidFill>
              <a:schemeClr val="tx1"/>
            </a:solidFill>
          </a:ln>
        </p:spPr>
        <p:txBody>
          <a:bodyPr>
            <a:noAutofit/>
          </a:bodyPr>
          <a:lstStyle/>
          <a:p>
            <a:r>
              <a:rPr lang="el-GR" sz="1700" b="1" dirty="0" smtClean="0">
                <a:latin typeface="3ds" pitchFamily="2" charset="0"/>
              </a:rPr>
              <a:t>Η καισαρική τομή είναι ο συνιστώμενος τρόπος τοκετού σε εγκύους φορείς. Όμως μια γυναίκα που φέρει τον HIV μπορεί να γεννήσει και φυσιολογικά</a:t>
            </a:r>
            <a:r>
              <a:rPr lang="en-US" sz="1700" b="1" dirty="0" smtClean="0">
                <a:latin typeface="3ds" pitchFamily="2" charset="0"/>
              </a:rPr>
              <a:t>.</a:t>
            </a:r>
            <a:endParaRPr lang="el-GR" sz="1700" b="1" dirty="0" smtClean="0">
              <a:latin typeface="3ds" pitchFamily="2" charset="0"/>
            </a:endParaRPr>
          </a:p>
          <a:p>
            <a:r>
              <a:rPr lang="el-GR" sz="1700" b="1" dirty="0" smtClean="0">
                <a:latin typeface="3ds" pitchFamily="2" charset="0"/>
              </a:rPr>
              <a:t>Όταν το μωρό γεννηθεί, θα πρέπει να λάβει και αυτό </a:t>
            </a:r>
            <a:r>
              <a:rPr lang="el-GR" sz="1700" b="1" dirty="0" err="1" smtClean="0">
                <a:latin typeface="3ds" pitchFamily="2" charset="0"/>
              </a:rPr>
              <a:t>αντιρετροϊκή</a:t>
            </a:r>
            <a:r>
              <a:rPr lang="el-GR" sz="1700" b="1" dirty="0" smtClean="0">
                <a:latin typeface="3ds" pitchFamily="2" charset="0"/>
              </a:rPr>
              <a:t> αγωγή άμεσα, η οποία θα διαρκέσει έως 6 εβδομάδες. Η διενέργεια αιματολογικών ελέγχων ανά τακτά χρονικά διαστήματα, ένας μετά τον τοκετό, ένας με το εξιτήριο και οι υπόλοιποι στις έξι και στις 12 εβδομάδες, είναι επίσης επιτακτική.</a:t>
            </a:r>
          </a:p>
          <a:p>
            <a:r>
              <a:rPr lang="el-GR" sz="1700" b="1" dirty="0" smtClean="0">
                <a:latin typeface="3ds" pitchFamily="2" charset="0"/>
              </a:rPr>
              <a:t>Και βέβαια ο θηλασμός, αλλά και η χορήγηση μητρικού γάλακτος στο νεογνό με μπουκάλι είναι απαγορευμένες ενέργειες.</a:t>
            </a:r>
          </a:p>
          <a:p>
            <a:r>
              <a:rPr lang="el-GR" sz="1700" b="1" dirty="0" smtClean="0">
                <a:latin typeface="3ds" pitchFamily="2" charset="0"/>
              </a:rPr>
              <a:t>Με τον σωστό προγραμματισμό και την κατάλληλη ιατρική παρακολούθηση μια γυναίκα φορέας του ιού HIV μπορεί να φέρει στον κόσμο ένα υγιές μωρό.</a:t>
            </a:r>
          </a:p>
          <a:p>
            <a:endParaRPr lang="el-GR" sz="1600" dirty="0"/>
          </a:p>
        </p:txBody>
      </p:sp>
      <p:pic>
        <p:nvPicPr>
          <p:cNvPr id="6146" name="Picture 2" descr="https://genikikliniki.gr/wp-content/uploads/2023/02/HIV-%CE%BA%CE%B1%CE%B9-%CE%B5%CE%B3%CE%BA%CF%85%CE%BC%CE%BF%CF%83%CF%8D%CE%BD%CE%B7-%CE%A4%CE%B9-%CF%80%CF%81%CE%AD%CF%80%CE%B5%CE%B9-%CE%BD%CE%B1-%CE%B3%CE%BD%CF%89%CF%81%CE%AF%CE%B6%CE%BF%CF%85%CE%BC%CE%B5.jpg"/>
          <p:cNvPicPr>
            <a:picLocks noChangeAspect="1" noChangeArrowheads="1"/>
          </p:cNvPicPr>
          <p:nvPr/>
        </p:nvPicPr>
        <p:blipFill>
          <a:blip r:embed="rId2" cstate="print"/>
          <a:srcRect/>
          <a:stretch>
            <a:fillRect/>
          </a:stretch>
        </p:blipFill>
        <p:spPr bwMode="auto">
          <a:xfrm>
            <a:off x="4929189" y="1142984"/>
            <a:ext cx="3750495" cy="2500330"/>
          </a:xfrm>
          <a:prstGeom prst="rect">
            <a:avLst/>
          </a:prstGeom>
          <a:noFill/>
        </p:spPr>
      </p:pic>
      <p:pic>
        <p:nvPicPr>
          <p:cNvPr id="6148" name="Picture 4" descr="Ο Mαιευτήρας των Oροθετικών"/>
          <p:cNvPicPr>
            <a:picLocks noChangeAspect="1" noChangeArrowheads="1"/>
          </p:cNvPicPr>
          <p:nvPr/>
        </p:nvPicPr>
        <p:blipFill>
          <a:blip r:embed="rId3" cstate="print"/>
          <a:srcRect/>
          <a:stretch>
            <a:fillRect/>
          </a:stretch>
        </p:blipFill>
        <p:spPr bwMode="auto">
          <a:xfrm>
            <a:off x="4929190" y="3929066"/>
            <a:ext cx="3714776" cy="1800237"/>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4400" b="1" dirty="0" smtClean="0">
                <a:solidFill>
                  <a:schemeClr val="accent1">
                    <a:lumMod val="75000"/>
                  </a:schemeClr>
                </a:solidFill>
                <a:latin typeface="Adobe Myungjo Std M" pitchFamily="18" charset="-128"/>
                <a:ea typeface="Adobe Myungjo Std M" pitchFamily="18" charset="-128"/>
              </a:rPr>
              <a:t>ΠΗΓΕΣ</a:t>
            </a:r>
            <a:endParaRPr lang="el-GR" sz="4400" b="1" dirty="0">
              <a:solidFill>
                <a:schemeClr val="accent1">
                  <a:lumMod val="75000"/>
                </a:schemeClr>
              </a:solidFill>
              <a:latin typeface="Adobe Myungjo Std M" pitchFamily="18" charset="-128"/>
              <a:ea typeface="Adobe Myungjo Std M" pitchFamily="18" charset="-128"/>
            </a:endParaRPr>
          </a:p>
        </p:txBody>
      </p:sp>
      <p:sp>
        <p:nvSpPr>
          <p:cNvPr id="3" name="2 - Θέση περιεχομένου"/>
          <p:cNvSpPr>
            <a:spLocks noGrp="1"/>
          </p:cNvSpPr>
          <p:nvPr>
            <p:ph sz="quarter" idx="1"/>
          </p:nvPr>
        </p:nvSpPr>
        <p:spPr/>
        <p:txBody>
          <a:bodyPr>
            <a:normAutofit/>
          </a:bodyPr>
          <a:lstStyle/>
          <a:p>
            <a:pPr algn="just"/>
            <a:r>
              <a:rPr lang="en-US" sz="3200" dirty="0">
                <a:hlinkClick r:id="rId2"/>
              </a:rPr>
              <a:t>https://</a:t>
            </a:r>
            <a:r>
              <a:rPr lang="en-US" sz="3200" dirty="0" smtClean="0">
                <a:hlinkClick r:id="rId2"/>
              </a:rPr>
              <a:t>el.wikipedia.org</a:t>
            </a:r>
          </a:p>
          <a:p>
            <a:pPr algn="just"/>
            <a:r>
              <a:rPr lang="en-US" sz="3200" dirty="0" smtClean="0">
                <a:hlinkClick r:id="rId2"/>
              </a:rPr>
              <a:t>https</a:t>
            </a:r>
            <a:r>
              <a:rPr lang="en-US" sz="3200" dirty="0" smtClean="0">
                <a:hlinkClick r:id="rId2"/>
              </a:rPr>
              <a:t>://eody.gov.gr/disease/aids/</a:t>
            </a:r>
            <a:endParaRPr lang="el-GR" sz="3200" dirty="0" smtClean="0"/>
          </a:p>
          <a:p>
            <a:pPr algn="just"/>
            <a:r>
              <a:rPr lang="en-US" sz="3200" dirty="0" smtClean="0">
                <a:hlinkClick r:id="rId3"/>
              </a:rPr>
              <a:t>https</a:t>
            </a:r>
            <a:r>
              <a:rPr lang="en-US" sz="3200" dirty="0" smtClean="0">
                <a:hlinkClick r:id="rId3"/>
              </a:rPr>
              <a:t>://eody.gov.gr/disease/aids/</a:t>
            </a:r>
            <a:endParaRPr lang="el-GR" sz="3200" dirty="0" smtClean="0"/>
          </a:p>
          <a:p>
            <a:pPr algn="just"/>
            <a:r>
              <a:rPr lang="en-US" sz="3200" dirty="0" smtClean="0">
                <a:hlinkClick r:id="rId4"/>
              </a:rPr>
              <a:t>https://genikikliniki.gr/hiv</a:t>
            </a:r>
            <a:endParaRPr lang="el-GR" sz="3200" dirty="0" smtClean="0"/>
          </a:p>
          <a:p>
            <a:pPr algn="just"/>
            <a:r>
              <a:rPr lang="en-US" sz="3200" dirty="0" smtClean="0">
                <a:hlinkClick r:id="rId5"/>
              </a:rPr>
              <a:t>https://lekas-urology.com/aids/</a:t>
            </a:r>
            <a:endParaRPr lang="el-GR" sz="3200" dirty="0" smtClean="0"/>
          </a:p>
          <a:p>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flipV="1">
            <a:off x="500034" y="571480"/>
            <a:ext cx="7472386" cy="857256"/>
          </a:xfrm>
        </p:spPr>
        <p:txBody>
          <a:bodyPr/>
          <a:lstStyle/>
          <a:p>
            <a:endParaRPr lang="el-GR" dirty="0"/>
          </a:p>
        </p:txBody>
      </p:sp>
      <p:sp>
        <p:nvSpPr>
          <p:cNvPr id="3" name="2 - Θέση περιεχομένου"/>
          <p:cNvSpPr>
            <a:spLocks noGrp="1"/>
          </p:cNvSpPr>
          <p:nvPr>
            <p:ph sz="quarter" idx="1"/>
          </p:nvPr>
        </p:nvSpPr>
        <p:spPr>
          <a:xfrm>
            <a:off x="428596" y="1984248"/>
            <a:ext cx="7467600" cy="4873752"/>
          </a:xfrm>
        </p:spPr>
        <p:txBody>
          <a:bodyPr>
            <a:normAutofit/>
          </a:bodyPr>
          <a:lstStyle/>
          <a:p>
            <a:pPr algn="ctr">
              <a:buNone/>
            </a:pPr>
            <a:r>
              <a:rPr lang="el-GR" sz="5400" dirty="0" smtClean="0"/>
              <a:t>  </a:t>
            </a:r>
            <a:r>
              <a:rPr lang="el-GR" sz="5400" dirty="0" smtClean="0">
                <a:solidFill>
                  <a:schemeClr val="accent1">
                    <a:lumMod val="75000"/>
                  </a:schemeClr>
                </a:solidFill>
                <a:ea typeface="Adobe Ming Std L" pitchFamily="18" charset="-128"/>
              </a:rPr>
              <a:t>ΕΥΧΑΡΙΣΤΟΥΜΕ ΓΙΑ ΤΗΝ</a:t>
            </a:r>
          </a:p>
          <a:p>
            <a:pPr algn="ctr">
              <a:buNone/>
            </a:pPr>
            <a:r>
              <a:rPr lang="el-GR" sz="5400" dirty="0" smtClean="0">
                <a:solidFill>
                  <a:schemeClr val="accent1">
                    <a:lumMod val="75000"/>
                  </a:schemeClr>
                </a:solidFill>
                <a:ea typeface="Adobe Ming Std L" pitchFamily="18" charset="-128"/>
              </a:rPr>
              <a:t> ΠΡΟΣΟΧΗ ΣΑΣ!!</a:t>
            </a:r>
          </a:p>
          <a:p>
            <a:pPr algn="ctr">
              <a:buNone/>
            </a:pPr>
            <a:r>
              <a:rPr lang="el-GR" sz="5400" dirty="0" smtClean="0">
                <a:solidFill>
                  <a:schemeClr val="accent1">
                    <a:lumMod val="75000"/>
                  </a:schemeClr>
                </a:solidFill>
                <a:ea typeface="Adobe Ming Std L" pitchFamily="18" charset="-128"/>
                <a:sym typeface="Wingdings" pitchFamily="2" charset="2"/>
              </a:rPr>
              <a:t></a:t>
            </a:r>
            <a:endParaRPr lang="el-GR" sz="5400" dirty="0">
              <a:solidFill>
                <a:schemeClr val="accent1">
                  <a:lumMod val="75000"/>
                </a:schemeClr>
              </a:solidFill>
              <a:ea typeface="Adobe Ming Std L" pitchFamily="18"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lstStyle/>
          <a:p>
            <a:endParaRPr lang="el-G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150</TotalTime>
  <Words>314</Words>
  <Application>Microsoft Office PowerPoint</Application>
  <PresentationFormat>Προβολή στην οθόνη (4:3)</PresentationFormat>
  <Paragraphs>44</Paragraphs>
  <Slides>9</Slides>
  <Notes>0</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9</vt:i4>
      </vt:variant>
    </vt:vector>
  </HeadingPairs>
  <TitlesOfParts>
    <vt:vector size="18" baseType="lpstr">
      <vt:lpstr>3ds</vt:lpstr>
      <vt:lpstr>Adobe Ming Std L</vt:lpstr>
      <vt:lpstr>Adobe Myungjo Std M</vt:lpstr>
      <vt:lpstr>Arial Unicode MS</vt:lpstr>
      <vt:lpstr>Arimo</vt:lpstr>
      <vt:lpstr>Century Schoolbook</vt:lpstr>
      <vt:lpstr>Wingdings</vt:lpstr>
      <vt:lpstr>Wingdings 2</vt:lpstr>
      <vt:lpstr>Προεξοχή</vt:lpstr>
      <vt:lpstr>TO AIDS</vt:lpstr>
      <vt:lpstr>ΤΙ ΕΙΝΑΙ ΤΟ AIDS</vt:lpstr>
      <vt:lpstr>ΣΥΜΠΤΩΜΑΤΑ</vt:lpstr>
      <vt:lpstr>ΜΕΤΑΔΟΣΗ</vt:lpstr>
      <vt:lpstr>   Η φαρμακευτικη αγωγη </vt:lpstr>
      <vt:lpstr>Τοκετοσ και θυλασμοσ</vt:lpstr>
      <vt:lpstr>ΠΗΓΕΣ</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AIDS</dc:title>
  <dc:creator>User</dc:creator>
  <cp:lastModifiedBy>gemanos@teemail.gr</cp:lastModifiedBy>
  <cp:revision>21</cp:revision>
  <dcterms:created xsi:type="dcterms:W3CDTF">2024-02-17T10:23:46Z</dcterms:created>
  <dcterms:modified xsi:type="dcterms:W3CDTF">2024-05-02T15:38:35Z</dcterms:modified>
</cp:coreProperties>
</file>