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C5"/>
    <a:srgbClr val="FD6C9E"/>
    <a:srgbClr val="FC8EAC"/>
    <a:srgbClr val="F6ADC6"/>
    <a:srgbClr val="F78FA7"/>
    <a:srgbClr val="FBAED2"/>
    <a:srgbClr val="FFA6C9"/>
    <a:srgbClr val="F95DC1"/>
    <a:srgbClr val="E555A4"/>
    <a:srgbClr val="EEBC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B6C79F-7A03-4E35-90DF-ABE6960624D1}" v="8" dt="2024-02-11T17:27:08.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88" d="100"/>
          <a:sy n="88" d="100"/>
        </p:scale>
        <p:origin x="499" y="67"/>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Ελένη Κολοριζου" userId="49c8b45e01a82b31" providerId="LiveId" clId="{8CB6C79F-7A03-4E35-90DF-ABE6960624D1}"/>
    <pc:docChg chg="addSld delSld modSld">
      <pc:chgData name="Ελένη Κολοριζου" userId="49c8b45e01a82b31" providerId="LiveId" clId="{8CB6C79F-7A03-4E35-90DF-ABE6960624D1}" dt="2024-02-26T16:34:14.459" v="11" actId="27309"/>
      <pc:docMkLst>
        <pc:docMk/>
      </pc:docMkLst>
      <pc:sldChg chg="addSp modSp mod">
        <pc:chgData name="Ελένη Κολοριζου" userId="49c8b45e01a82b31" providerId="LiveId" clId="{8CB6C79F-7A03-4E35-90DF-ABE6960624D1}" dt="2024-02-26T16:34:14.459" v="11" actId="27309"/>
        <pc:sldMkLst>
          <pc:docMk/>
          <pc:sldMk cId="552479348" sldId="256"/>
        </pc:sldMkLst>
        <pc:graphicFrameChg chg="add modGraphic">
          <ac:chgData name="Ελένη Κολοριζου" userId="49c8b45e01a82b31" providerId="LiveId" clId="{8CB6C79F-7A03-4E35-90DF-ABE6960624D1}" dt="2024-02-26T16:34:14.459" v="11" actId="27309"/>
          <ac:graphicFrameMkLst>
            <pc:docMk/>
            <pc:sldMk cId="552479348" sldId="256"/>
            <ac:graphicFrameMk id="3" creationId="{0910B185-5992-1D38-28D3-C6917AEE739A}"/>
          </ac:graphicFrameMkLst>
        </pc:graphicFrameChg>
      </pc:sldChg>
      <pc:sldChg chg="modTransition">
        <pc:chgData name="Ελένη Κολοριζου" userId="49c8b45e01a82b31" providerId="LiveId" clId="{8CB6C79F-7A03-4E35-90DF-ABE6960624D1}" dt="2024-02-11T17:25:25.987" v="0"/>
        <pc:sldMkLst>
          <pc:docMk/>
          <pc:sldMk cId="3049898365" sldId="257"/>
        </pc:sldMkLst>
      </pc:sldChg>
      <pc:sldChg chg="modTransition">
        <pc:chgData name="Ελένη Κολοριζου" userId="49c8b45e01a82b31" providerId="LiveId" clId="{8CB6C79F-7A03-4E35-90DF-ABE6960624D1}" dt="2024-02-11T17:25:36.153" v="1"/>
        <pc:sldMkLst>
          <pc:docMk/>
          <pc:sldMk cId="1575518862" sldId="258"/>
        </pc:sldMkLst>
      </pc:sldChg>
      <pc:sldChg chg="modTransition">
        <pc:chgData name="Ελένη Κολοριζου" userId="49c8b45e01a82b31" providerId="LiveId" clId="{8CB6C79F-7A03-4E35-90DF-ABE6960624D1}" dt="2024-02-11T17:26:50.742" v="5"/>
        <pc:sldMkLst>
          <pc:docMk/>
          <pc:sldMk cId="2529127257" sldId="259"/>
        </pc:sldMkLst>
      </pc:sldChg>
      <pc:sldChg chg="modTransition">
        <pc:chgData name="Ελένη Κολοριζου" userId="49c8b45e01a82b31" providerId="LiveId" clId="{8CB6C79F-7A03-4E35-90DF-ABE6960624D1}" dt="2024-02-11T17:27:01.424" v="6"/>
        <pc:sldMkLst>
          <pc:docMk/>
          <pc:sldMk cId="2535680147" sldId="260"/>
        </pc:sldMkLst>
      </pc:sldChg>
      <pc:sldChg chg="modTransition">
        <pc:chgData name="Ελένη Κολοριζου" userId="49c8b45e01a82b31" providerId="LiveId" clId="{8CB6C79F-7A03-4E35-90DF-ABE6960624D1}" dt="2024-02-11T17:27:08.718" v="7"/>
        <pc:sldMkLst>
          <pc:docMk/>
          <pc:sldMk cId="1065985678" sldId="261"/>
        </pc:sldMkLst>
      </pc:sldChg>
      <pc:sldChg chg="new del">
        <pc:chgData name="Ελένη Κολοριζου" userId="49c8b45e01a82b31" providerId="LiveId" clId="{8CB6C79F-7A03-4E35-90DF-ABE6960624D1}" dt="2024-02-26T16:33:01.955" v="10" actId="2696"/>
        <pc:sldMkLst>
          <pc:docMk/>
          <pc:sldMk cId="657405820" sldId="262"/>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16.652"/>
    </inkml:context>
    <inkml:brush xml:id="br0">
      <inkml:brushProperty name="width" value="0.05" units="cm"/>
      <inkml:brushProperty name="height" value="0.05" units="cm"/>
      <inkml:brushProperty name="color" value="#E71224"/>
    </inkml:brush>
  </inkml:definitions>
  <inkml:trace contextRef="#ctx0" brushRef="#br0">0 0 24575,'0'12'0,"4"18"0,1 15 0,0 5 0,-1 0 0,-2-7-8191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27.597"/>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16.652"/>
    </inkml:context>
    <inkml:brush xml:id="br0">
      <inkml:brushProperty name="width" value="0.05" units="cm"/>
      <inkml:brushProperty name="height" value="0.05" units="cm"/>
      <inkml:brushProperty name="color" value="#E71224"/>
    </inkml:brush>
  </inkml:definitions>
  <inkml:trace contextRef="#ctx0" brushRef="#br0">0 0 24575,'0'12'0,"4"18"0,1 15 0,0 5 0,-1 0 0,-2-7-8191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27.597"/>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16.652"/>
    </inkml:context>
    <inkml:brush xml:id="br0">
      <inkml:brushProperty name="width" value="0.05" units="cm"/>
      <inkml:brushProperty name="height" value="0.05" units="cm"/>
      <inkml:brushProperty name="color" value="#E71224"/>
    </inkml:brush>
  </inkml:definitions>
  <inkml:trace contextRef="#ctx0" brushRef="#br0">0 0 24575,'0'12'0,"4"18"0,1 15 0,0 5 0,-1 0 0,-2-7-8191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15:37:27.597"/>
    </inkml:context>
    <inkml:brush xml:id="br0">
      <inkml:brushProperty name="width" value="0.05" units="cm"/>
      <inkml:brushProperty name="height" value="0.05" units="cm"/>
      <inkml:brushProperty name="color" value="#E71224"/>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CC327D-6A6F-498F-96E1-9606F9DF5587}" type="datetimeFigureOut">
              <a:rPr lang="el-GR" smtClean="0"/>
              <a:t>23/04/2024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F61BE-3A20-49FD-A403-0F1062E97D82}" type="slidenum">
              <a:rPr lang="el-GR" smtClean="0"/>
              <a:t>‹#›</a:t>
            </a:fld>
            <a:endParaRPr lang="el-GR"/>
          </a:p>
        </p:txBody>
      </p:sp>
    </p:spTree>
    <p:extLst>
      <p:ext uri="{BB962C8B-B14F-4D97-AF65-F5344CB8AC3E}">
        <p14:creationId xmlns:p14="http://schemas.microsoft.com/office/powerpoint/2010/main" val="200390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5D956A-A4F8-118A-FD0C-2C3511FCC6D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56A9CD2-D381-6D08-5F03-AC55C890B3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0AB6D7B-7B03-CAA6-D64F-3BB3229263D3}"/>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56A77A1F-6389-8C21-AD11-BE8986D501C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0B569F-2751-B012-CAB7-8584F1FD8F06}"/>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111013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D9E197-D10B-A45A-EFA1-78A26B9E6B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64FED5D-FE0B-724C-B444-D44576A1B0C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5203DEB-75F1-23E4-937F-B13FE81BA083}"/>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A254C7AF-0603-CFA9-8396-DAC8D6B2FF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CA5E89-CB8D-935E-54C6-CBC2F54AD12D}"/>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124033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9B36F86-6B48-3E43-A193-8C2E819C45C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0BB2A36-ED74-E123-1B62-9B260BA6EFA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D1A4843-084B-02CC-0DF9-C087BE557D9B}"/>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FF96AAC3-DFA9-F52B-F828-5D4E939E100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2A6BD6-8BD1-E703-7FFD-4E470D6C7AD7}"/>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237549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4A498D-17F2-D10B-25B0-CF41FD7B6F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1C28573-D270-233E-28FE-09BDBC3D058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81C7AFE-44D2-E296-0B78-CB59DF6D69DF}"/>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34237E82-98D4-C3D9-6273-96EDD93ADB4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135C115-A8F0-7ECE-3977-F81F18E05145}"/>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152103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71963F-DBBB-5F46-FD48-AB6287CF636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0BE9B15-DEA4-6E3C-7098-4258BC69E8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F5DF389-96D6-6798-7AE1-96A14575D2E4}"/>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46536DA8-7E23-CA2D-9CC9-EEBD7294D1F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A6B5298-9D12-F399-BD93-FB40FBCC3614}"/>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412922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B0AB46-0A88-FA90-8A8C-4AF2C6C77A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1A6FA3B-E2F6-A9F9-36E0-97191C9A380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904884D-1186-9B0C-4CFD-E6019CFEF13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91A0E89-CD58-F9E2-8671-4CEA38F2C4D6}"/>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6" name="Θέση υποσέλιδου 5">
            <a:extLst>
              <a:ext uri="{FF2B5EF4-FFF2-40B4-BE49-F238E27FC236}">
                <a16:creationId xmlns:a16="http://schemas.microsoft.com/office/drawing/2014/main" id="{B636ABE4-F109-C0B1-377A-A31990F8080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3BD8039-37AF-9445-2559-2917BC949377}"/>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122345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34D4E1-C68F-0E8F-680F-96A7018C614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E03639A-8A09-5380-2039-E284C87C17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EAE0E09-7877-74A4-14B7-4076A8A1206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A743E29-C3AD-F1C3-928D-56270051EC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F7D80D7-94B1-5B34-408E-9253CB8B24B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0402CE8-E1D4-B643-7468-E59386DDCC30}"/>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8" name="Θέση υποσέλιδου 7">
            <a:extLst>
              <a:ext uri="{FF2B5EF4-FFF2-40B4-BE49-F238E27FC236}">
                <a16:creationId xmlns:a16="http://schemas.microsoft.com/office/drawing/2014/main" id="{0E5877EA-047F-F7B3-20A9-73C11095BB9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452F7A8-7639-FC58-5B0F-DC85BC6784DA}"/>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261002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7B4599-D236-90A9-0A63-107D93DEE01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53B6650-CD86-3600-417C-F3CF8CDE4353}"/>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4" name="Θέση υποσέλιδου 3">
            <a:extLst>
              <a:ext uri="{FF2B5EF4-FFF2-40B4-BE49-F238E27FC236}">
                <a16:creationId xmlns:a16="http://schemas.microsoft.com/office/drawing/2014/main" id="{BE2B9424-E985-4D94-56A7-70CC232BA10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0C3D15C-BC68-3A52-F09C-73B0AC33F122}"/>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3503289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AB8C32D-62AD-0567-FFF6-E90CA90C1BB5}"/>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3" name="Θέση υποσέλιδου 2">
            <a:extLst>
              <a:ext uri="{FF2B5EF4-FFF2-40B4-BE49-F238E27FC236}">
                <a16:creationId xmlns:a16="http://schemas.microsoft.com/office/drawing/2014/main" id="{734D755A-E2E6-4066-2E51-18CD18D28F6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7FA2180-FB80-1866-E297-BC64C48ECBDC}"/>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165587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F5DA21-8E61-8EB9-B0F7-0DE9D7C1A4C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4610EF8-B639-FBFB-8589-F744DF6CE0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3C0F301-572F-7A11-BBFB-0D9F9E9DB0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ADD1F91-3B91-504B-F854-4F2135943A38}"/>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6" name="Θέση υποσέλιδου 5">
            <a:extLst>
              <a:ext uri="{FF2B5EF4-FFF2-40B4-BE49-F238E27FC236}">
                <a16:creationId xmlns:a16="http://schemas.microsoft.com/office/drawing/2014/main" id="{B1B06179-5BDA-8EEE-6CE2-55510E79EFB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622734F-82F2-198A-BEE3-395903565297}"/>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217341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0CC3D6-45A5-0429-45E0-3F25A188545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0FAF92F-7DFA-4716-D7C2-A6C7CD020D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E371D23-CD67-CA99-834E-05E9DE5C3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252EA02-6F27-F1F9-B330-769D42A89FFB}"/>
              </a:ext>
            </a:extLst>
          </p:cNvPr>
          <p:cNvSpPr>
            <a:spLocks noGrp="1"/>
          </p:cNvSpPr>
          <p:nvPr>
            <p:ph type="dt" sz="half" idx="10"/>
          </p:nvPr>
        </p:nvSpPr>
        <p:spPr/>
        <p:txBody>
          <a:bodyPr/>
          <a:lstStyle/>
          <a:p>
            <a:fld id="{FE54808F-E792-4981-B271-EFF0E04F7461}" type="datetimeFigureOut">
              <a:rPr lang="el-GR" smtClean="0"/>
              <a:t>23/04/2024</a:t>
            </a:fld>
            <a:endParaRPr lang="el-GR"/>
          </a:p>
        </p:txBody>
      </p:sp>
      <p:sp>
        <p:nvSpPr>
          <p:cNvPr id="6" name="Θέση υποσέλιδου 5">
            <a:extLst>
              <a:ext uri="{FF2B5EF4-FFF2-40B4-BE49-F238E27FC236}">
                <a16:creationId xmlns:a16="http://schemas.microsoft.com/office/drawing/2014/main" id="{69E59D15-2926-4A24-3D43-5D6186D4FB3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659EFEF-6D7A-609A-6EB3-1C914A02468D}"/>
              </a:ext>
            </a:extLst>
          </p:cNvPr>
          <p:cNvSpPr>
            <a:spLocks noGrp="1"/>
          </p:cNvSpPr>
          <p:nvPr>
            <p:ph type="sldNum" sz="quarter" idx="12"/>
          </p:nvPr>
        </p:nvSpPr>
        <p:spPr/>
        <p:txBody>
          <a:bodyPr/>
          <a:lstStyle/>
          <a:p>
            <a:fld id="{76620083-756A-482C-B39B-D85FFB3310CA}" type="slidenum">
              <a:rPr lang="el-GR" smtClean="0"/>
              <a:t>‹#›</a:t>
            </a:fld>
            <a:endParaRPr lang="el-GR"/>
          </a:p>
        </p:txBody>
      </p:sp>
    </p:spTree>
    <p:extLst>
      <p:ext uri="{BB962C8B-B14F-4D97-AF65-F5344CB8AC3E}">
        <p14:creationId xmlns:p14="http://schemas.microsoft.com/office/powerpoint/2010/main" val="360417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715CF2B-5FE8-B785-F749-04F60EA5FA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968B7B3-9AE7-01E6-092F-1EF6522FD3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60C326F-2899-22F2-9DFF-9D14D4BFD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4808F-E792-4981-B271-EFF0E04F7461}" type="datetimeFigureOut">
              <a:rPr lang="el-GR" smtClean="0"/>
              <a:t>23/04/2024</a:t>
            </a:fld>
            <a:endParaRPr lang="el-GR"/>
          </a:p>
        </p:txBody>
      </p:sp>
      <p:sp>
        <p:nvSpPr>
          <p:cNvPr id="5" name="Θέση υποσέλιδου 4">
            <a:extLst>
              <a:ext uri="{FF2B5EF4-FFF2-40B4-BE49-F238E27FC236}">
                <a16:creationId xmlns:a16="http://schemas.microsoft.com/office/drawing/2014/main" id="{ED245953-F609-022B-FB81-AD47D01789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98906D0-B62E-6AB3-B44E-955890649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20083-756A-482C-B39B-D85FFB3310CA}" type="slidenum">
              <a:rPr lang="el-GR" smtClean="0"/>
              <a:t>‹#›</a:t>
            </a:fld>
            <a:endParaRPr lang="el-GR"/>
          </a:p>
        </p:txBody>
      </p:sp>
    </p:spTree>
    <p:extLst>
      <p:ext uri="{BB962C8B-B14F-4D97-AF65-F5344CB8AC3E}">
        <p14:creationId xmlns:p14="http://schemas.microsoft.com/office/powerpoint/2010/main" val="248233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xml"/><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customXml" Target="../ink/ink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3.xml"/><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customXml" Target="../ink/ink4.xml"/></Relationships>
</file>

<file path=ppt/slides/_rels/slide6.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0.png"/><Relationship Id="rId7" Type="http://schemas.openxmlformats.org/officeDocument/2006/relationships/image" Target="../media/image4.jpg"/><Relationship Id="rId2" Type="http://schemas.openxmlformats.org/officeDocument/2006/relationships/customXml" Target="../ink/ink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0.png"/><Relationship Id="rId4" Type="http://schemas.openxmlformats.org/officeDocument/2006/relationships/customXml" Target="../ink/ink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12BB1E60-82DB-0501-1879-C9A35ABAB80C}"/>
              </a:ext>
            </a:extLst>
          </p:cNvPr>
          <p:cNvSpPr/>
          <p:nvPr/>
        </p:nvSpPr>
        <p:spPr>
          <a:xfrm>
            <a:off x="-50423" y="-202758"/>
            <a:ext cx="5096787" cy="7060758"/>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C25A1384-4B27-E64A-A612-9348603F2831}"/>
              </a:ext>
            </a:extLst>
          </p:cNvPr>
          <p:cNvSpPr/>
          <p:nvPr/>
        </p:nvSpPr>
        <p:spPr>
          <a:xfrm>
            <a:off x="-223704" y="-196239"/>
            <a:ext cx="4691269" cy="7060758"/>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ρθογώνιο: Στρογγύλεμα γωνιών 11">
            <a:extLst>
              <a:ext uri="{FF2B5EF4-FFF2-40B4-BE49-F238E27FC236}">
                <a16:creationId xmlns:a16="http://schemas.microsoft.com/office/drawing/2014/main" id="{1535C715-B881-E759-ED72-D04E73EB6544}"/>
              </a:ext>
            </a:extLst>
          </p:cNvPr>
          <p:cNvSpPr/>
          <p:nvPr/>
        </p:nvSpPr>
        <p:spPr>
          <a:xfrm>
            <a:off x="-187609" y="-196239"/>
            <a:ext cx="3979811" cy="7054239"/>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Ορθογώνιο: Στρογγύλεμα γωνιών 12">
            <a:extLst>
              <a:ext uri="{FF2B5EF4-FFF2-40B4-BE49-F238E27FC236}">
                <a16:creationId xmlns:a16="http://schemas.microsoft.com/office/drawing/2014/main" id="{30056236-E1C3-A3DB-0D08-674643AB1FE9}"/>
              </a:ext>
            </a:extLst>
          </p:cNvPr>
          <p:cNvSpPr/>
          <p:nvPr/>
        </p:nvSpPr>
        <p:spPr>
          <a:xfrm>
            <a:off x="4512366" y="846212"/>
            <a:ext cx="755371" cy="686864"/>
          </a:xfrm>
          <a:prstGeom prst="roundRect">
            <a:avLst/>
          </a:prstGeom>
          <a:solidFill>
            <a:srgbClr val="FFB7C5"/>
          </a:solidFill>
          <a:ln>
            <a:solidFill>
              <a:srgbClr val="FFB7C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AFF9"/>
              </a:solidFill>
            </a:endParaRPr>
          </a:p>
        </p:txBody>
      </p:sp>
      <p:sp>
        <p:nvSpPr>
          <p:cNvPr id="15" name="Ορθογώνιο: Στρογγύλεμα γωνιών 14">
            <a:extLst>
              <a:ext uri="{FF2B5EF4-FFF2-40B4-BE49-F238E27FC236}">
                <a16:creationId xmlns:a16="http://schemas.microsoft.com/office/drawing/2014/main" id="{66040E6E-36A1-7FCD-9DE9-D47268108BC3}"/>
              </a:ext>
            </a:extLst>
          </p:cNvPr>
          <p:cNvSpPr/>
          <p:nvPr/>
        </p:nvSpPr>
        <p:spPr>
          <a:xfrm>
            <a:off x="3999503" y="1876508"/>
            <a:ext cx="755371" cy="686864"/>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6" name="Ορθογώνιο: Στρογγύλεμα γωνιών 15">
            <a:extLst>
              <a:ext uri="{FF2B5EF4-FFF2-40B4-BE49-F238E27FC236}">
                <a16:creationId xmlns:a16="http://schemas.microsoft.com/office/drawing/2014/main" id="{80415A22-012D-4AC0-924F-3E642BB059F1}"/>
              </a:ext>
            </a:extLst>
          </p:cNvPr>
          <p:cNvSpPr/>
          <p:nvPr/>
        </p:nvSpPr>
        <p:spPr>
          <a:xfrm>
            <a:off x="3036831" y="3924169"/>
            <a:ext cx="755371" cy="68686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EBCE9"/>
              </a:solidFill>
            </a:endParaRPr>
          </a:p>
        </p:txBody>
      </p:sp>
      <p:sp>
        <p:nvSpPr>
          <p:cNvPr id="17" name="Ορθογώνιο: Στρογγύλεμα γωνιών 16">
            <a:extLst>
              <a:ext uri="{FF2B5EF4-FFF2-40B4-BE49-F238E27FC236}">
                <a16:creationId xmlns:a16="http://schemas.microsoft.com/office/drawing/2014/main" id="{DD5A696C-1002-7F7D-FD2A-7F7E970BDA5B}"/>
              </a:ext>
            </a:extLst>
          </p:cNvPr>
          <p:cNvSpPr/>
          <p:nvPr/>
        </p:nvSpPr>
        <p:spPr>
          <a:xfrm>
            <a:off x="3338213" y="2932505"/>
            <a:ext cx="755371" cy="686864"/>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8" name="Ορθογώνιο: Στρογγύλεμα γωνιών 17">
            <a:extLst>
              <a:ext uri="{FF2B5EF4-FFF2-40B4-BE49-F238E27FC236}">
                <a16:creationId xmlns:a16="http://schemas.microsoft.com/office/drawing/2014/main" id="{58436370-1DBE-FC24-EA9B-1509B20DEF42}"/>
              </a:ext>
            </a:extLst>
          </p:cNvPr>
          <p:cNvSpPr/>
          <p:nvPr/>
        </p:nvSpPr>
        <p:spPr>
          <a:xfrm>
            <a:off x="-445077" y="-202758"/>
            <a:ext cx="3738489" cy="7067277"/>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TextBox 19">
            <a:extLst>
              <a:ext uri="{FF2B5EF4-FFF2-40B4-BE49-F238E27FC236}">
                <a16:creationId xmlns:a16="http://schemas.microsoft.com/office/drawing/2014/main" id="{19F435EA-1A65-698C-6955-0097DF8B5BEF}"/>
              </a:ext>
            </a:extLst>
          </p:cNvPr>
          <p:cNvSpPr txBox="1"/>
          <p:nvPr/>
        </p:nvSpPr>
        <p:spPr>
          <a:xfrm>
            <a:off x="5613621" y="661546"/>
            <a:ext cx="5206664" cy="369332"/>
          </a:xfrm>
          <a:prstGeom prst="rect">
            <a:avLst/>
          </a:prstGeom>
          <a:noFill/>
        </p:spPr>
        <p:txBody>
          <a:bodyPr wrap="square" rtlCol="0">
            <a:spAutoFit/>
          </a:bodyPr>
          <a:lstStyle/>
          <a:p>
            <a:r>
              <a:rPr lang="el-GR" dirty="0"/>
              <a:t> 		</a:t>
            </a:r>
            <a:r>
              <a:rPr lang="el-GR" dirty="0">
                <a:solidFill>
                  <a:srgbClr val="FD6C9E"/>
                </a:solidFill>
                <a:latin typeface="Georgia Pro Black" panose="020F0502020204030204" pitchFamily="18" charset="0"/>
                <a:cs typeface="Aharoni" panose="02010803020104030203" pitchFamily="2" charset="-79"/>
              </a:rPr>
              <a:t>Η</a:t>
            </a:r>
            <a:r>
              <a:rPr lang="en-US" dirty="0">
                <a:solidFill>
                  <a:srgbClr val="FD6C9E"/>
                </a:solidFill>
                <a:latin typeface="Jumble" panose="020F0502020204030204" pitchFamily="2" charset="0"/>
                <a:cs typeface="Aharoni" panose="02010803020104030203" pitchFamily="2" charset="-79"/>
              </a:rPr>
              <a:t> </a:t>
            </a:r>
            <a:r>
              <a:rPr lang="el-GR" dirty="0">
                <a:solidFill>
                  <a:srgbClr val="FD6C9E"/>
                </a:solidFill>
                <a:latin typeface="Georgia Pro Black" panose="020F0502020204030204" pitchFamily="18" charset="0"/>
                <a:cs typeface="Aharoni" panose="02010803020104030203" pitchFamily="2" charset="-79"/>
              </a:rPr>
              <a:t> </a:t>
            </a:r>
            <a:r>
              <a:rPr lang="el-GR" dirty="0" smtClean="0">
                <a:solidFill>
                  <a:srgbClr val="FD6C9E"/>
                </a:solidFill>
                <a:latin typeface="Georgia Pro Black" panose="020F0502020204030204" pitchFamily="18" charset="0"/>
                <a:cs typeface="Aharoni" panose="02010803020104030203" pitchFamily="2" charset="-79"/>
              </a:rPr>
              <a:t>Α</a:t>
            </a:r>
            <a:r>
              <a:rPr lang="el-GR" dirty="0" smtClean="0">
                <a:solidFill>
                  <a:srgbClr val="FD6C9E"/>
                </a:solidFill>
                <a:latin typeface="Georgia Pro Black" panose="020F0502020204030204" pitchFamily="18" charset="0"/>
                <a:cs typeface="Aharoni" panose="02010803020104030203" pitchFamily="2" charset="-79"/>
              </a:rPr>
              <a:t>ναιμία</a:t>
            </a:r>
            <a:r>
              <a:rPr lang="el-GR" dirty="0"/>
              <a:t>	</a:t>
            </a:r>
            <a:endParaRPr lang="el-GR" dirty="0">
              <a:latin typeface="Amasis MT Pro Black" panose="02040A04050005020304" pitchFamily="18" charset="0"/>
            </a:endParaRPr>
          </a:p>
        </p:txBody>
      </p:sp>
      <p:sp>
        <p:nvSpPr>
          <p:cNvPr id="21" name="TextBox 20">
            <a:extLst>
              <a:ext uri="{FF2B5EF4-FFF2-40B4-BE49-F238E27FC236}">
                <a16:creationId xmlns:a16="http://schemas.microsoft.com/office/drawing/2014/main" id="{9DF1505B-1EF8-A026-CDEB-B3661E100F27}"/>
              </a:ext>
            </a:extLst>
          </p:cNvPr>
          <p:cNvSpPr txBox="1"/>
          <p:nvPr/>
        </p:nvSpPr>
        <p:spPr>
          <a:xfrm>
            <a:off x="5267737" y="6011788"/>
            <a:ext cx="5919746" cy="369332"/>
          </a:xfrm>
          <a:prstGeom prst="rect">
            <a:avLst/>
          </a:prstGeom>
          <a:noFill/>
        </p:spPr>
        <p:txBody>
          <a:bodyPr wrap="square" rtlCol="0">
            <a:spAutoFit/>
          </a:bodyPr>
          <a:lstStyle/>
          <a:p>
            <a:r>
              <a:rPr lang="el-GR" dirty="0">
                <a:solidFill>
                  <a:srgbClr val="FC8EAC"/>
                </a:solidFill>
                <a:latin typeface="Segoe UI Variable Display" pitchFamily="2" charset="0"/>
              </a:rPr>
              <a:t>Σόφια Μήτσου   	</a:t>
            </a:r>
            <a:r>
              <a:rPr lang="el-GR" dirty="0" err="1">
                <a:solidFill>
                  <a:srgbClr val="FC8EAC"/>
                </a:solidFill>
                <a:latin typeface="Segoe UI Variable Display" pitchFamily="2" charset="0"/>
              </a:rPr>
              <a:t>Χρίστινα</a:t>
            </a:r>
            <a:r>
              <a:rPr lang="el-GR" dirty="0">
                <a:solidFill>
                  <a:srgbClr val="FC8EAC"/>
                </a:solidFill>
                <a:latin typeface="Segoe UI Variable Display" pitchFamily="2" charset="0"/>
              </a:rPr>
              <a:t> </a:t>
            </a:r>
            <a:r>
              <a:rPr lang="el-GR" dirty="0" err="1">
                <a:solidFill>
                  <a:srgbClr val="FC8EAC"/>
                </a:solidFill>
                <a:latin typeface="Segoe UI Variable Display" pitchFamily="2" charset="0"/>
              </a:rPr>
              <a:t>Λίολιου</a:t>
            </a:r>
            <a:endParaRPr lang="el-GR" dirty="0">
              <a:solidFill>
                <a:srgbClr val="FC8EAC"/>
              </a:solidFill>
              <a:latin typeface="Segoe UI Variable Display" pitchFamily="2" charset="0"/>
            </a:endParaRPr>
          </a:p>
        </p:txBody>
      </p:sp>
      <mc:AlternateContent xmlns:mc="http://schemas.openxmlformats.org/markup-compatibility/2006">
        <mc:Choice xmlns:pslz="http://schemas.microsoft.com/office/powerpoint/2016/slidezoom" xmlns="" Requires="pslz">
          <p:graphicFrame>
            <p:nvGraphicFramePr>
              <p:cNvPr id="3" name="Ζουμ διαφάνειας 2">
                <a:extLst>
                  <a:ext uri="{FF2B5EF4-FFF2-40B4-BE49-F238E27FC236}">
                    <a16:creationId xmlns:a16="http://schemas.microsoft.com/office/drawing/2014/main" id="{0910B185-5992-1D38-28D3-C6917AEE739A}"/>
                  </a:ext>
                </a:extLst>
              </p:cNvPr>
              <p:cNvGraphicFramePr>
                <a:graphicFrameLocks noChangeAspect="1"/>
              </p:cNvGraphicFramePr>
              <p:nvPr>
                <p:extLst>
                  <p:ext uri="{D42A27DB-BD31-4B8C-83A1-F6EECF244321}">
                    <p14:modId xmlns:p14="http://schemas.microsoft.com/office/powerpoint/2010/main" val="1349907495"/>
                  </p:ext>
                </p:extLst>
              </p:nvPr>
            </p:nvGraphicFramePr>
            <p:xfrm>
              <a:off x="-20877" y="3600847"/>
              <a:ext cx="3048000" cy="1714500"/>
            </p:xfrm>
            <a:graphic>
              <a:graphicData uri="http://schemas.microsoft.com/office/powerpoint/2016/slidezoom">
                <pslz:sldZm>
                  <pslz:sldZmObj sldId="259" cId="2529127257">
                    <pslz:zmPr id="{F7B7F074-81BC-404F-95F7-5B8FBA0E592E}"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3" name="Ζουμ διαφάνειας 2">
                <a:extLst>
                  <a:ext uri="{FF2B5EF4-FFF2-40B4-BE49-F238E27FC236}">
                    <a16:creationId xmlns:a16="http://schemas.microsoft.com/office/drawing/2014/main" id="{0910B185-5992-1D38-28D3-C6917AEE739A}"/>
                  </a:ext>
                </a:extLst>
              </p:cNvPr>
              <p:cNvPicPr>
                <a:picLocks noGrp="1" noRot="1" noChangeAspect="1" noMove="1" noResize="1" noEditPoints="1" noAdjustHandles="1" noChangeArrowheads="1" noChangeShapeType="1"/>
              </p:cNvPicPr>
              <p:nvPr/>
            </p:nvPicPr>
            <p:blipFill>
              <a:blip r:embed="rId3"/>
              <a:stretch>
                <a:fillRect/>
              </a:stretch>
            </p:blipFill>
            <p:spPr>
              <a:xfrm>
                <a:off x="-20877" y="3600847"/>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55247934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C75C4-6808-C323-F05A-3432FA9FD4D8}"/>
            </a:ext>
          </a:extLst>
        </p:cNvPr>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BB0785CB-33A8-F63A-C8A7-26EA2243D4A2}"/>
              </a:ext>
            </a:extLst>
          </p:cNvPr>
          <p:cNvSpPr/>
          <p:nvPr/>
        </p:nvSpPr>
        <p:spPr>
          <a:xfrm>
            <a:off x="-20860" y="-196239"/>
            <a:ext cx="12949827" cy="7559147"/>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1D026A6D-89A0-800C-5C44-8637C16C10C6}"/>
              </a:ext>
            </a:extLst>
          </p:cNvPr>
          <p:cNvSpPr/>
          <p:nvPr/>
        </p:nvSpPr>
        <p:spPr>
          <a:xfrm>
            <a:off x="-223704" y="-196239"/>
            <a:ext cx="4691269" cy="7060758"/>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ρθογώνιο: Στρογγύλεμα γωνιών 11">
            <a:extLst>
              <a:ext uri="{FF2B5EF4-FFF2-40B4-BE49-F238E27FC236}">
                <a16:creationId xmlns:a16="http://schemas.microsoft.com/office/drawing/2014/main" id="{CECAAD9E-7D80-4D85-4284-C6714E288D0E}"/>
              </a:ext>
            </a:extLst>
          </p:cNvPr>
          <p:cNvSpPr/>
          <p:nvPr/>
        </p:nvSpPr>
        <p:spPr>
          <a:xfrm>
            <a:off x="-259891" y="-196239"/>
            <a:ext cx="3979811" cy="7164125"/>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Ορθογώνιο: Στρογγύλεμα γωνιών 12">
            <a:extLst>
              <a:ext uri="{FF2B5EF4-FFF2-40B4-BE49-F238E27FC236}">
                <a16:creationId xmlns:a16="http://schemas.microsoft.com/office/drawing/2014/main" id="{91BE23F1-700D-D5EC-BE88-BA91D1FCEEAD}"/>
              </a:ext>
            </a:extLst>
          </p:cNvPr>
          <p:cNvSpPr/>
          <p:nvPr/>
        </p:nvSpPr>
        <p:spPr>
          <a:xfrm>
            <a:off x="4512366" y="846212"/>
            <a:ext cx="755371" cy="686864"/>
          </a:xfrm>
          <a:prstGeom prst="roundRect">
            <a:avLst/>
          </a:prstGeom>
          <a:solidFill>
            <a:srgbClr val="FFB7C5"/>
          </a:solidFill>
          <a:ln>
            <a:solidFill>
              <a:srgbClr val="FFB7C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AFF9"/>
              </a:solidFill>
            </a:endParaRPr>
          </a:p>
        </p:txBody>
      </p:sp>
      <p:sp>
        <p:nvSpPr>
          <p:cNvPr id="15" name="Ορθογώνιο: Στρογγύλεμα γωνιών 14">
            <a:extLst>
              <a:ext uri="{FF2B5EF4-FFF2-40B4-BE49-F238E27FC236}">
                <a16:creationId xmlns:a16="http://schemas.microsoft.com/office/drawing/2014/main" id="{8B07D1F2-56C9-0B4B-8A84-C07D4C7B25D9}"/>
              </a:ext>
            </a:extLst>
          </p:cNvPr>
          <p:cNvSpPr/>
          <p:nvPr/>
        </p:nvSpPr>
        <p:spPr>
          <a:xfrm>
            <a:off x="3999503" y="1876508"/>
            <a:ext cx="755371" cy="686864"/>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6" name="Ορθογώνιο: Στρογγύλεμα γωνιών 15">
            <a:extLst>
              <a:ext uri="{FF2B5EF4-FFF2-40B4-BE49-F238E27FC236}">
                <a16:creationId xmlns:a16="http://schemas.microsoft.com/office/drawing/2014/main" id="{1BD25F55-45ED-FD03-DFFC-EC90B55FD660}"/>
              </a:ext>
            </a:extLst>
          </p:cNvPr>
          <p:cNvSpPr/>
          <p:nvPr/>
        </p:nvSpPr>
        <p:spPr>
          <a:xfrm>
            <a:off x="3036831" y="3924169"/>
            <a:ext cx="755371" cy="68686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EBCE9"/>
              </a:solidFill>
            </a:endParaRPr>
          </a:p>
        </p:txBody>
      </p:sp>
      <p:sp>
        <p:nvSpPr>
          <p:cNvPr id="17" name="Ορθογώνιο: Στρογγύλεμα γωνιών 16">
            <a:extLst>
              <a:ext uri="{FF2B5EF4-FFF2-40B4-BE49-F238E27FC236}">
                <a16:creationId xmlns:a16="http://schemas.microsoft.com/office/drawing/2014/main" id="{48FBA392-73A1-6849-3052-B876DAB42388}"/>
              </a:ext>
            </a:extLst>
          </p:cNvPr>
          <p:cNvSpPr/>
          <p:nvPr/>
        </p:nvSpPr>
        <p:spPr>
          <a:xfrm>
            <a:off x="3338213" y="2932505"/>
            <a:ext cx="755371" cy="686864"/>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8" name="Ορθογώνιο: Στρογγύλεμα γωνιών 17">
            <a:extLst>
              <a:ext uri="{FF2B5EF4-FFF2-40B4-BE49-F238E27FC236}">
                <a16:creationId xmlns:a16="http://schemas.microsoft.com/office/drawing/2014/main" id="{21F911E6-156E-AE6C-AC04-3AC47644554E}"/>
              </a:ext>
            </a:extLst>
          </p:cNvPr>
          <p:cNvSpPr/>
          <p:nvPr/>
        </p:nvSpPr>
        <p:spPr>
          <a:xfrm>
            <a:off x="-271796" y="-202758"/>
            <a:ext cx="3565208" cy="717064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7653C180-57BC-6105-B596-BF00866B6190}"/>
              </a:ext>
            </a:extLst>
          </p:cNvPr>
          <p:cNvSpPr txBox="1"/>
          <p:nvPr/>
        </p:nvSpPr>
        <p:spPr>
          <a:xfrm>
            <a:off x="5267737" y="411892"/>
            <a:ext cx="6541722" cy="369332"/>
          </a:xfrm>
          <a:prstGeom prst="rect">
            <a:avLst/>
          </a:prstGeom>
          <a:noFill/>
        </p:spPr>
        <p:txBody>
          <a:bodyPr wrap="square" rtlCol="0">
            <a:spAutoFit/>
          </a:bodyPr>
          <a:lstStyle/>
          <a:p>
            <a:r>
              <a:rPr lang="el-GR" dirty="0"/>
              <a:t>		Τι είναι η </a:t>
            </a:r>
            <a:r>
              <a:rPr lang="el-GR" dirty="0" err="1"/>
              <a:t>άναιμια</a:t>
            </a:r>
            <a:r>
              <a:rPr lang="el-GR" dirty="0"/>
              <a:t>;</a:t>
            </a:r>
          </a:p>
        </p:txBody>
      </p:sp>
      <p:sp>
        <p:nvSpPr>
          <p:cNvPr id="3" name="TextBox 2">
            <a:extLst>
              <a:ext uri="{FF2B5EF4-FFF2-40B4-BE49-F238E27FC236}">
                <a16:creationId xmlns:a16="http://schemas.microsoft.com/office/drawing/2014/main" id="{0A167600-EF56-3FB1-E09F-B595791E6F77}"/>
              </a:ext>
            </a:extLst>
          </p:cNvPr>
          <p:cNvSpPr txBox="1"/>
          <p:nvPr/>
        </p:nvSpPr>
        <p:spPr>
          <a:xfrm>
            <a:off x="4734241" y="781224"/>
            <a:ext cx="7364627" cy="6186309"/>
          </a:xfrm>
          <a:prstGeom prst="rect">
            <a:avLst/>
          </a:prstGeom>
          <a:noFill/>
        </p:spPr>
        <p:txBody>
          <a:bodyPr wrap="square" rtlCol="0">
            <a:spAutoFit/>
          </a:bodyPr>
          <a:lstStyle/>
          <a:p>
            <a:r>
              <a:rPr lang="el-GR" b="1" i="0" dirty="0">
                <a:solidFill>
                  <a:srgbClr val="FD6C9E"/>
                </a:solidFill>
                <a:effectLst/>
                <a:latin typeface="Roboto" panose="020F0502020204030204" pitchFamily="2" charset="0"/>
              </a:rPr>
              <a:t>Αναιμία</a:t>
            </a:r>
            <a:r>
              <a:rPr lang="el-GR" b="0" i="0" dirty="0">
                <a:solidFill>
                  <a:srgbClr val="444444"/>
                </a:solidFill>
                <a:effectLst/>
                <a:latin typeface="Palatino Linotype" panose="02040502050505030304" pitchFamily="18" charset="0"/>
              </a:rPr>
              <a:t> είναι μια διαταραχή στο αίμα κατά την οποία δεν υπάρχει επάρκεια σε ερυθρά αιμοσφαίρια, τα οποία μεταφέρουν την απαραίτητη ποσότητα οξυγόνου στους ιστούς του σώματος. Η αναιμία μπορεί να προκαλέσει αίσθημα </a:t>
            </a:r>
            <a:r>
              <a:rPr lang="el-GR" b="1" i="0" dirty="0">
                <a:solidFill>
                  <a:srgbClr val="FD6C9E"/>
                </a:solidFill>
                <a:effectLst/>
                <a:latin typeface="Roboto" panose="020F0502020204030204" pitchFamily="2" charset="0"/>
              </a:rPr>
              <a:t>κόπωσης</a:t>
            </a:r>
            <a:r>
              <a:rPr lang="el-GR" b="0" i="0" dirty="0">
                <a:solidFill>
                  <a:srgbClr val="444444"/>
                </a:solidFill>
                <a:effectLst/>
                <a:latin typeface="Roboto" panose="020F0502020204030204" pitchFamily="2" charset="0"/>
              </a:rPr>
              <a:t> και </a:t>
            </a:r>
            <a:r>
              <a:rPr lang="el-GR" b="1" i="0" dirty="0">
                <a:solidFill>
                  <a:srgbClr val="FD6C9E"/>
                </a:solidFill>
                <a:effectLst/>
                <a:latin typeface="Roboto" panose="020F0502020204030204" pitchFamily="2" charset="0"/>
              </a:rPr>
              <a:t>αδυναμία</a:t>
            </a:r>
            <a:r>
              <a:rPr lang="el-GR" b="0" i="0" dirty="0">
                <a:solidFill>
                  <a:srgbClr val="FD6C9E"/>
                </a:solidFill>
                <a:effectLst/>
                <a:latin typeface="Roboto" panose="020F0502020204030204" pitchFamily="2" charset="0"/>
              </a:rPr>
              <a:t>.</a:t>
            </a:r>
          </a:p>
          <a:p>
            <a:r>
              <a:rPr lang="el-GR" b="0" i="0" dirty="0">
                <a:solidFill>
                  <a:srgbClr val="444444"/>
                </a:solidFill>
                <a:effectLst/>
                <a:latin typeface="Palatino Linotype" panose="02040502050505030304" pitchFamily="18" charset="0"/>
              </a:rPr>
              <a:t>Υπάρχουν πολλές μορφές αναιμίας, καθεμιά από τις οποίες έχει τη δική της αιτία πρόκλησης. Μπορεί να είναι είτε μια προσωρινή διαταραχή είτε μια πιο μακροπρόθεσμη και να συνοδεύεται από ήπια ή πιο έντονα συμπτώματα. Σε κάθε περίπτωση θα πρέπει να απευθυνθείς στο γιατρό άμεσα, καθώς η αναιμία μπορεί να είναι προειδοποιητικό σημάδι μιας σοβαρής ασθένειας που συνυπάρχει</a:t>
            </a:r>
            <a:r>
              <a:rPr lang="en-US" b="0" i="0" dirty="0">
                <a:solidFill>
                  <a:srgbClr val="444444"/>
                </a:solidFill>
                <a:effectLst/>
                <a:latin typeface="Palatino Linotype" panose="02040502050505030304" pitchFamily="18" charset="0"/>
              </a:rPr>
              <a:t>.</a:t>
            </a:r>
          </a:p>
          <a:p>
            <a:r>
              <a:rPr lang="el-GR" b="0" i="0" dirty="0">
                <a:solidFill>
                  <a:srgbClr val="444444"/>
                </a:solidFill>
                <a:effectLst/>
                <a:latin typeface="Palatino Linotype" panose="02040502050505030304" pitchFamily="18" charset="0"/>
              </a:rPr>
              <a:t>Παράγοντες που αυξάνουν τον κίνδυνο να εμφανίσεις αναιμία είναι η διατροφή σου </a:t>
            </a:r>
            <a:r>
              <a:rPr lang="el-GR" b="0" i="0" dirty="0">
                <a:solidFill>
                  <a:srgbClr val="FD6C9E"/>
                </a:solidFill>
                <a:effectLst/>
                <a:latin typeface="Palatino Linotype" panose="02040502050505030304" pitchFamily="18" charset="0"/>
              </a:rPr>
              <a:t>(</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ανεπάρκεια βιταμινών όπως ο σίδηρος, η βιταμίνη Β12 και το </a:t>
            </a:r>
            <a:r>
              <a:rPr lang="el-GR" b="1" i="0" dirty="0" err="1">
                <a:solidFill>
                  <a:srgbClr val="FD6C9E"/>
                </a:solidFill>
                <a:effectLst/>
                <a:latin typeface="Roboto" panose="020F0502020204030204" pitchFamily="2" charset="0"/>
                <a:ea typeface="Roboto" panose="020F0502020204030204" pitchFamily="2" charset="0"/>
                <a:cs typeface="Roboto" panose="020F0502020204030204" pitchFamily="2" charset="0"/>
              </a:rPr>
              <a:t>φυλλικό</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 οξύ</a:t>
            </a:r>
            <a:r>
              <a:rPr lang="el-GR" b="0" i="0" dirty="0">
                <a:solidFill>
                  <a:srgbClr val="444444"/>
                </a:solidFill>
                <a:effectLst/>
                <a:latin typeface="Palatino Linotype" panose="02040502050505030304" pitchFamily="18" charset="0"/>
              </a:rPr>
              <a:t>), οι διαταραχές στο έντερο (</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π.χ. νόσος του </a:t>
            </a:r>
            <a:r>
              <a:rPr lang="el-GR" b="1" i="0" dirty="0" err="1">
                <a:solidFill>
                  <a:srgbClr val="FD6C9E"/>
                </a:solidFill>
                <a:effectLst/>
                <a:latin typeface="Roboto" panose="020F0502020204030204" pitchFamily="2" charset="0"/>
                <a:ea typeface="Roboto" panose="020F0502020204030204" pitchFamily="2" charset="0"/>
                <a:cs typeface="Roboto" panose="020F0502020204030204" pitchFamily="2" charset="0"/>
              </a:rPr>
              <a:t>Crohn</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 </a:t>
            </a:r>
            <a:r>
              <a:rPr lang="el-GR" b="1" i="0" dirty="0" err="1">
                <a:solidFill>
                  <a:srgbClr val="FD6C9E"/>
                </a:solidFill>
                <a:effectLst/>
                <a:latin typeface="Roboto" panose="020F0502020204030204" pitchFamily="2" charset="0"/>
                <a:ea typeface="Roboto" panose="020F0502020204030204" pitchFamily="2" charset="0"/>
                <a:cs typeface="Roboto" panose="020F0502020204030204" pitchFamily="2" charset="0"/>
              </a:rPr>
              <a:t>κοιλιοκάκη</a:t>
            </a:r>
            <a:r>
              <a:rPr lang="el-GR" b="0" i="0" dirty="0">
                <a:solidFill>
                  <a:srgbClr val="444444"/>
                </a:solidFill>
                <a:effectLst/>
                <a:latin typeface="Palatino Linotype" panose="02040502050505030304" pitchFamily="18" charset="0"/>
              </a:rPr>
              <a:t>), η έμμηνος ρύση (</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μέσω της περιόδου παρατηρείται απώλεια ερυθρών αιμοσφαιρίων</a:t>
            </a:r>
            <a:r>
              <a:rPr lang="el-GR" b="0" i="0" dirty="0">
                <a:solidFill>
                  <a:srgbClr val="444444"/>
                </a:solidFill>
                <a:effectLst/>
                <a:latin typeface="Palatino Linotype" panose="02040502050505030304" pitchFamily="18" charset="0"/>
              </a:rPr>
              <a:t>), η εγκυμοσύνη (</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κατά την εγκυμοσύνη προτείνεται λήψη συμπληρώματος </a:t>
            </a:r>
            <a:r>
              <a:rPr lang="el-GR" b="1" i="0" dirty="0" err="1">
                <a:solidFill>
                  <a:srgbClr val="FD6C9E"/>
                </a:solidFill>
                <a:effectLst/>
                <a:latin typeface="Roboto" panose="020F0502020204030204" pitchFamily="2" charset="0"/>
                <a:ea typeface="Roboto" panose="020F0502020204030204" pitchFamily="2" charset="0"/>
                <a:cs typeface="Roboto" panose="020F0502020204030204" pitchFamily="2" charset="0"/>
              </a:rPr>
              <a:t>φυλλικού</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 οξέος για να αποφευχθεί η αναιμία</a:t>
            </a:r>
            <a:r>
              <a:rPr lang="el-GR" b="0" i="0" dirty="0">
                <a:solidFill>
                  <a:srgbClr val="444444"/>
                </a:solidFill>
                <a:effectLst/>
                <a:latin typeface="Palatino Linotype" panose="02040502050505030304" pitchFamily="18" charset="0"/>
              </a:rPr>
              <a:t>), οι χρόνιες παθήσεις (</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παθήσεις όπως καρκίνος, νεφρική ανεπάρκεια</a:t>
            </a:r>
            <a:r>
              <a:rPr lang="el-GR" b="0" i="0" dirty="0">
                <a:solidFill>
                  <a:srgbClr val="444444"/>
                </a:solidFill>
                <a:effectLst/>
                <a:latin typeface="Palatino Linotype" panose="02040502050505030304" pitchFamily="18" charset="0"/>
              </a:rPr>
              <a:t>), το οικογενειακό ιστορικό (δρεπανοκυτταρική αναιμία), η ηλικία (</a:t>
            </a:r>
            <a:r>
              <a:rPr lang="el-GR" b="1" i="0" dirty="0">
                <a:solidFill>
                  <a:srgbClr val="FD6C9E"/>
                </a:solidFill>
                <a:effectLst/>
                <a:latin typeface="Roboto" panose="020F0502020204030204" pitchFamily="2" charset="0"/>
                <a:ea typeface="Roboto" panose="020F0502020204030204" pitchFamily="2" charset="0"/>
                <a:cs typeface="Roboto" panose="020F0502020204030204" pitchFamily="2" charset="0"/>
              </a:rPr>
              <a:t>οι άνθρωποι άνω των 65 ετών κινδυνεύουν περισσότερο</a:t>
            </a:r>
            <a:r>
              <a:rPr lang="el-GR" b="0" i="0" dirty="0">
                <a:solidFill>
                  <a:srgbClr val="444444"/>
                </a:solidFill>
                <a:effectLst/>
                <a:latin typeface="Palatino Linotype" panose="02040502050505030304" pitchFamily="18" charset="0"/>
              </a:rPr>
              <a:t>) και τέλος, παράγοντες όπως </a:t>
            </a:r>
            <a:r>
              <a:rPr lang="el-GR" b="0" i="0" dirty="0" err="1">
                <a:solidFill>
                  <a:srgbClr val="444444"/>
                </a:solidFill>
                <a:effectLst/>
                <a:latin typeface="Palatino Linotype" panose="02040502050505030304" pitchFamily="18" charset="0"/>
              </a:rPr>
              <a:t>αυτοάνοσα</a:t>
            </a:r>
            <a:r>
              <a:rPr lang="el-GR" b="0" i="0" dirty="0">
                <a:solidFill>
                  <a:srgbClr val="444444"/>
                </a:solidFill>
                <a:effectLst/>
                <a:latin typeface="Palatino Linotype" panose="02040502050505030304" pitchFamily="18" charset="0"/>
              </a:rPr>
              <a:t> νοσήματα, λοιμώξεις, αιματολογικές παθήσεις, έκθεση σε τοξικά, αλκοολισμός.</a:t>
            </a:r>
            <a:endParaRPr lang="el-GR" dirty="0">
              <a:solidFill>
                <a:srgbClr val="FD6C9E"/>
              </a:solidFill>
              <a:latin typeface="Palatino Linotype" panose="02040502050505030304" pitchFamily="18" charset="0"/>
            </a:endParaRPr>
          </a:p>
        </p:txBody>
      </p:sp>
    </p:spTree>
    <p:extLst>
      <p:ext uri="{BB962C8B-B14F-4D97-AF65-F5344CB8AC3E}">
        <p14:creationId xmlns:p14="http://schemas.microsoft.com/office/powerpoint/2010/main" val="30498983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26DF1-4209-383C-B3CA-34C68B56EA5E}"/>
            </a:ext>
          </a:extLst>
        </p:cNvPr>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02890BD1-7C9E-C559-9032-5B4DAB3A4D1C}"/>
              </a:ext>
            </a:extLst>
          </p:cNvPr>
          <p:cNvSpPr/>
          <p:nvPr/>
        </p:nvSpPr>
        <p:spPr>
          <a:xfrm>
            <a:off x="-139990" y="-367516"/>
            <a:ext cx="12949827" cy="7559147"/>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68424EA4-D816-4668-F425-D3A021EA286D}"/>
              </a:ext>
            </a:extLst>
          </p:cNvPr>
          <p:cNvSpPr/>
          <p:nvPr/>
        </p:nvSpPr>
        <p:spPr>
          <a:xfrm>
            <a:off x="-198990" y="-367516"/>
            <a:ext cx="13099445" cy="7666240"/>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ρθογώνιο: Στρογγύλεμα γωνιών 11">
            <a:extLst>
              <a:ext uri="{FF2B5EF4-FFF2-40B4-BE49-F238E27FC236}">
                <a16:creationId xmlns:a16="http://schemas.microsoft.com/office/drawing/2014/main" id="{C18184ED-F3C0-7223-D089-24F8913004E7}"/>
              </a:ext>
            </a:extLst>
          </p:cNvPr>
          <p:cNvSpPr/>
          <p:nvPr/>
        </p:nvSpPr>
        <p:spPr>
          <a:xfrm>
            <a:off x="-259891" y="-196239"/>
            <a:ext cx="3979811" cy="7164125"/>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ρθογώνιο: Στρογγύλεμα γωνιών 14">
            <a:extLst>
              <a:ext uri="{FF2B5EF4-FFF2-40B4-BE49-F238E27FC236}">
                <a16:creationId xmlns:a16="http://schemas.microsoft.com/office/drawing/2014/main" id="{F630B151-0590-5D55-24A0-674FD4FFC8BE}"/>
              </a:ext>
            </a:extLst>
          </p:cNvPr>
          <p:cNvSpPr/>
          <p:nvPr/>
        </p:nvSpPr>
        <p:spPr>
          <a:xfrm>
            <a:off x="3999503" y="1876508"/>
            <a:ext cx="755371" cy="686864"/>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6" name="Ορθογώνιο: Στρογγύλεμα γωνιών 15">
            <a:extLst>
              <a:ext uri="{FF2B5EF4-FFF2-40B4-BE49-F238E27FC236}">
                <a16:creationId xmlns:a16="http://schemas.microsoft.com/office/drawing/2014/main" id="{AE0D450D-F998-59FA-CE59-32C4E450B947}"/>
              </a:ext>
            </a:extLst>
          </p:cNvPr>
          <p:cNvSpPr/>
          <p:nvPr/>
        </p:nvSpPr>
        <p:spPr>
          <a:xfrm>
            <a:off x="3036831" y="3924169"/>
            <a:ext cx="755371" cy="68686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EBCE9"/>
              </a:solidFill>
            </a:endParaRPr>
          </a:p>
        </p:txBody>
      </p:sp>
      <p:sp>
        <p:nvSpPr>
          <p:cNvPr id="17" name="Ορθογώνιο: Στρογγύλεμα γωνιών 16">
            <a:extLst>
              <a:ext uri="{FF2B5EF4-FFF2-40B4-BE49-F238E27FC236}">
                <a16:creationId xmlns:a16="http://schemas.microsoft.com/office/drawing/2014/main" id="{3A128D2A-2664-B4CB-9AF7-7B4EEF7593A5}"/>
              </a:ext>
            </a:extLst>
          </p:cNvPr>
          <p:cNvSpPr/>
          <p:nvPr/>
        </p:nvSpPr>
        <p:spPr>
          <a:xfrm>
            <a:off x="3338213" y="2932505"/>
            <a:ext cx="755371" cy="686864"/>
          </a:xfrm>
          <a:prstGeom prst="roundRect">
            <a:avLst/>
          </a:prstGeom>
          <a:solidFill>
            <a:srgbClr val="FC8EAC"/>
          </a:solidFill>
          <a:ln>
            <a:solidFill>
              <a:srgbClr val="FC8EA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8" name="Ορθογώνιο: Στρογγύλεμα γωνιών 17">
            <a:extLst>
              <a:ext uri="{FF2B5EF4-FFF2-40B4-BE49-F238E27FC236}">
                <a16:creationId xmlns:a16="http://schemas.microsoft.com/office/drawing/2014/main" id="{3117120F-735A-6BAC-FA27-6B84310E4331}"/>
              </a:ext>
            </a:extLst>
          </p:cNvPr>
          <p:cNvSpPr/>
          <p:nvPr/>
        </p:nvSpPr>
        <p:spPr>
          <a:xfrm>
            <a:off x="-271796" y="-202758"/>
            <a:ext cx="3565208" cy="717064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381637C2-954A-185F-7DB8-9A21CC9F71CB}"/>
              </a:ext>
            </a:extLst>
          </p:cNvPr>
          <p:cNvSpPr txBox="1"/>
          <p:nvPr/>
        </p:nvSpPr>
        <p:spPr>
          <a:xfrm>
            <a:off x="2487827" y="255374"/>
            <a:ext cx="6837405" cy="369332"/>
          </a:xfrm>
          <a:prstGeom prst="rect">
            <a:avLst/>
          </a:prstGeom>
          <a:noFill/>
        </p:spPr>
        <p:txBody>
          <a:bodyPr wrap="square" rtlCol="0">
            <a:spAutoFit/>
          </a:bodyPr>
          <a:lstStyle/>
          <a:p>
            <a:r>
              <a:rPr lang="el-GR" dirty="0"/>
              <a:t>		</a:t>
            </a:r>
            <a:r>
              <a:rPr lang="el-GR" dirty="0">
                <a:latin typeface="Segoe UI Black" panose="020B0A02040204020203" pitchFamily="34" charset="0"/>
                <a:ea typeface="Segoe UI Black" panose="020B0A02040204020203" pitchFamily="34" charset="0"/>
              </a:rPr>
              <a:t>Τα πιο </a:t>
            </a:r>
            <a:r>
              <a:rPr lang="el-GR" dirty="0" err="1">
                <a:latin typeface="Segoe UI Black" panose="020B0A02040204020203" pitchFamily="34" charset="0"/>
                <a:ea typeface="Segoe UI Black" panose="020B0A02040204020203" pitchFamily="34" charset="0"/>
              </a:rPr>
              <a:t>σύχνα</a:t>
            </a:r>
            <a:r>
              <a:rPr lang="el-GR" dirty="0">
                <a:latin typeface="Segoe UI Black" panose="020B0A02040204020203" pitchFamily="34" charset="0"/>
                <a:ea typeface="Segoe UI Black" panose="020B0A02040204020203" pitchFamily="34" charset="0"/>
              </a:rPr>
              <a:t> είδη αναιμίας</a:t>
            </a:r>
          </a:p>
        </p:txBody>
      </p:sp>
      <p:sp>
        <p:nvSpPr>
          <p:cNvPr id="3" name="TextBox 2">
            <a:extLst>
              <a:ext uri="{FF2B5EF4-FFF2-40B4-BE49-F238E27FC236}">
                <a16:creationId xmlns:a16="http://schemas.microsoft.com/office/drawing/2014/main" id="{87E51B93-BE5F-3A1C-0771-EBC645A407AB}"/>
              </a:ext>
            </a:extLst>
          </p:cNvPr>
          <p:cNvSpPr txBox="1"/>
          <p:nvPr/>
        </p:nvSpPr>
        <p:spPr>
          <a:xfrm>
            <a:off x="4377188" y="706987"/>
            <a:ext cx="7593645" cy="6186309"/>
          </a:xfrm>
          <a:prstGeom prst="rect">
            <a:avLst/>
          </a:prstGeom>
          <a:noFill/>
        </p:spPr>
        <p:txBody>
          <a:bodyPr wrap="square" rtlCol="0">
            <a:spAutoFit/>
          </a:bodyPr>
          <a:lstStyle/>
          <a:p>
            <a:r>
              <a:rPr lang="el-GR" b="1" dirty="0">
                <a:solidFill>
                  <a:srgbClr val="FD6C9E"/>
                </a:solidFill>
                <a:latin typeface="Roboto" panose="020F0502020204030204" pitchFamily="2" charset="0"/>
              </a:rPr>
              <a:t>1.</a:t>
            </a:r>
            <a:r>
              <a:rPr lang="el-GR" b="1" i="0" dirty="0">
                <a:solidFill>
                  <a:srgbClr val="FD6C9E"/>
                </a:solidFill>
                <a:effectLst/>
                <a:latin typeface="Roboto" panose="020F0502020204030204" pitchFamily="2" charset="0"/>
              </a:rPr>
              <a:t>Σιδηροπενική αναιμία</a:t>
            </a:r>
          </a:p>
          <a:p>
            <a:r>
              <a:rPr lang="el-GR" b="0" i="0" dirty="0">
                <a:solidFill>
                  <a:srgbClr val="444444"/>
                </a:solidFill>
                <a:effectLst/>
                <a:latin typeface="Palatino Linotype" panose="02040502050505030304" pitchFamily="18" charset="0"/>
              </a:rPr>
              <a:t>Είναι απόρροια της έλλειψης σιδήρου είτε λόγω ανεπάρκειας πρόσληψης είτε λόγω μη επαρκούς απορρόφησης είτε λόγω απώλειας αίματος. Η διαταραχή αυτή εμποδίζει τη μεταφορά του οξυγόνου στους ιστούς.</a:t>
            </a:r>
          </a:p>
          <a:p>
            <a:r>
              <a:rPr lang="el-GR" b="1" i="0" dirty="0">
                <a:solidFill>
                  <a:srgbClr val="FD6C9E"/>
                </a:solidFill>
                <a:effectLst/>
                <a:latin typeface="Roboto" panose="020F0502020204030204" pitchFamily="2" charset="0"/>
              </a:rPr>
              <a:t>2.Μεσογειακή αναιμία</a:t>
            </a:r>
          </a:p>
          <a:p>
            <a:r>
              <a:rPr lang="el-GR" dirty="0">
                <a:solidFill>
                  <a:srgbClr val="444444"/>
                </a:solidFill>
                <a:latin typeface="Palatino Linotype" panose="02040502050505030304" pitchFamily="18" charset="0"/>
              </a:rPr>
              <a:t>Ε</a:t>
            </a:r>
            <a:r>
              <a:rPr lang="el-GR" b="0" i="0" dirty="0">
                <a:solidFill>
                  <a:srgbClr val="444444"/>
                </a:solidFill>
                <a:effectLst/>
                <a:latin typeface="Palatino Linotype" panose="02040502050505030304" pitchFamily="18" charset="0"/>
              </a:rPr>
              <a:t>ίναι μια σοβαρής μορφής κληρονομική διαταραχή του αίματος. Αφορά σε αδυναμία παραγωγής αρκετής ποσότητας αιμοσφαιρίνης στο μυελό των οστών, με αποτέλεσμα να προκαλούνται προβλήματα στην ανάπτυξη του παιδιού και στη μετέπειτα υγεία του.</a:t>
            </a:r>
          </a:p>
          <a:p>
            <a:pPr algn="l"/>
            <a:r>
              <a:rPr lang="el-GR" b="1" i="0" dirty="0">
                <a:solidFill>
                  <a:srgbClr val="FD6C9E"/>
                </a:solidFill>
                <a:effectLst/>
                <a:latin typeface="Roboto" panose="020F0502020204030204" pitchFamily="2" charset="0"/>
              </a:rPr>
              <a:t>3.Αναιμία </a:t>
            </a:r>
            <a:r>
              <a:rPr lang="el-GR" b="1" i="0" dirty="0" err="1">
                <a:solidFill>
                  <a:srgbClr val="FD6C9E"/>
                </a:solidFill>
                <a:effectLst/>
                <a:latin typeface="Roboto" panose="020F0502020204030204" pitchFamily="2" charset="0"/>
              </a:rPr>
              <a:t>χρονίας</a:t>
            </a:r>
            <a:r>
              <a:rPr lang="el-GR" b="1" i="0" dirty="0">
                <a:solidFill>
                  <a:srgbClr val="FD6C9E"/>
                </a:solidFill>
                <a:effectLst/>
                <a:latin typeface="Roboto" panose="020F0502020204030204" pitchFamily="2" charset="0"/>
              </a:rPr>
              <a:t> νόσου</a:t>
            </a:r>
            <a:endParaRPr lang="el-GR" b="0" i="0" dirty="0">
              <a:solidFill>
                <a:srgbClr val="FD6C9E"/>
              </a:solidFill>
              <a:effectLst/>
              <a:latin typeface="Roboto" panose="020F0502020204030204" pitchFamily="2" charset="0"/>
            </a:endParaRPr>
          </a:p>
          <a:p>
            <a:pPr algn="l"/>
            <a:r>
              <a:rPr lang="el-GR" b="0" i="0" dirty="0">
                <a:solidFill>
                  <a:srgbClr val="444444"/>
                </a:solidFill>
                <a:effectLst/>
                <a:latin typeface="Palatino Linotype" panose="02040502050505030304" pitchFamily="18" charset="0"/>
              </a:rPr>
              <a:t>Εντοπίζεται σε περιστατικά χρόνιων λοιμώξεων και σε φλεγμονώδεις και </a:t>
            </a:r>
            <a:r>
              <a:rPr lang="el-GR" b="0" i="0" dirty="0" err="1">
                <a:solidFill>
                  <a:srgbClr val="444444"/>
                </a:solidFill>
                <a:effectLst/>
                <a:latin typeface="Palatino Linotype" panose="02040502050505030304" pitchFamily="18" charset="0"/>
              </a:rPr>
              <a:t>νεοπλασματικές</a:t>
            </a:r>
            <a:r>
              <a:rPr lang="el-GR" b="0" i="0" dirty="0">
                <a:solidFill>
                  <a:srgbClr val="444444"/>
                </a:solidFill>
                <a:effectLst/>
                <a:latin typeface="Palatino Linotype" panose="02040502050505030304" pitchFamily="18" charset="0"/>
              </a:rPr>
              <a:t> νόσους. Είναι η αμέσως επόμενη σε συχνότητα μορφή αναιμίας μετά τη σιδηροπενική</a:t>
            </a:r>
            <a:r>
              <a:rPr lang="el-GR" b="0" i="0" dirty="0">
                <a:solidFill>
                  <a:srgbClr val="444444"/>
                </a:solidFill>
                <a:effectLst/>
                <a:latin typeface="Roboto" panose="020F0502020204030204" pitchFamily="2" charset="0"/>
              </a:rPr>
              <a:t>.</a:t>
            </a:r>
          </a:p>
          <a:p>
            <a:pPr algn="l"/>
            <a:r>
              <a:rPr lang="el-GR" b="1" dirty="0">
                <a:solidFill>
                  <a:srgbClr val="FD6C9E"/>
                </a:solidFill>
                <a:latin typeface="Roboto" panose="020F0502020204030204" pitchFamily="2" charset="0"/>
              </a:rPr>
              <a:t>4.</a:t>
            </a:r>
            <a:r>
              <a:rPr lang="el-GR" b="1" i="0" dirty="0">
                <a:solidFill>
                  <a:srgbClr val="FD6C9E"/>
                </a:solidFill>
                <a:effectLst/>
                <a:latin typeface="Roboto" panose="020F0502020204030204" pitchFamily="2" charset="0"/>
              </a:rPr>
              <a:t>Μεγαλοβλαστική αναιμία</a:t>
            </a:r>
            <a:endParaRPr lang="el-GR" b="0" i="0" dirty="0">
              <a:solidFill>
                <a:srgbClr val="FD6C9E"/>
              </a:solidFill>
              <a:effectLst/>
              <a:latin typeface="Roboto" panose="020F0502020204030204" pitchFamily="2" charset="0"/>
            </a:endParaRPr>
          </a:p>
          <a:p>
            <a:pPr algn="l"/>
            <a:r>
              <a:rPr lang="el-GR" b="0" i="0" dirty="0">
                <a:solidFill>
                  <a:srgbClr val="444444"/>
                </a:solidFill>
                <a:effectLst/>
                <a:latin typeface="Palatino Linotype" panose="02040502050505030304" pitchFamily="18" charset="0"/>
              </a:rPr>
              <a:t>Είναι σοβαρής μορφής αναιμία που οφείλεται είτε στην έλλειψη βιταμίνης Β12 είτε στην έλλειψη </a:t>
            </a:r>
            <a:r>
              <a:rPr lang="el-GR" b="0" i="0" dirty="0" err="1">
                <a:solidFill>
                  <a:srgbClr val="444444"/>
                </a:solidFill>
                <a:effectLst/>
                <a:latin typeface="Palatino Linotype" panose="02040502050505030304" pitchFamily="18" charset="0"/>
              </a:rPr>
              <a:t>φυλλικού</a:t>
            </a:r>
            <a:r>
              <a:rPr lang="el-GR" b="0" i="0" dirty="0">
                <a:solidFill>
                  <a:srgbClr val="444444"/>
                </a:solidFill>
                <a:effectLst/>
                <a:latin typeface="Palatino Linotype" panose="02040502050505030304" pitchFamily="18" charset="0"/>
              </a:rPr>
              <a:t> οξέος είτε συνδυαστικά στην έλλειψη και των δύο. Το </a:t>
            </a:r>
            <a:r>
              <a:rPr lang="el-GR" b="0" i="0" dirty="0" err="1">
                <a:solidFill>
                  <a:srgbClr val="444444"/>
                </a:solidFill>
                <a:effectLst/>
                <a:latin typeface="Palatino Linotype" panose="02040502050505030304" pitchFamily="18" charset="0"/>
              </a:rPr>
              <a:t>φυλλικό</a:t>
            </a:r>
            <a:r>
              <a:rPr lang="el-GR" b="0" i="0" dirty="0">
                <a:solidFill>
                  <a:srgbClr val="444444"/>
                </a:solidFill>
                <a:effectLst/>
                <a:latin typeface="Palatino Linotype" panose="02040502050505030304" pitchFamily="18" charset="0"/>
              </a:rPr>
              <a:t> οξύ και η Β12 λαμβάνονται μόνο μέσω της διατροφής και δεν τα συνθέτει από μόνος του ο οργανισμός</a:t>
            </a:r>
            <a:r>
              <a:rPr lang="el-GR" b="0" i="0" dirty="0">
                <a:solidFill>
                  <a:srgbClr val="444444"/>
                </a:solidFill>
                <a:effectLst/>
                <a:latin typeface="Roboto" panose="020F0502020204030204" pitchFamily="2" charset="0"/>
              </a:rPr>
              <a:t>.</a:t>
            </a:r>
          </a:p>
          <a:p>
            <a:pPr algn="l"/>
            <a:endParaRPr lang="el-GR" b="0" i="0" dirty="0">
              <a:solidFill>
                <a:srgbClr val="444444"/>
              </a:solidFill>
              <a:effectLst/>
              <a:latin typeface="Roboto" panose="020F0502020204030204" pitchFamily="2" charset="0"/>
            </a:endParaRPr>
          </a:p>
          <a:p>
            <a:endParaRPr lang="el-GR" dirty="0">
              <a:solidFill>
                <a:srgbClr val="FD6C9E"/>
              </a:solidFill>
              <a:latin typeface="Palatino Linotype" panose="02040502050505030304" pitchFamily="18" charset="0"/>
            </a:endParaRPr>
          </a:p>
        </p:txBody>
      </p:sp>
    </p:spTree>
    <p:extLst>
      <p:ext uri="{BB962C8B-B14F-4D97-AF65-F5344CB8AC3E}">
        <p14:creationId xmlns:p14="http://schemas.microsoft.com/office/powerpoint/2010/main" val="1575518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705BE-77A0-60A5-AF62-B7DEDD70698B}"/>
            </a:ext>
          </a:extLst>
        </p:cNvPr>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B9694900-7553-D676-ACC8-6EAB56515A1D}"/>
              </a:ext>
            </a:extLst>
          </p:cNvPr>
          <p:cNvSpPr/>
          <p:nvPr/>
        </p:nvSpPr>
        <p:spPr>
          <a:xfrm>
            <a:off x="-139990" y="-367516"/>
            <a:ext cx="12949827" cy="7559147"/>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B2980727-0099-9F6D-72A2-100F14ACEC71}"/>
              </a:ext>
            </a:extLst>
          </p:cNvPr>
          <p:cNvSpPr/>
          <p:nvPr/>
        </p:nvSpPr>
        <p:spPr>
          <a:xfrm>
            <a:off x="-223704" y="-367516"/>
            <a:ext cx="13099445" cy="7666240"/>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mc:AlternateContent xmlns:mc="http://schemas.openxmlformats.org/markup-compatibility/2006" xmlns:p14="http://schemas.microsoft.com/office/powerpoint/2010/main">
        <mc:Choice Requires="p14">
          <p:contentPart p14:bwMode="auto" r:id="rId2">
            <p14:nvContentPartPr>
              <p14:cNvPr id="8" name="Γραφή 7">
                <a:extLst>
                  <a:ext uri="{FF2B5EF4-FFF2-40B4-BE49-F238E27FC236}">
                    <a16:creationId xmlns:a16="http://schemas.microsoft.com/office/drawing/2014/main" id="{B2331A62-1FDF-2F77-B1A8-0E1584DA212F}"/>
                  </a:ext>
                </a:extLst>
              </p14:cNvPr>
              <p14:cNvContentPartPr/>
              <p14:nvPr/>
            </p14:nvContentPartPr>
            <p14:xfrm>
              <a:off x="10901129" y="1415097"/>
              <a:ext cx="7560" cy="82800"/>
            </p14:xfrm>
          </p:contentPart>
        </mc:Choice>
        <mc:Fallback xmlns="">
          <p:pic>
            <p:nvPicPr>
              <p:cNvPr id="8" name="Γραφή 7">
                <a:extLst>
                  <a:ext uri="{FF2B5EF4-FFF2-40B4-BE49-F238E27FC236}">
                    <a16:creationId xmlns:a16="http://schemas.microsoft.com/office/drawing/2014/main" id="{B2331A62-1FDF-2F77-B1A8-0E1584DA212F}"/>
                  </a:ext>
                </a:extLst>
              </p:cNvPr>
              <p:cNvPicPr/>
              <p:nvPr/>
            </p:nvPicPr>
            <p:blipFill>
              <a:blip r:embed="rId3"/>
              <a:stretch>
                <a:fillRect/>
              </a:stretch>
            </p:blipFill>
            <p:spPr>
              <a:xfrm>
                <a:off x="10892129" y="1406136"/>
                <a:ext cx="25200" cy="10036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Γραφή 8">
                <a:extLst>
                  <a:ext uri="{FF2B5EF4-FFF2-40B4-BE49-F238E27FC236}">
                    <a16:creationId xmlns:a16="http://schemas.microsoft.com/office/drawing/2014/main" id="{4A085FDA-0E10-7B6D-8FD7-FA834300B292}"/>
                  </a:ext>
                </a:extLst>
              </p14:cNvPr>
              <p14:cNvContentPartPr/>
              <p14:nvPr/>
            </p14:nvContentPartPr>
            <p14:xfrm>
              <a:off x="5605529" y="1765017"/>
              <a:ext cx="360" cy="360"/>
            </p14:xfrm>
          </p:contentPart>
        </mc:Choice>
        <mc:Fallback xmlns="">
          <p:pic>
            <p:nvPicPr>
              <p:cNvPr id="9" name="Γραφή 8">
                <a:extLst>
                  <a:ext uri="{FF2B5EF4-FFF2-40B4-BE49-F238E27FC236}">
                    <a16:creationId xmlns:a16="http://schemas.microsoft.com/office/drawing/2014/main" id="{4A085FDA-0E10-7B6D-8FD7-FA834300B292}"/>
                  </a:ext>
                </a:extLst>
              </p:cNvPr>
              <p:cNvPicPr/>
              <p:nvPr/>
            </p:nvPicPr>
            <p:blipFill>
              <a:blip r:embed="rId5"/>
              <a:stretch>
                <a:fillRect/>
              </a:stretch>
            </p:blipFill>
            <p:spPr>
              <a:xfrm>
                <a:off x="5596529" y="1756017"/>
                <a:ext cx="18000" cy="18000"/>
              </a:xfrm>
              <a:prstGeom prst="rect">
                <a:avLst/>
              </a:prstGeom>
            </p:spPr>
          </p:pic>
        </mc:Fallback>
      </mc:AlternateContent>
      <p:sp>
        <p:nvSpPr>
          <p:cNvPr id="12" name="Ορθογώνιο: Στρογγύλεμα γωνιών 11">
            <a:extLst>
              <a:ext uri="{FF2B5EF4-FFF2-40B4-BE49-F238E27FC236}">
                <a16:creationId xmlns:a16="http://schemas.microsoft.com/office/drawing/2014/main" id="{EC63E7AB-39B0-4AFB-70E0-16E754B6E58B}"/>
              </a:ext>
            </a:extLst>
          </p:cNvPr>
          <p:cNvSpPr/>
          <p:nvPr/>
        </p:nvSpPr>
        <p:spPr>
          <a:xfrm>
            <a:off x="-259891" y="-367516"/>
            <a:ext cx="13300388" cy="7723905"/>
          </a:xfrm>
          <a:prstGeom prst="roundRect">
            <a:avLst/>
          </a:prstGeom>
          <a:solidFill>
            <a:srgbClr val="FC8EAC"/>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Στρογγύλεμα γωνιών 15">
            <a:extLst>
              <a:ext uri="{FF2B5EF4-FFF2-40B4-BE49-F238E27FC236}">
                <a16:creationId xmlns:a16="http://schemas.microsoft.com/office/drawing/2014/main" id="{4034D131-09D2-734A-77CA-66F117AC3EBE}"/>
              </a:ext>
            </a:extLst>
          </p:cNvPr>
          <p:cNvSpPr/>
          <p:nvPr/>
        </p:nvSpPr>
        <p:spPr>
          <a:xfrm>
            <a:off x="3036831" y="3924169"/>
            <a:ext cx="755371" cy="68686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EBCE9"/>
              </a:solidFill>
            </a:endParaRPr>
          </a:p>
        </p:txBody>
      </p:sp>
      <p:sp>
        <p:nvSpPr>
          <p:cNvPr id="18" name="Ορθογώνιο: Στρογγύλεμα γωνιών 17">
            <a:extLst>
              <a:ext uri="{FF2B5EF4-FFF2-40B4-BE49-F238E27FC236}">
                <a16:creationId xmlns:a16="http://schemas.microsoft.com/office/drawing/2014/main" id="{19DD4AA1-8908-A8B6-9D69-53C48D9058D3}"/>
              </a:ext>
            </a:extLst>
          </p:cNvPr>
          <p:cNvSpPr/>
          <p:nvPr/>
        </p:nvSpPr>
        <p:spPr>
          <a:xfrm>
            <a:off x="-279356" y="-432773"/>
            <a:ext cx="3565208" cy="7788802"/>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38DBD7E3-2C79-9587-D0C0-2ACA25AD46B1}"/>
              </a:ext>
            </a:extLst>
          </p:cNvPr>
          <p:cNvSpPr txBox="1"/>
          <p:nvPr/>
        </p:nvSpPr>
        <p:spPr>
          <a:xfrm>
            <a:off x="4423719" y="148281"/>
            <a:ext cx="7585609" cy="3970318"/>
          </a:xfrm>
          <a:prstGeom prst="rect">
            <a:avLst/>
          </a:prstGeom>
          <a:noFill/>
        </p:spPr>
        <p:txBody>
          <a:bodyPr wrap="square" rtlCol="0">
            <a:spAutoFit/>
          </a:bodyPr>
          <a:lstStyle/>
          <a:p>
            <a:pPr algn="l"/>
            <a:r>
              <a:rPr lang="el-GR" b="1" i="0" dirty="0">
                <a:effectLst/>
                <a:latin typeface="Roboto" panose="020F0502020204030204" pitchFamily="2" charset="0"/>
              </a:rPr>
              <a:t>Συμπτώματα και αίτια αναιμίας</a:t>
            </a:r>
          </a:p>
          <a:p>
            <a:pPr algn="l"/>
            <a:endParaRPr lang="el-GR" b="1" dirty="0">
              <a:latin typeface="Roboto" panose="020F0502020204030204" pitchFamily="2" charset="0"/>
            </a:endParaRPr>
          </a:p>
          <a:p>
            <a:pPr algn="l"/>
            <a:endParaRPr lang="el-GR" b="1" i="0" dirty="0">
              <a:effectLst/>
              <a:latin typeface="Roboto" panose="020F0502020204030204" pitchFamily="2" charset="0"/>
            </a:endParaRP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Κούραση</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Αδυναμία</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Λέπτυνση και ωχρότητα δέρματος</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Ταχυκαρδία</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Ταχύπνοια</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Πόνος στο στήθος</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Ζαλάδες</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Πονοκέφαλος</a:t>
            </a:r>
          </a:p>
          <a:p>
            <a:pPr algn="l">
              <a:buFont typeface="Arial" panose="020B0604020202020204" pitchFamily="34" charset="0"/>
              <a:buChar char="•"/>
            </a:pPr>
            <a:r>
              <a:rPr lang="el-GR" b="0" i="0" dirty="0">
                <a:solidFill>
                  <a:srgbClr val="444444"/>
                </a:solidFill>
                <a:effectLst/>
                <a:latin typeface="Segoe UI Black" panose="020B0A02040204020203" pitchFamily="34" charset="0"/>
                <a:ea typeface="Segoe UI Black" panose="020B0A02040204020203" pitchFamily="34" charset="0"/>
              </a:rPr>
              <a:t>Κρύα πόδια-χέρια</a:t>
            </a:r>
          </a:p>
          <a:p>
            <a:pPr algn="l"/>
            <a:endParaRPr lang="el-GR" b="1" i="0" dirty="0">
              <a:effectLst/>
              <a:latin typeface="Roboto" panose="020F0502020204030204" pitchFamily="2" charset="0"/>
            </a:endParaRPr>
          </a:p>
          <a:p>
            <a:pPr algn="l"/>
            <a:endParaRPr lang="el-GR" b="1" i="0" dirty="0">
              <a:solidFill>
                <a:srgbClr val="FD6C9E"/>
              </a:solidFill>
              <a:effectLst/>
              <a:latin typeface="Roboto" panose="020F0502020204030204" pitchFamily="2" charset="0"/>
            </a:endParaRPr>
          </a:p>
        </p:txBody>
      </p:sp>
      <p:sp>
        <p:nvSpPr>
          <p:cNvPr id="3" name="TextBox 2">
            <a:extLst>
              <a:ext uri="{FF2B5EF4-FFF2-40B4-BE49-F238E27FC236}">
                <a16:creationId xmlns:a16="http://schemas.microsoft.com/office/drawing/2014/main" id="{17DF6B89-BD1E-1FA3-19D4-EBC5964D2100}"/>
              </a:ext>
            </a:extLst>
          </p:cNvPr>
          <p:cNvSpPr txBox="1"/>
          <p:nvPr/>
        </p:nvSpPr>
        <p:spPr>
          <a:xfrm>
            <a:off x="4143632" y="3575222"/>
            <a:ext cx="8484973" cy="646331"/>
          </a:xfrm>
          <a:prstGeom prst="rect">
            <a:avLst/>
          </a:prstGeom>
          <a:noFill/>
        </p:spPr>
        <p:txBody>
          <a:bodyPr wrap="square" rtlCol="0">
            <a:spAutoFit/>
          </a:bodyPr>
          <a:lstStyle/>
          <a:p>
            <a:pPr algn="l"/>
            <a:endParaRPr lang="el-GR" b="0" i="0" dirty="0">
              <a:solidFill>
                <a:srgbClr val="444444"/>
              </a:solidFill>
              <a:effectLst/>
              <a:latin typeface="Roboto" panose="020F0502020204030204" pitchFamily="2" charset="0"/>
            </a:endParaRPr>
          </a:p>
          <a:p>
            <a:endParaRPr lang="el-GR" dirty="0"/>
          </a:p>
        </p:txBody>
      </p:sp>
    </p:spTree>
    <p:extLst>
      <p:ext uri="{BB962C8B-B14F-4D97-AF65-F5344CB8AC3E}">
        <p14:creationId xmlns:p14="http://schemas.microsoft.com/office/powerpoint/2010/main" val="25291272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F8642-16A0-BBDC-87EB-EAAB55BF5C01}"/>
            </a:ext>
          </a:extLst>
        </p:cNvPr>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D942CA61-3183-5322-43CC-B724E9EFB941}"/>
              </a:ext>
            </a:extLst>
          </p:cNvPr>
          <p:cNvSpPr/>
          <p:nvPr/>
        </p:nvSpPr>
        <p:spPr>
          <a:xfrm>
            <a:off x="-139990" y="-367516"/>
            <a:ext cx="12949827" cy="7559147"/>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2FBBB4B3-71FC-1CCC-3E38-6AFA1AE2A813}"/>
              </a:ext>
            </a:extLst>
          </p:cNvPr>
          <p:cNvSpPr/>
          <p:nvPr/>
        </p:nvSpPr>
        <p:spPr>
          <a:xfrm>
            <a:off x="-223704" y="-367516"/>
            <a:ext cx="13099445" cy="7666240"/>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mc:AlternateContent xmlns:mc="http://schemas.openxmlformats.org/markup-compatibility/2006" xmlns:p14="http://schemas.microsoft.com/office/powerpoint/2010/main">
        <mc:Choice Requires="p14">
          <p:contentPart p14:bwMode="auto" r:id="rId2">
            <p14:nvContentPartPr>
              <p14:cNvPr id="8" name="Γραφή 7">
                <a:extLst>
                  <a:ext uri="{FF2B5EF4-FFF2-40B4-BE49-F238E27FC236}">
                    <a16:creationId xmlns:a16="http://schemas.microsoft.com/office/drawing/2014/main" id="{748D0CF2-7091-D4A7-8175-991456081B1A}"/>
                  </a:ext>
                </a:extLst>
              </p14:cNvPr>
              <p14:cNvContentPartPr/>
              <p14:nvPr/>
            </p14:nvContentPartPr>
            <p14:xfrm>
              <a:off x="10901129" y="1415097"/>
              <a:ext cx="7560" cy="82800"/>
            </p14:xfrm>
          </p:contentPart>
        </mc:Choice>
        <mc:Fallback xmlns="">
          <p:pic>
            <p:nvPicPr>
              <p:cNvPr id="8" name="Γραφή 7">
                <a:extLst>
                  <a:ext uri="{FF2B5EF4-FFF2-40B4-BE49-F238E27FC236}">
                    <a16:creationId xmlns:a16="http://schemas.microsoft.com/office/drawing/2014/main" id="{748D0CF2-7091-D4A7-8175-991456081B1A}"/>
                  </a:ext>
                </a:extLst>
              </p:cNvPr>
              <p:cNvPicPr/>
              <p:nvPr/>
            </p:nvPicPr>
            <p:blipFill>
              <a:blip r:embed="rId3"/>
              <a:stretch>
                <a:fillRect/>
              </a:stretch>
            </p:blipFill>
            <p:spPr>
              <a:xfrm>
                <a:off x="10892129" y="1406136"/>
                <a:ext cx="25200" cy="10036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Γραφή 8">
                <a:extLst>
                  <a:ext uri="{FF2B5EF4-FFF2-40B4-BE49-F238E27FC236}">
                    <a16:creationId xmlns:a16="http://schemas.microsoft.com/office/drawing/2014/main" id="{BAF39520-0604-FE69-0EFC-C99A2FEBC5E8}"/>
                  </a:ext>
                </a:extLst>
              </p14:cNvPr>
              <p14:cNvContentPartPr/>
              <p14:nvPr/>
            </p14:nvContentPartPr>
            <p14:xfrm>
              <a:off x="5605529" y="1765017"/>
              <a:ext cx="360" cy="360"/>
            </p14:xfrm>
          </p:contentPart>
        </mc:Choice>
        <mc:Fallback xmlns="">
          <p:pic>
            <p:nvPicPr>
              <p:cNvPr id="9" name="Γραφή 8">
                <a:extLst>
                  <a:ext uri="{FF2B5EF4-FFF2-40B4-BE49-F238E27FC236}">
                    <a16:creationId xmlns:a16="http://schemas.microsoft.com/office/drawing/2014/main" id="{BAF39520-0604-FE69-0EFC-C99A2FEBC5E8}"/>
                  </a:ext>
                </a:extLst>
              </p:cNvPr>
              <p:cNvPicPr/>
              <p:nvPr/>
            </p:nvPicPr>
            <p:blipFill>
              <a:blip r:embed="rId5"/>
              <a:stretch>
                <a:fillRect/>
              </a:stretch>
            </p:blipFill>
            <p:spPr>
              <a:xfrm>
                <a:off x="5596529" y="1756017"/>
                <a:ext cx="18000" cy="18000"/>
              </a:xfrm>
              <a:prstGeom prst="rect">
                <a:avLst/>
              </a:prstGeom>
            </p:spPr>
          </p:pic>
        </mc:Fallback>
      </mc:AlternateContent>
      <p:sp>
        <p:nvSpPr>
          <p:cNvPr id="12" name="Ορθογώνιο: Στρογγύλεμα γωνιών 11">
            <a:extLst>
              <a:ext uri="{FF2B5EF4-FFF2-40B4-BE49-F238E27FC236}">
                <a16:creationId xmlns:a16="http://schemas.microsoft.com/office/drawing/2014/main" id="{A6FB3AB4-27B5-4482-8F45-29AB72280516}"/>
              </a:ext>
            </a:extLst>
          </p:cNvPr>
          <p:cNvSpPr/>
          <p:nvPr/>
        </p:nvSpPr>
        <p:spPr>
          <a:xfrm>
            <a:off x="-259891" y="-367516"/>
            <a:ext cx="13300388" cy="7723905"/>
          </a:xfrm>
          <a:prstGeom prst="roundRect">
            <a:avLst/>
          </a:prstGeom>
          <a:solidFill>
            <a:srgbClr val="FBAED2"/>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Ορθογώνιο: Στρογγύλεμα γωνιών 16">
            <a:extLst>
              <a:ext uri="{FF2B5EF4-FFF2-40B4-BE49-F238E27FC236}">
                <a16:creationId xmlns:a16="http://schemas.microsoft.com/office/drawing/2014/main" id="{E57E2FE4-1841-8AC8-E0A2-2AAFF09A7E24}"/>
              </a:ext>
            </a:extLst>
          </p:cNvPr>
          <p:cNvSpPr/>
          <p:nvPr/>
        </p:nvSpPr>
        <p:spPr>
          <a:xfrm>
            <a:off x="3338213" y="2932505"/>
            <a:ext cx="755371" cy="686864"/>
          </a:xfrm>
          <a:prstGeom prst="roundRect">
            <a:avLst/>
          </a:prstGeom>
          <a:solidFill>
            <a:srgbClr val="FBAED2"/>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8" name="Ορθογώνιο: Στρογγύλεμα γωνιών 17">
            <a:extLst>
              <a:ext uri="{FF2B5EF4-FFF2-40B4-BE49-F238E27FC236}">
                <a16:creationId xmlns:a16="http://schemas.microsoft.com/office/drawing/2014/main" id="{95C13633-395C-1A6D-E5FF-A0865A91553F}"/>
              </a:ext>
            </a:extLst>
          </p:cNvPr>
          <p:cNvSpPr/>
          <p:nvPr/>
        </p:nvSpPr>
        <p:spPr>
          <a:xfrm>
            <a:off x="-271796" y="-367516"/>
            <a:ext cx="13369958" cy="772354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90EE1908-E8D2-7209-589C-5ED2706CF9E2}"/>
              </a:ext>
            </a:extLst>
          </p:cNvPr>
          <p:cNvSpPr txBox="1"/>
          <p:nvPr/>
        </p:nvSpPr>
        <p:spPr>
          <a:xfrm>
            <a:off x="650789" y="494270"/>
            <a:ext cx="11541211" cy="4801314"/>
          </a:xfrm>
          <a:prstGeom prst="rect">
            <a:avLst/>
          </a:prstGeom>
          <a:noFill/>
        </p:spPr>
        <p:txBody>
          <a:bodyPr wrap="square" rtlCol="0">
            <a:spAutoFit/>
          </a:bodyPr>
          <a:lstStyle/>
          <a:p>
            <a:pPr algn="l"/>
            <a:r>
              <a:rPr lang="el-GR" b="1" i="0" dirty="0">
                <a:solidFill>
                  <a:srgbClr val="FFB7C5"/>
                </a:solidFill>
                <a:effectLst/>
                <a:latin typeface="Roboto" panose="020F0502020204030204" pitchFamily="2" charset="0"/>
              </a:rPr>
              <a:t>Θεραπεία και αντιμετώπιση αναιμίας</a:t>
            </a:r>
          </a:p>
          <a:p>
            <a:pPr algn="l"/>
            <a:r>
              <a:rPr lang="el-GR" b="0" i="0" dirty="0">
                <a:solidFill>
                  <a:srgbClr val="444444"/>
                </a:solidFill>
                <a:effectLst/>
                <a:latin typeface="Roboto" panose="020F0502020204030204" pitchFamily="2" charset="0"/>
              </a:rPr>
              <a:t>Η θεραπεία της αναιμίας εξαρτάται από το αίτιο πρόκλησης και από το είδος της.</a:t>
            </a:r>
          </a:p>
          <a:p>
            <a:pPr algn="l"/>
            <a:r>
              <a:rPr lang="el-GR" b="0" i="0" dirty="0">
                <a:solidFill>
                  <a:srgbClr val="444444"/>
                </a:solidFill>
                <a:effectLst/>
                <a:latin typeface="Roboto" panose="020F0502020204030204" pitchFamily="2" charset="0"/>
              </a:rPr>
              <a:t>Για την αναιμία που οφείλεται σε έλλειψη σιδήρου συνιστάται συνήθως χορήγηση συμπληρωμάτων σιδήρου από το στόμα ή ενδοφλεβίως (παρεντερικά) και αλλαγές στη διατροφή. Για την αναιμία που οφείλεται σε έλλειψη βιταμινών όπως του </a:t>
            </a:r>
            <a:r>
              <a:rPr lang="el-GR" b="0" i="0" dirty="0" err="1">
                <a:solidFill>
                  <a:srgbClr val="444444"/>
                </a:solidFill>
                <a:effectLst/>
                <a:latin typeface="Roboto" panose="020F0502020204030204" pitchFamily="2" charset="0"/>
              </a:rPr>
              <a:t>φυλλικού</a:t>
            </a:r>
            <a:r>
              <a:rPr lang="el-GR" b="0" i="0" dirty="0">
                <a:solidFill>
                  <a:srgbClr val="444444"/>
                </a:solidFill>
                <a:effectLst/>
                <a:latin typeface="Roboto" panose="020F0502020204030204" pitchFamily="2" charset="0"/>
              </a:rPr>
              <a:t> οξέος και της Β12 συνιστώνται συμπληρώματα διατροφής. Αν υπάρχει πρόβλημα απορρόφησης από τον οργανισμό μπορεί να χορηγηθεί και σε ενέσιμη μορφή.</a:t>
            </a:r>
          </a:p>
          <a:p>
            <a:pPr algn="l"/>
            <a:r>
              <a:rPr lang="el-GR" b="0" i="0" dirty="0">
                <a:solidFill>
                  <a:srgbClr val="444444"/>
                </a:solidFill>
                <a:effectLst/>
                <a:latin typeface="Roboto" panose="020F0502020204030204" pitchFamily="2" charset="0"/>
              </a:rPr>
              <a:t>Για την αναιμία που είναι απόρροια χρόνιων παθήσεων, η θεραπεία εστιάζει στην αντιμετώπιση του υποκείμενου νοσήματος. Αν τα συμπτώματα επιδεινωθούν πολύ, μπορεί να χρειαστεί μετάγγιση αίματος ή άλλες μέθοδοι αποκατάστασης της παραγωγής ερυθρών αιμοσφαιρίων και αντιμετώπισης της κούρασης.</a:t>
            </a:r>
          </a:p>
          <a:p>
            <a:pPr algn="l"/>
            <a:r>
              <a:rPr lang="el-GR" b="0" i="0" dirty="0">
                <a:solidFill>
                  <a:srgbClr val="444444"/>
                </a:solidFill>
                <a:effectLst/>
                <a:latin typeface="Roboto" panose="020F0502020204030204" pitchFamily="2" charset="0"/>
              </a:rPr>
              <a:t>Για την </a:t>
            </a:r>
            <a:r>
              <a:rPr lang="el-GR" b="0" i="0" dirty="0" err="1">
                <a:solidFill>
                  <a:srgbClr val="444444"/>
                </a:solidFill>
                <a:effectLst/>
                <a:latin typeface="Roboto" panose="020F0502020204030204" pitchFamily="2" charset="0"/>
              </a:rPr>
              <a:t>απλαστική</a:t>
            </a:r>
            <a:r>
              <a:rPr lang="el-GR" b="0" i="0" dirty="0">
                <a:solidFill>
                  <a:srgbClr val="444444"/>
                </a:solidFill>
                <a:effectLst/>
                <a:latin typeface="Roboto" panose="020F0502020204030204" pitchFamily="2" charset="0"/>
              </a:rPr>
              <a:t> αναιμία, η θεραπεία περιλαμβάνει μετάγγιση αίματος για να αυξηθεί ο αριθμός των ερυθρών αιμοσφαιρίων. Σε κάποιες περιπτώσεις μπορεί να χρειαστεί μεταμόσχευση μυελού των οστών, αν ο οργανισμός αδυνατεί να </a:t>
            </a:r>
            <a:r>
              <a:rPr lang="el-GR" b="0" i="0" dirty="0" err="1">
                <a:solidFill>
                  <a:srgbClr val="444444"/>
                </a:solidFill>
                <a:effectLst/>
                <a:latin typeface="Roboto" panose="020F0502020204030204" pitchFamily="2" charset="0"/>
              </a:rPr>
              <a:t>παράξει</a:t>
            </a:r>
            <a:r>
              <a:rPr lang="el-GR" b="0" i="0" dirty="0">
                <a:solidFill>
                  <a:srgbClr val="444444"/>
                </a:solidFill>
                <a:effectLst/>
                <a:latin typeface="Roboto" panose="020F0502020204030204" pitchFamily="2" charset="0"/>
              </a:rPr>
              <a:t> υγιή αιμοσφαίρια. Για την αναιμία που οφείλεται σε παθήσεις μυελού των οστών, η θεραπεία περιλαμβάνει φαρμακευτική αγωγή, χημειοθεραπεία ή μεταμόσχευση μυελού των οστών. Για τη μεσογειακή αναιμία συνιστάται κατά περίπτωση μετάγγιση αίματος, συμπληρώματα </a:t>
            </a:r>
            <a:r>
              <a:rPr lang="el-GR" b="0" i="0" dirty="0" err="1">
                <a:solidFill>
                  <a:srgbClr val="444444"/>
                </a:solidFill>
                <a:effectLst/>
                <a:latin typeface="Roboto" panose="020F0502020204030204" pitchFamily="2" charset="0"/>
              </a:rPr>
              <a:t>φυλλικού</a:t>
            </a:r>
            <a:r>
              <a:rPr lang="el-GR" b="0" i="0" dirty="0">
                <a:solidFill>
                  <a:srgbClr val="444444"/>
                </a:solidFill>
                <a:effectLst/>
                <a:latin typeface="Roboto" panose="020F0502020204030204" pitchFamily="2" charset="0"/>
              </a:rPr>
              <a:t> οξέος, ειδική φαρμακευτική αγωγή, </a:t>
            </a:r>
            <a:r>
              <a:rPr lang="el-GR" b="0" i="0" dirty="0" err="1">
                <a:solidFill>
                  <a:srgbClr val="444444"/>
                </a:solidFill>
                <a:effectLst/>
                <a:latin typeface="Roboto" panose="020F0502020204030204" pitchFamily="2" charset="0"/>
              </a:rPr>
              <a:t>σπληνεκτομή</a:t>
            </a:r>
            <a:r>
              <a:rPr lang="el-GR" b="0" i="0" dirty="0">
                <a:solidFill>
                  <a:srgbClr val="444444"/>
                </a:solidFill>
                <a:effectLst/>
                <a:latin typeface="Roboto" panose="020F0502020204030204" pitchFamily="2" charset="0"/>
              </a:rPr>
              <a:t> ή μεταμόσχευση μυελού των οστών.</a:t>
            </a:r>
          </a:p>
          <a:p>
            <a:pPr algn="l"/>
            <a:r>
              <a:rPr lang="el-GR" b="0" i="0" dirty="0">
                <a:solidFill>
                  <a:srgbClr val="444444"/>
                </a:solidFill>
                <a:effectLst/>
                <a:latin typeface="Roboto" panose="020F0502020204030204" pitchFamily="2" charset="0"/>
              </a:rPr>
              <a:t>Σε κάθε περίπτωση ασθενούς με αναιμία απαιτείται επανεξέταση με αιματολογικό έλεγχο ανά 3 μήνες.</a:t>
            </a:r>
          </a:p>
          <a:p>
            <a:endParaRPr lang="el-GR" dirty="0"/>
          </a:p>
        </p:txBody>
      </p:sp>
    </p:spTree>
    <p:extLst>
      <p:ext uri="{BB962C8B-B14F-4D97-AF65-F5344CB8AC3E}">
        <p14:creationId xmlns:p14="http://schemas.microsoft.com/office/powerpoint/2010/main" val="25356801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A7281-835B-D90C-DC6D-BF6D8775E959}"/>
            </a:ext>
          </a:extLst>
        </p:cNvPr>
        <p:cNvGrpSpPr/>
        <p:nvPr/>
      </p:nvGrpSpPr>
      <p:grpSpPr>
        <a:xfrm>
          <a:off x="0" y="0"/>
          <a:ext cx="0" cy="0"/>
          <a:chOff x="0" y="0"/>
          <a:chExt cx="0" cy="0"/>
        </a:xfrm>
      </p:grpSpPr>
      <p:sp>
        <p:nvSpPr>
          <p:cNvPr id="5" name="Ορθογώνιο: Στρογγύλεμα γωνιών 4">
            <a:extLst>
              <a:ext uri="{FF2B5EF4-FFF2-40B4-BE49-F238E27FC236}">
                <a16:creationId xmlns:a16="http://schemas.microsoft.com/office/drawing/2014/main" id="{A2EFE572-E04B-8184-2074-5E8F584F76D9}"/>
              </a:ext>
            </a:extLst>
          </p:cNvPr>
          <p:cNvSpPr/>
          <p:nvPr/>
        </p:nvSpPr>
        <p:spPr>
          <a:xfrm>
            <a:off x="-139990" y="-367516"/>
            <a:ext cx="12949827" cy="7559147"/>
          </a:xfrm>
          <a:prstGeom prst="roundRect">
            <a:avLst/>
          </a:prstGeom>
          <a:solidFill>
            <a:srgbClr val="FFB7C5"/>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Στρογγύλεμα γωνιών 5">
            <a:extLst>
              <a:ext uri="{FF2B5EF4-FFF2-40B4-BE49-F238E27FC236}">
                <a16:creationId xmlns:a16="http://schemas.microsoft.com/office/drawing/2014/main" id="{A7048F5C-EF88-238C-AC14-2D504C440835}"/>
              </a:ext>
            </a:extLst>
          </p:cNvPr>
          <p:cNvSpPr/>
          <p:nvPr/>
        </p:nvSpPr>
        <p:spPr>
          <a:xfrm>
            <a:off x="-223704" y="-367516"/>
            <a:ext cx="13099445" cy="7666240"/>
          </a:xfrm>
          <a:prstGeom prst="roundRect">
            <a:avLst/>
          </a:prstGeom>
          <a:solidFill>
            <a:srgbClr val="FFA6C9"/>
          </a:solidFill>
          <a:ln>
            <a:solidFill>
              <a:srgbClr val="FFA6C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mc:AlternateContent xmlns:mc="http://schemas.openxmlformats.org/markup-compatibility/2006" xmlns:p14="http://schemas.microsoft.com/office/powerpoint/2010/main">
        <mc:Choice Requires="p14">
          <p:contentPart p14:bwMode="auto" r:id="rId2">
            <p14:nvContentPartPr>
              <p14:cNvPr id="8" name="Γραφή 7">
                <a:extLst>
                  <a:ext uri="{FF2B5EF4-FFF2-40B4-BE49-F238E27FC236}">
                    <a16:creationId xmlns:a16="http://schemas.microsoft.com/office/drawing/2014/main" id="{48D8B979-1304-8E5D-601B-A99B34090BCE}"/>
                  </a:ext>
                </a:extLst>
              </p14:cNvPr>
              <p14:cNvContentPartPr/>
              <p14:nvPr/>
            </p14:nvContentPartPr>
            <p14:xfrm>
              <a:off x="10901129" y="1415097"/>
              <a:ext cx="7560" cy="82800"/>
            </p14:xfrm>
          </p:contentPart>
        </mc:Choice>
        <mc:Fallback xmlns="">
          <p:pic>
            <p:nvPicPr>
              <p:cNvPr id="8" name="Γραφή 7">
                <a:extLst>
                  <a:ext uri="{FF2B5EF4-FFF2-40B4-BE49-F238E27FC236}">
                    <a16:creationId xmlns:a16="http://schemas.microsoft.com/office/drawing/2014/main" id="{48D8B979-1304-8E5D-601B-A99B34090BCE}"/>
                  </a:ext>
                </a:extLst>
              </p:cNvPr>
              <p:cNvPicPr/>
              <p:nvPr/>
            </p:nvPicPr>
            <p:blipFill>
              <a:blip r:embed="rId3"/>
              <a:stretch>
                <a:fillRect/>
              </a:stretch>
            </p:blipFill>
            <p:spPr>
              <a:xfrm>
                <a:off x="10892129" y="1406136"/>
                <a:ext cx="25200" cy="100364"/>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9" name="Γραφή 8">
                <a:extLst>
                  <a:ext uri="{FF2B5EF4-FFF2-40B4-BE49-F238E27FC236}">
                    <a16:creationId xmlns:a16="http://schemas.microsoft.com/office/drawing/2014/main" id="{DF3B5A88-8CFE-D545-81D8-5863A794306B}"/>
                  </a:ext>
                </a:extLst>
              </p14:cNvPr>
              <p14:cNvContentPartPr/>
              <p14:nvPr/>
            </p14:nvContentPartPr>
            <p14:xfrm>
              <a:off x="5605529" y="1765017"/>
              <a:ext cx="360" cy="360"/>
            </p14:xfrm>
          </p:contentPart>
        </mc:Choice>
        <mc:Fallback xmlns="">
          <p:pic>
            <p:nvPicPr>
              <p:cNvPr id="9" name="Γραφή 8">
                <a:extLst>
                  <a:ext uri="{FF2B5EF4-FFF2-40B4-BE49-F238E27FC236}">
                    <a16:creationId xmlns:a16="http://schemas.microsoft.com/office/drawing/2014/main" id="{DF3B5A88-8CFE-D545-81D8-5863A794306B}"/>
                  </a:ext>
                </a:extLst>
              </p:cNvPr>
              <p:cNvPicPr/>
              <p:nvPr/>
            </p:nvPicPr>
            <p:blipFill>
              <a:blip r:embed="rId5"/>
              <a:stretch>
                <a:fillRect/>
              </a:stretch>
            </p:blipFill>
            <p:spPr>
              <a:xfrm>
                <a:off x="5596529" y="1756017"/>
                <a:ext cx="18000" cy="18000"/>
              </a:xfrm>
              <a:prstGeom prst="rect">
                <a:avLst/>
              </a:prstGeom>
            </p:spPr>
          </p:pic>
        </mc:Fallback>
      </mc:AlternateContent>
      <p:sp>
        <p:nvSpPr>
          <p:cNvPr id="12" name="Ορθογώνιο: Στρογγύλεμα γωνιών 11">
            <a:extLst>
              <a:ext uri="{FF2B5EF4-FFF2-40B4-BE49-F238E27FC236}">
                <a16:creationId xmlns:a16="http://schemas.microsoft.com/office/drawing/2014/main" id="{19227C5F-26D0-30BA-8141-CA4D9548DD8D}"/>
              </a:ext>
            </a:extLst>
          </p:cNvPr>
          <p:cNvSpPr/>
          <p:nvPr/>
        </p:nvSpPr>
        <p:spPr>
          <a:xfrm>
            <a:off x="-259891" y="-367516"/>
            <a:ext cx="13300388" cy="7723905"/>
          </a:xfrm>
          <a:prstGeom prst="roundRect">
            <a:avLst/>
          </a:prstGeom>
          <a:solidFill>
            <a:srgbClr val="FBAED2"/>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Ορθογώνιο: Στρογγύλεμα γωνιών 16">
            <a:extLst>
              <a:ext uri="{FF2B5EF4-FFF2-40B4-BE49-F238E27FC236}">
                <a16:creationId xmlns:a16="http://schemas.microsoft.com/office/drawing/2014/main" id="{0EE8B39E-564C-15C6-589A-7D41355D2347}"/>
              </a:ext>
            </a:extLst>
          </p:cNvPr>
          <p:cNvSpPr/>
          <p:nvPr/>
        </p:nvSpPr>
        <p:spPr>
          <a:xfrm>
            <a:off x="3338213" y="2932505"/>
            <a:ext cx="755371" cy="686864"/>
          </a:xfrm>
          <a:prstGeom prst="roundRect">
            <a:avLst/>
          </a:prstGeom>
          <a:solidFill>
            <a:srgbClr val="FBAED2"/>
          </a:solidFill>
          <a:ln>
            <a:solidFill>
              <a:srgbClr val="FBAE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solidFill>
                <a:srgbClr val="E494DC"/>
              </a:solidFill>
            </a:endParaRPr>
          </a:p>
        </p:txBody>
      </p:sp>
      <p:sp>
        <p:nvSpPr>
          <p:cNvPr id="18" name="Ορθογώνιο: Στρογγύλεμα γωνιών 17">
            <a:extLst>
              <a:ext uri="{FF2B5EF4-FFF2-40B4-BE49-F238E27FC236}">
                <a16:creationId xmlns:a16="http://schemas.microsoft.com/office/drawing/2014/main" id="{95D47181-C336-2041-2167-8F57B275FD34}"/>
              </a:ext>
            </a:extLst>
          </p:cNvPr>
          <p:cNvSpPr/>
          <p:nvPr/>
        </p:nvSpPr>
        <p:spPr>
          <a:xfrm>
            <a:off x="-259891" y="-424820"/>
            <a:ext cx="13369958" cy="7723544"/>
          </a:xfrm>
          <a:prstGeom prst="roundRect">
            <a:avLst/>
          </a:prstGeom>
          <a:solidFill>
            <a:srgbClr val="FD6C9E"/>
          </a:solidFill>
          <a:ln>
            <a:solidFill>
              <a:srgbClr val="FD6C9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E7539EFB-636B-1A89-94AC-CAED6172C8A1}"/>
              </a:ext>
            </a:extLst>
          </p:cNvPr>
          <p:cNvSpPr txBox="1"/>
          <p:nvPr/>
        </p:nvSpPr>
        <p:spPr>
          <a:xfrm>
            <a:off x="0" y="-224579"/>
            <a:ext cx="11541211" cy="923330"/>
          </a:xfrm>
          <a:prstGeom prst="rect">
            <a:avLst/>
          </a:prstGeom>
          <a:noFill/>
        </p:spPr>
        <p:txBody>
          <a:bodyPr wrap="square" rtlCol="0">
            <a:spAutoFit/>
          </a:bodyPr>
          <a:lstStyle/>
          <a:p>
            <a:r>
              <a:rPr lang="el-GR" dirty="0"/>
              <a:t>				</a:t>
            </a:r>
            <a:r>
              <a:rPr lang="el-GR" sz="5400" dirty="0">
                <a:solidFill>
                  <a:srgbClr val="FFB7C5"/>
                </a:solidFill>
                <a:latin typeface="Franklin Gothic Heavy" panose="020B0903020102020204" pitchFamily="34" charset="0"/>
              </a:rPr>
              <a:t>ΦΩΤΟΓΡΑΦΙΕΣ</a:t>
            </a:r>
          </a:p>
        </p:txBody>
      </p:sp>
      <p:pic>
        <p:nvPicPr>
          <p:cNvPr id="4" name="Εικόνα 3">
            <a:extLst>
              <a:ext uri="{FF2B5EF4-FFF2-40B4-BE49-F238E27FC236}">
                <a16:creationId xmlns:a16="http://schemas.microsoft.com/office/drawing/2014/main" id="{D345AB20-DBEE-C52A-4AA9-B0F30F1A0D64}"/>
              </a:ext>
            </a:extLst>
          </p:cNvPr>
          <p:cNvPicPr>
            <a:picLocks noChangeAspect="1"/>
          </p:cNvPicPr>
          <p:nvPr/>
        </p:nvPicPr>
        <p:blipFill>
          <a:blip r:embed="rId6"/>
          <a:stretch>
            <a:fillRect/>
          </a:stretch>
        </p:blipFill>
        <p:spPr>
          <a:xfrm>
            <a:off x="1462638" y="417315"/>
            <a:ext cx="9266723" cy="6023370"/>
          </a:xfrm>
          <a:prstGeom prst="rect">
            <a:avLst/>
          </a:prstGeom>
        </p:spPr>
      </p:pic>
      <p:pic>
        <p:nvPicPr>
          <p:cNvPr id="10" name="Εικόνα 9" descr="Εικόνα που περιέχει κείμενο, καρτούν, εικονογράφηση&#10;&#10;Περιγραφή που δημιουργήθηκε αυτόματα">
            <a:extLst>
              <a:ext uri="{FF2B5EF4-FFF2-40B4-BE49-F238E27FC236}">
                <a16:creationId xmlns:a16="http://schemas.microsoft.com/office/drawing/2014/main" id="{0D660E03-03FB-506E-98BB-246ADF48567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9997" y="1135355"/>
            <a:ext cx="4514850" cy="3267075"/>
          </a:xfrm>
          <a:prstGeom prst="rect">
            <a:avLst/>
          </a:prstGeom>
        </p:spPr>
      </p:pic>
      <p:pic>
        <p:nvPicPr>
          <p:cNvPr id="15" name="Εικόνα 14" descr="Εικόνα που περιέχει θαλπωρή, άτομο, καναπές, εσωτερικός χώρος&#10;&#10;Περιγραφή που δημιουργήθηκε αυτόματα">
            <a:extLst>
              <a:ext uri="{FF2B5EF4-FFF2-40B4-BE49-F238E27FC236}">
                <a16:creationId xmlns:a16="http://schemas.microsoft.com/office/drawing/2014/main" id="{797F0F24-DD42-B1C3-A5A3-3504D98C82D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54633" y="1135355"/>
            <a:ext cx="5077356" cy="3267075"/>
          </a:xfrm>
          <a:prstGeom prst="rect">
            <a:avLst/>
          </a:prstGeom>
        </p:spPr>
      </p:pic>
    </p:spTree>
    <p:extLst>
      <p:ext uri="{BB962C8B-B14F-4D97-AF65-F5344CB8AC3E}">
        <p14:creationId xmlns:p14="http://schemas.microsoft.com/office/powerpoint/2010/main" val="10659856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391</Words>
  <Application>Microsoft Office PowerPoint</Application>
  <PresentationFormat>Ευρεία οθόνη</PresentationFormat>
  <Paragraphs>34</Paragraphs>
  <Slides>6</Slides>
  <Notes>0</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6</vt:i4>
      </vt:variant>
    </vt:vector>
  </HeadingPairs>
  <TitlesOfParts>
    <vt:vector size="19" baseType="lpstr">
      <vt:lpstr>Aharoni</vt:lpstr>
      <vt:lpstr>Amasis MT Pro Black</vt:lpstr>
      <vt:lpstr>Arial</vt:lpstr>
      <vt:lpstr>Calibri</vt:lpstr>
      <vt:lpstr>Calibri Light</vt:lpstr>
      <vt:lpstr>Franklin Gothic Heavy</vt:lpstr>
      <vt:lpstr>Georgia Pro Black</vt:lpstr>
      <vt:lpstr>Jumble</vt:lpstr>
      <vt:lpstr>Palatino Linotype</vt:lpstr>
      <vt:lpstr>Roboto</vt:lpstr>
      <vt:lpstr>Segoe UI Black</vt:lpstr>
      <vt:lpstr>Segoe UI Variable Display</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Ελένη Κολοριζου</dc:creator>
  <cp:lastModifiedBy>SK</cp:lastModifiedBy>
  <cp:revision>2</cp:revision>
  <dcterms:created xsi:type="dcterms:W3CDTF">2024-02-11T15:34:28Z</dcterms:created>
  <dcterms:modified xsi:type="dcterms:W3CDTF">2024-04-23T18:15:07Z</dcterms:modified>
</cp:coreProperties>
</file>