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3CF3D-A37F-4CF9-8975-431CA3699A7B}" v="10" dt="2024-10-16T07:24:41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3725" autoAdjust="0"/>
  </p:normalViewPr>
  <p:slideViewPr>
    <p:cSldViewPr snapToGrid="0">
      <p:cViewPr varScale="1">
        <p:scale>
          <a:sx n="111" d="100"/>
          <a:sy n="111" d="100"/>
        </p:scale>
        <p:origin x="166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silis Kotoulas" userId="410666e216e7fcd5" providerId="LiveId" clId="{47F2F130-279B-45B9-AC5F-15DE831FD132}"/>
    <pc:docChg chg="modSld modMainMaster">
      <pc:chgData name="Vasilis Kotoulas" userId="410666e216e7fcd5" providerId="LiveId" clId="{47F2F130-279B-45B9-AC5F-15DE831FD132}" dt="2024-09-30T17:24:19.341" v="2"/>
      <pc:docMkLst>
        <pc:docMk/>
      </pc:docMkLst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58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59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0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1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2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3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4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5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6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7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8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69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70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71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72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73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74"/>
        </pc:sldMkLst>
      </pc:sldChg>
      <pc:sldChg chg="modAnim">
        <pc:chgData name="Vasilis Kotoulas" userId="410666e216e7fcd5" providerId="LiveId" clId="{47F2F130-279B-45B9-AC5F-15DE831FD132}" dt="2024-09-30T17:23:27.548" v="1"/>
        <pc:sldMkLst>
          <pc:docMk/>
          <pc:sldMk cId="0" sldId="275"/>
        </pc:sldMkLst>
      </pc:sldChg>
      <pc:sldMasterChg chg="modAnim modSldLayout">
        <pc:chgData name="Vasilis Kotoulas" userId="410666e216e7fcd5" providerId="LiveId" clId="{47F2F130-279B-45B9-AC5F-15DE831FD132}" dt="2024-09-30T17:24:19.341" v="2"/>
        <pc:sldMasterMkLst>
          <pc:docMk/>
          <pc:sldMasterMk cId="0" sldId="2147483732"/>
        </pc:sldMasterMkLst>
        <pc:sldLayoutChg chg="modAnim">
          <pc:chgData name="Vasilis Kotoulas" userId="410666e216e7fcd5" providerId="LiveId" clId="{47F2F130-279B-45B9-AC5F-15DE831FD132}" dt="2024-09-30T17:23:27.548" v="1"/>
          <pc:sldLayoutMkLst>
            <pc:docMk/>
            <pc:sldMasterMk cId="0" sldId="2147483732"/>
            <pc:sldLayoutMk cId="131652946" sldId="2147483774"/>
          </pc:sldLayoutMkLst>
        </pc:sldLayoutChg>
      </pc:sldMasterChg>
    </pc:docChg>
  </pc:docChgLst>
  <pc:docChgLst>
    <pc:chgData name="Επισκέπτης" providerId="Windows Live" clId="Web-{08D3CF3D-A37F-4CF9-8975-431CA3699A7B}"/>
    <pc:docChg chg="modSld">
      <pc:chgData name="Επισκέπτης" userId="" providerId="Windows Live" clId="Web-{08D3CF3D-A37F-4CF9-8975-431CA3699A7B}" dt="2024-10-16T07:24:41.813" v="9" actId="20577"/>
      <pc:docMkLst>
        <pc:docMk/>
      </pc:docMkLst>
      <pc:sldChg chg="addSp delSp modSp">
        <pc:chgData name="Επισκέπτης" userId="" providerId="Windows Live" clId="Web-{08D3CF3D-A37F-4CF9-8975-431CA3699A7B}" dt="2024-10-16T07:24:41.813" v="9" actId="20577"/>
        <pc:sldMkLst>
          <pc:docMk/>
          <pc:sldMk cId="0" sldId="269"/>
        </pc:sldMkLst>
        <pc:spChg chg="mod">
          <ac:chgData name="Επισκέπτης" userId="" providerId="Windows Live" clId="Web-{08D3CF3D-A37F-4CF9-8975-431CA3699A7B}" dt="2024-10-16T07:24:41.813" v="9" actId="20577"/>
          <ac:spMkLst>
            <pc:docMk/>
            <pc:sldMk cId="0" sldId="269"/>
            <ac:spMk id="18435" creationId="{E4DE8E7B-E492-E38F-C8DF-DAB77683E154}"/>
          </ac:spMkLst>
        </pc:spChg>
        <pc:inkChg chg="add del">
          <ac:chgData name="Επισκέπτης" userId="" providerId="Windows Live" clId="Web-{08D3CF3D-A37F-4CF9-8975-431CA3699A7B}" dt="2024-10-16T07:20:14.398" v="7"/>
          <ac:inkMkLst>
            <pc:docMk/>
            <pc:sldMk cId="0" sldId="269"/>
            <ac:inkMk id="2" creationId="{A0840353-51E3-9905-ABC6-EB6FD3FA511B}"/>
          </ac:inkMkLst>
        </pc:inkChg>
        <pc:inkChg chg="add del">
          <ac:chgData name="Επισκέπτης" userId="" providerId="Windows Live" clId="Web-{08D3CF3D-A37F-4CF9-8975-431CA3699A7B}" dt="2024-10-16T07:20:11.477" v="6"/>
          <ac:inkMkLst>
            <pc:docMk/>
            <pc:sldMk cId="0" sldId="269"/>
            <ac:inkMk id="3" creationId="{6B52E6E8-DD5E-A6D2-8C4D-44C68A9206B6}"/>
          </ac:inkMkLst>
        </pc:inkChg>
        <pc:inkChg chg="add del">
          <ac:chgData name="Επισκέπτης" userId="" providerId="Windows Live" clId="Web-{08D3CF3D-A37F-4CF9-8975-431CA3699A7B}" dt="2024-10-16T07:20:07.992" v="5"/>
          <ac:inkMkLst>
            <pc:docMk/>
            <pc:sldMk cId="0" sldId="269"/>
            <ac:inkMk id="4" creationId="{BE196CEC-64F9-633E-2660-DC672CECBD59}"/>
          </ac:inkMkLst>
        </pc:inkChg>
        <pc:inkChg chg="add del">
          <ac:chgData name="Επισκέπτης" userId="" providerId="Windows Live" clId="Web-{08D3CF3D-A37F-4CF9-8975-431CA3699A7B}" dt="2024-10-16T07:20:04.929" v="4"/>
          <ac:inkMkLst>
            <pc:docMk/>
            <pc:sldMk cId="0" sldId="269"/>
            <ac:inkMk id="5" creationId="{9573B6CB-7675-D52F-E707-7708BE7C6D88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88B7AC-2E1E-E314-FBE5-5DC0958D40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DBBE6-ADAF-0257-3FD7-3A570B4734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94BC29B-6EB0-44C8-9DAB-EF1E9FB22B9E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1D2C7-68FF-7D21-4B57-F2FDE81A82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01FBA-DB7E-6256-856A-4B4267F775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D359E2A-335A-441D-8F38-E63C93EDAC7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0FB4DEF-BBD7-23FB-CB72-CF599DDA97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48145-5046-0FEA-0A5D-C74CF938BA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3F957E-A87D-4D5D-9EB4-4C9D225060F5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750F8E6-89E5-F6D9-C381-0ED887D39C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EAB638A-B2DB-9CDC-4F6A-5DCCA9556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06D2A-3CF6-DA26-CD5E-3302DC57D3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C8E2E-FEEF-D132-AD1E-424387C472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91C7A83-E003-44A4-89EE-5A923A60C7B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>
            <a:extLst>
              <a:ext uri="{FF2B5EF4-FFF2-40B4-BE49-F238E27FC236}">
                <a16:creationId xmlns:a16="http://schemas.microsoft.com/office/drawing/2014/main" id="{58379436-C05A-2323-6952-AFF3BECF29C9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3684730-09B0-7E76-689D-61F9F58A8331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51615DC-88F7-4BBF-C3DB-EDB42E59FFFC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B7FE0DA7-2F9E-5260-4564-505BBA9FE247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7A9D8EB1-2AC0-1C32-772C-9E8E2BFE4868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62204BBC-2A9E-6ABD-4DC0-9386D1BC638A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05A9D328-1ABC-931C-BF67-BB04894619D4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38CF3FCA-9BFA-44E8-1EF3-81399408CD0E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F93BDE22-2440-6DB5-9E31-5962FAFA3875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E6BAC99-39F9-B128-1326-F92B4D3E8EE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A263B4F4-1108-128A-EEC8-80CC796F7A26}"/>
                </a:ext>
              </a:extLst>
            </p:cNvPr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92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51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6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605064"/>
            <a:ext cx="4184035" cy="44362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605065"/>
            <a:ext cx="4184034" cy="44362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3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470320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242579"/>
            <a:ext cx="4185623" cy="379878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470320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242579"/>
            <a:ext cx="4185617" cy="379878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178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22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37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49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77863" y="1595336"/>
            <a:ext cx="5121358" cy="49499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622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C3B72343-C463-FAC2-9A67-42FF6382B2FF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89EE61-3816-3187-E564-AC2F05D4269F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DC08F40-F861-4917-819B-F20A9C1E485A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D4A8B030-94F3-BDF2-A72A-C05EE508AAF1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E5415C00-F334-284F-2394-2E1B6A4105E2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08162BD-058F-E550-AE04-B25B7988C950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359CA64F-EB71-3076-9E68-BD6791B0EDC0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D54DF642-E685-5A3A-5328-305B59184EF9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BDF571EE-37A7-15D6-EAE5-2607E9F9888B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D50E9657-88F2-BEF8-F0B8-D3A594DE2961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78684028-8444-27E5-8D1C-0B32CDC0AEDC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84E5A1EC-7634-B95A-6621-EB518C086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92175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62C45-C2BA-7602-E869-888242AE80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1576388"/>
            <a:ext cx="8596312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accent1"/>
          </a:solidFill>
          <a:latin typeface="Calibri Light" panose="020F0302020204030204" pitchFamily="34" charset="0"/>
          <a:ea typeface="Calibri Light" panose="020F0302020204030204" pitchFamily="34" charset="0"/>
          <a:cs typeface="Calibri Light" panose="020F030202020403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libri Light" panose="020F0302020204030204" pitchFamily="34" charset="0"/>
          <a:ea typeface="Calibri Light" pitchFamily="34" charset="0"/>
          <a:cs typeface="Calibri Light" panose="020F0302020204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libri Light" panose="020F0302020204030204" pitchFamily="34" charset="0"/>
          <a:ea typeface="Calibri Light" pitchFamily="34" charset="0"/>
          <a:cs typeface="Calibri Light" panose="020F0302020204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libri Light" panose="020F0302020204030204" pitchFamily="34" charset="0"/>
          <a:ea typeface="Calibri Light" pitchFamily="34" charset="0"/>
          <a:cs typeface="Calibri Light" panose="020F0302020204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libri Light" panose="020F0302020204030204" pitchFamily="34" charset="0"/>
          <a:ea typeface="Calibri Light" pitchFamily="34" charset="0"/>
          <a:cs typeface="Calibri Light" panose="020F03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2000" kern="1200">
          <a:solidFill>
            <a:srgbClr val="404040"/>
          </a:solidFill>
          <a:latin typeface="Calibri Light" panose="020F0302020204030204" pitchFamily="34" charset="0"/>
          <a:ea typeface="Calibri Light" panose="020F0302020204030204" pitchFamily="34" charset="0"/>
          <a:cs typeface="Calibri Light" panose="020F0302020204030204" pitchFamily="34" charset="0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kern="1200">
          <a:solidFill>
            <a:srgbClr val="404040"/>
          </a:solidFill>
          <a:latin typeface="Calibri Light" panose="020F0302020204030204" pitchFamily="34" charset="0"/>
          <a:ea typeface="Calibri Light" panose="020F0302020204030204" pitchFamily="34" charset="0"/>
          <a:cs typeface="Calibri Light" panose="020F0302020204030204" pitchFamily="34" charset="0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600" kern="1200">
          <a:solidFill>
            <a:srgbClr val="404040"/>
          </a:solidFill>
          <a:latin typeface="Calibri Light" panose="020F0302020204030204" pitchFamily="34" charset="0"/>
          <a:ea typeface="Calibri Light" panose="020F0302020204030204" pitchFamily="34" charset="0"/>
          <a:cs typeface="Calibri Light" panose="020F0302020204030204" pitchFamily="34" charset="0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400" kern="1200">
          <a:solidFill>
            <a:srgbClr val="404040"/>
          </a:solidFill>
          <a:latin typeface="Calibri Light" panose="020F0302020204030204" pitchFamily="34" charset="0"/>
          <a:ea typeface="Calibri Light" panose="020F0302020204030204" pitchFamily="34" charset="0"/>
          <a:cs typeface="Calibri Light" panose="020F0302020204030204" pitchFamily="34" charset="0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400" kern="1200">
          <a:solidFill>
            <a:srgbClr val="404040"/>
          </a:solidFill>
          <a:latin typeface="Calibri Light" panose="020F0302020204030204" pitchFamily="34" charset="0"/>
          <a:ea typeface="Calibri Light" panose="020F0302020204030204" pitchFamily="34" charset="0"/>
          <a:cs typeface="Calibri Light" panose="020F03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9210459-A38B-D308-0279-B79C3D968F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el-GR" altLang="el-GR"/>
              <a:t>Κεφάλαιο </a:t>
            </a:r>
            <a:r>
              <a:rPr lang="en-US" altLang="el-GR"/>
              <a:t>1</a:t>
            </a:r>
            <a:endParaRPr lang="el-GR" altLang="el-GR"/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9D479D0B-C8BB-7439-3BA8-1EF3357BB0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7F7F7F"/>
                </a:solidFill>
              </a:rPr>
              <a:t>Εισαγωγή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808A1BA-2EE7-DB0E-8EB8-5510A7EB6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(μεγάλη σε μικρή)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B0559660-8E97-D86B-A798-87EC91B51B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z="1900" b="1" u="sng"/>
              <a:t>d -&gt; h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1700"/>
              <a:t>Πολλαπλασιάζω με </a:t>
            </a:r>
            <a:r>
              <a:rPr lang="en-US" altLang="el-GR" sz="1700"/>
              <a:t>24</a:t>
            </a:r>
            <a:r>
              <a:rPr lang="el-GR" altLang="el-GR" sz="1700"/>
              <a:t> γιατί </a:t>
            </a:r>
            <a:r>
              <a:rPr lang="en-US" altLang="el-GR" sz="1700"/>
              <a:t>1 d </a:t>
            </a:r>
            <a:r>
              <a:rPr lang="el-GR" altLang="el-GR" sz="1700"/>
              <a:t>είναι </a:t>
            </a:r>
            <a:r>
              <a:rPr lang="en-US" altLang="el-GR" sz="1700"/>
              <a:t>24 h</a:t>
            </a:r>
            <a:r>
              <a:rPr lang="el-GR" altLang="el-GR" sz="1700"/>
              <a:t> </a:t>
            </a:r>
            <a:endParaRPr lang="en-US" altLang="el-GR" sz="1700"/>
          </a:p>
          <a:p>
            <a:pPr lvl="1" eaLnBrk="1" hangingPunct="1">
              <a:lnSpc>
                <a:spcPct val="90000"/>
              </a:lnSpc>
            </a:pPr>
            <a:r>
              <a:rPr lang="el-GR" altLang="el-GR" sz="1700"/>
              <a:t>Παράδειγμα</a:t>
            </a:r>
            <a:r>
              <a:rPr lang="en-US" altLang="el-GR" sz="1700"/>
              <a:t>: 2 d</a:t>
            </a:r>
            <a:r>
              <a:rPr lang="el-GR" altLang="el-GR" sz="1700"/>
              <a:t> -&gt; </a:t>
            </a:r>
            <a:r>
              <a:rPr lang="en-US" altLang="el-GR" sz="1700"/>
              <a:t>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l-GR" sz="1500"/>
              <a:t>2</a:t>
            </a:r>
            <a:r>
              <a:rPr lang="el-GR" altLang="el-GR" sz="1500"/>
              <a:t> </a:t>
            </a:r>
            <a:r>
              <a:rPr lang="en-US" altLang="el-GR" sz="1500"/>
              <a:t>d</a:t>
            </a:r>
            <a:r>
              <a:rPr lang="el-GR" altLang="el-GR" sz="1500"/>
              <a:t>=</a:t>
            </a:r>
            <a:r>
              <a:rPr lang="en-US" altLang="el-GR" sz="1500"/>
              <a:t>2</a:t>
            </a:r>
            <a:r>
              <a:rPr lang="el-GR" altLang="el-GR" sz="1500"/>
              <a:t>*</a:t>
            </a:r>
            <a:r>
              <a:rPr lang="en-US" altLang="el-GR" sz="1500"/>
              <a:t>24 h  = 48 h</a:t>
            </a:r>
            <a:endParaRPr lang="en-US" altLang="el-GR" sz="1500" b="1" u="sng"/>
          </a:p>
          <a:p>
            <a:pPr eaLnBrk="1" hangingPunct="1">
              <a:lnSpc>
                <a:spcPct val="90000"/>
              </a:lnSpc>
            </a:pPr>
            <a:r>
              <a:rPr lang="en-US" altLang="el-GR" sz="1900" b="1" u="sng"/>
              <a:t>h -&gt; min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1700"/>
              <a:t>Πολλαπλασιάζω με </a:t>
            </a:r>
            <a:r>
              <a:rPr lang="en-US" altLang="el-GR" sz="1700"/>
              <a:t>6</a:t>
            </a:r>
            <a:r>
              <a:rPr lang="el-GR" altLang="el-GR" sz="1700"/>
              <a:t>0 γιατί </a:t>
            </a:r>
            <a:r>
              <a:rPr lang="en-US" altLang="el-GR" sz="1700"/>
              <a:t>1 h </a:t>
            </a:r>
            <a:r>
              <a:rPr lang="el-GR" altLang="el-GR" sz="1700"/>
              <a:t>είναι </a:t>
            </a:r>
            <a:r>
              <a:rPr lang="en-US" altLang="el-GR" sz="1700"/>
              <a:t>60 min</a:t>
            </a:r>
            <a:r>
              <a:rPr lang="el-GR" altLang="el-GR" sz="1700"/>
              <a:t> </a:t>
            </a:r>
            <a:endParaRPr lang="en-US" altLang="el-GR" sz="1700"/>
          </a:p>
          <a:p>
            <a:pPr lvl="1" eaLnBrk="1" hangingPunct="1">
              <a:lnSpc>
                <a:spcPct val="90000"/>
              </a:lnSpc>
            </a:pPr>
            <a:r>
              <a:rPr lang="el-GR" altLang="el-GR" sz="1700"/>
              <a:t>Παράδειγμα</a:t>
            </a:r>
            <a:r>
              <a:rPr lang="en-US" altLang="el-GR" sz="1700"/>
              <a:t>: 5 h</a:t>
            </a:r>
            <a:r>
              <a:rPr lang="el-GR" altLang="el-GR" sz="1700"/>
              <a:t> -&gt; </a:t>
            </a:r>
            <a:r>
              <a:rPr lang="en-US" altLang="el-GR" sz="1700"/>
              <a:t>min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 sz="1500"/>
              <a:t>5 </a:t>
            </a:r>
            <a:r>
              <a:rPr lang="en-US" altLang="el-GR" sz="1500"/>
              <a:t>h</a:t>
            </a:r>
            <a:r>
              <a:rPr lang="el-GR" altLang="el-GR" sz="1500"/>
              <a:t>=5*</a:t>
            </a:r>
            <a:r>
              <a:rPr lang="en-US" altLang="el-GR" sz="1500"/>
              <a:t>6</a:t>
            </a:r>
            <a:r>
              <a:rPr lang="el-GR" altLang="el-GR" sz="1500"/>
              <a:t>0</a:t>
            </a:r>
            <a:r>
              <a:rPr lang="en-US" altLang="el-GR" sz="1500"/>
              <a:t>min = 300 min</a:t>
            </a:r>
            <a:endParaRPr lang="el-GR" altLang="el-GR" sz="1500"/>
          </a:p>
          <a:p>
            <a:pPr eaLnBrk="1" hangingPunct="1">
              <a:lnSpc>
                <a:spcPct val="90000"/>
              </a:lnSpc>
            </a:pPr>
            <a:r>
              <a:rPr lang="en-US" altLang="el-GR" sz="1900" b="1" u="sng"/>
              <a:t>min</a:t>
            </a:r>
            <a:r>
              <a:rPr lang="el-GR" altLang="el-GR" sz="1900" b="1" u="sng"/>
              <a:t> </a:t>
            </a:r>
            <a:r>
              <a:rPr lang="en-US" altLang="el-GR" sz="1900" b="1" u="sng"/>
              <a:t>-&gt;</a:t>
            </a:r>
            <a:r>
              <a:rPr lang="el-GR" altLang="el-GR" sz="1900" b="1" u="sng"/>
              <a:t> </a:t>
            </a:r>
            <a:r>
              <a:rPr lang="en-US" altLang="el-GR" sz="1900" b="1" u="sng"/>
              <a:t>sec</a:t>
            </a:r>
            <a:r>
              <a:rPr lang="el-GR" altLang="el-GR" sz="1900" b="1" u="sng"/>
              <a:t>  </a:t>
            </a:r>
            <a:endParaRPr lang="en-US" altLang="el-GR" sz="1900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 sz="1700"/>
              <a:t>Πολλαπλασιάζω με </a:t>
            </a:r>
            <a:r>
              <a:rPr lang="en-US" altLang="el-GR" sz="1700"/>
              <a:t>6</a:t>
            </a:r>
            <a:r>
              <a:rPr lang="el-GR" altLang="el-GR" sz="1700"/>
              <a:t>0 γιατί </a:t>
            </a:r>
            <a:r>
              <a:rPr lang="en-US" altLang="el-GR" sz="1700"/>
              <a:t>1 min </a:t>
            </a:r>
            <a:r>
              <a:rPr lang="el-GR" altLang="el-GR" sz="1700"/>
              <a:t>είναι </a:t>
            </a:r>
            <a:r>
              <a:rPr lang="en-US" altLang="el-GR" sz="1700"/>
              <a:t>60 sec</a:t>
            </a:r>
            <a:r>
              <a:rPr lang="el-GR" altLang="el-GR" sz="1700"/>
              <a:t> </a:t>
            </a:r>
            <a:endParaRPr lang="en-US" altLang="el-GR" sz="1700"/>
          </a:p>
          <a:p>
            <a:pPr lvl="1" eaLnBrk="1" hangingPunct="1">
              <a:lnSpc>
                <a:spcPct val="90000"/>
              </a:lnSpc>
            </a:pPr>
            <a:r>
              <a:rPr lang="el-GR" altLang="el-GR" sz="1700"/>
              <a:t>Παράδειγμα</a:t>
            </a:r>
            <a:r>
              <a:rPr lang="en-US" altLang="el-GR" sz="1700"/>
              <a:t>: </a:t>
            </a:r>
            <a:r>
              <a:rPr lang="el-GR" altLang="el-GR" sz="1700"/>
              <a:t>7 </a:t>
            </a:r>
            <a:r>
              <a:rPr lang="en-US" altLang="el-GR" sz="1700"/>
              <a:t>min</a:t>
            </a:r>
            <a:r>
              <a:rPr lang="el-GR" altLang="el-GR" sz="1700"/>
              <a:t>  -&gt; </a:t>
            </a:r>
            <a:r>
              <a:rPr lang="en-US" altLang="el-GR" sz="1700"/>
              <a:t>sec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 sz="1500"/>
              <a:t>7 </a:t>
            </a:r>
            <a:r>
              <a:rPr lang="en-US" altLang="el-GR" sz="1500"/>
              <a:t>min</a:t>
            </a:r>
            <a:r>
              <a:rPr lang="el-GR" altLang="el-GR" sz="1500"/>
              <a:t> =7*</a:t>
            </a:r>
            <a:r>
              <a:rPr lang="en-US" altLang="el-GR" sz="1500"/>
              <a:t>6</a:t>
            </a:r>
            <a:r>
              <a:rPr lang="el-GR" altLang="el-GR" sz="1500"/>
              <a:t>0</a:t>
            </a:r>
            <a:r>
              <a:rPr lang="en-US" altLang="el-GR" sz="1500"/>
              <a:t> sec = 420 sec</a:t>
            </a:r>
            <a:endParaRPr lang="el-GR" altLang="el-GR" sz="1500"/>
          </a:p>
          <a:p>
            <a:pPr eaLnBrk="1" hangingPunct="1">
              <a:lnSpc>
                <a:spcPct val="90000"/>
              </a:lnSpc>
            </a:pPr>
            <a:endParaRPr lang="el-GR" altLang="el-GR" sz="1900"/>
          </a:p>
          <a:p>
            <a:pPr lvl="1" eaLnBrk="1" hangingPunct="1">
              <a:lnSpc>
                <a:spcPct val="90000"/>
              </a:lnSpc>
            </a:pPr>
            <a:endParaRPr lang="el-GR" altLang="el-GR" sz="1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4F44863-5B41-CC0A-8522-46D76594E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(μικρή σε μεγάλη)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E119F72-A02C-340D-4F69-58CE4B5E5D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sec</a:t>
            </a:r>
            <a:r>
              <a:rPr lang="el-GR" altLang="el-GR" b="1" u="sng"/>
              <a:t> </a:t>
            </a:r>
            <a:r>
              <a:rPr lang="en-US" altLang="el-GR" b="1" u="sng"/>
              <a:t>-&gt;min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</a:t>
            </a:r>
            <a:r>
              <a:rPr lang="en-US" altLang="el-GR"/>
              <a:t>6</a:t>
            </a:r>
            <a:r>
              <a:rPr lang="el-GR" altLang="el-GR"/>
              <a:t>0 γιατί </a:t>
            </a:r>
            <a:r>
              <a:rPr lang="en-US" altLang="el-GR"/>
              <a:t>1 min </a:t>
            </a:r>
            <a:r>
              <a:rPr lang="el-GR" altLang="el-GR"/>
              <a:t>είναι </a:t>
            </a:r>
            <a:r>
              <a:rPr lang="en-US" altLang="el-GR"/>
              <a:t>60 sec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 300 </a:t>
            </a:r>
            <a:r>
              <a:rPr lang="en-US" altLang="el-GR"/>
              <a:t>sec</a:t>
            </a:r>
            <a:r>
              <a:rPr lang="el-GR" altLang="el-GR"/>
              <a:t>  -&gt; </a:t>
            </a:r>
            <a:r>
              <a:rPr lang="en-US" altLang="el-GR"/>
              <a:t>min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300 </a:t>
            </a:r>
            <a:r>
              <a:rPr lang="en-US" altLang="el-GR"/>
              <a:t>sec</a:t>
            </a:r>
            <a:r>
              <a:rPr lang="el-GR" altLang="el-GR"/>
              <a:t>  =(300 / </a:t>
            </a:r>
            <a:r>
              <a:rPr lang="en-US" altLang="el-GR"/>
              <a:t>6</a:t>
            </a:r>
            <a:r>
              <a:rPr lang="el-GR" altLang="el-GR"/>
              <a:t>0)</a:t>
            </a:r>
            <a:r>
              <a:rPr lang="en-US" altLang="el-GR"/>
              <a:t> min = 5 min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min -&gt; h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</a:t>
            </a:r>
            <a:r>
              <a:rPr lang="en-US" altLang="el-GR"/>
              <a:t>6</a:t>
            </a:r>
            <a:r>
              <a:rPr lang="el-GR" altLang="el-GR"/>
              <a:t>0 γιατί </a:t>
            </a:r>
            <a:r>
              <a:rPr lang="en-US" altLang="el-GR"/>
              <a:t>1 h </a:t>
            </a:r>
            <a:r>
              <a:rPr lang="el-GR" altLang="el-GR"/>
              <a:t>είναι </a:t>
            </a:r>
            <a:r>
              <a:rPr lang="en-US" altLang="el-GR"/>
              <a:t>60 min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120 min</a:t>
            </a:r>
            <a:r>
              <a:rPr lang="el-GR" altLang="el-GR"/>
              <a:t> -&gt; </a:t>
            </a:r>
            <a:r>
              <a:rPr lang="en-US" altLang="el-GR"/>
              <a:t>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l-GR"/>
              <a:t>120 min</a:t>
            </a:r>
            <a:r>
              <a:rPr lang="el-GR" altLang="el-GR"/>
              <a:t>=</a:t>
            </a:r>
            <a:r>
              <a:rPr lang="en-US" altLang="el-GR"/>
              <a:t>( 120 /60 ) h = 2 h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h -&gt; d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</a:t>
            </a:r>
            <a:r>
              <a:rPr lang="en-US" altLang="el-GR"/>
              <a:t>24</a:t>
            </a:r>
            <a:r>
              <a:rPr lang="el-GR" altLang="el-GR"/>
              <a:t> γιατί </a:t>
            </a:r>
            <a:r>
              <a:rPr lang="en-US" altLang="el-GR"/>
              <a:t>1 d </a:t>
            </a:r>
            <a:r>
              <a:rPr lang="el-GR" altLang="el-GR"/>
              <a:t>είναι </a:t>
            </a:r>
            <a:r>
              <a:rPr lang="en-US" altLang="el-GR"/>
              <a:t>24 h</a:t>
            </a:r>
            <a:r>
              <a:rPr lang="el-GR" altLang="el-GR"/>
              <a:t> 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72 h</a:t>
            </a:r>
            <a:r>
              <a:rPr lang="el-GR" altLang="el-GR"/>
              <a:t> -&gt; </a:t>
            </a:r>
            <a:r>
              <a:rPr lang="en-US" altLang="el-GR"/>
              <a:t>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l-GR"/>
              <a:t>72 h</a:t>
            </a:r>
            <a:r>
              <a:rPr lang="el-GR" altLang="el-GR"/>
              <a:t>=</a:t>
            </a:r>
            <a:r>
              <a:rPr lang="en-US" altLang="el-GR"/>
              <a:t>( 72 / 24 ) d = 3 d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lvl="1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8E6EACE-1F4A-D96A-BB3C-21843AF74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Επιφάνεια	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493A634A-464E-1E9A-C69D-6465B2483B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Βασική μονάδα: τετραγωνικό μέτρο (</a:t>
            </a:r>
            <a:r>
              <a:rPr lang="en-US" altLang="el-GR"/>
              <a:t>m</a:t>
            </a:r>
            <a:r>
              <a:rPr lang="el-GR" altLang="el-GR" baseline="30000"/>
              <a:t>2</a:t>
            </a:r>
            <a:r>
              <a:rPr lang="en-US" altLang="el-GR"/>
              <a:t>)</a:t>
            </a:r>
          </a:p>
          <a:p>
            <a:pPr eaLnBrk="1" hangingPunct="1"/>
            <a:r>
              <a:rPr lang="el-GR" altLang="el-GR"/>
              <a:t>Άλλες μονάδες: Τετραγωνικό Χιλιόμετρο (</a:t>
            </a:r>
            <a:r>
              <a:rPr lang="en-US" altLang="el-GR"/>
              <a:t>Km</a:t>
            </a:r>
            <a:r>
              <a:rPr lang="el-GR" altLang="el-GR" baseline="30000"/>
              <a:t>2</a:t>
            </a:r>
            <a:r>
              <a:rPr lang="el-GR" altLang="el-GR"/>
              <a:t>), τετραγωνικό χιλιοστό (</a:t>
            </a:r>
            <a:r>
              <a:rPr lang="en-US" altLang="el-GR"/>
              <a:t>mm</a:t>
            </a:r>
            <a:r>
              <a:rPr lang="el-GR" altLang="el-GR" baseline="30000"/>
              <a:t>2</a:t>
            </a:r>
            <a:r>
              <a:rPr lang="el-GR" altLang="el-GR"/>
              <a:t>), τετραγωνικό εκατοστό (</a:t>
            </a:r>
            <a:r>
              <a:rPr lang="en-US" altLang="el-GR"/>
              <a:t>cm</a:t>
            </a:r>
            <a:r>
              <a:rPr lang="el-GR" altLang="el-GR" baseline="30000"/>
              <a:t>2</a:t>
            </a:r>
            <a:r>
              <a:rPr lang="el-GR" altLang="el-GR"/>
              <a:t>)</a:t>
            </a:r>
            <a:endParaRPr lang="en-US" altLang="el-GR"/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E1C34F6-0DC7-C4BD-9435-ED9F6AEB1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(μεγάλη σε μικρή)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D53460F-8A2E-AD55-86EB-D22DF1DD69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Km</a:t>
            </a:r>
            <a:r>
              <a:rPr lang="el-GR" altLang="el-GR" b="1" u="sng" baseline="30000"/>
              <a:t>2</a:t>
            </a:r>
            <a:r>
              <a:rPr lang="el-GR" altLang="el-GR" b="1" u="sng"/>
              <a:t> 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</a:t>
            </a:r>
            <a:r>
              <a:rPr lang="el-GR" altLang="el-GR" b="1" u="sng" baseline="30000"/>
              <a:t> 2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1000000 γιατί ένα </a:t>
            </a:r>
            <a:r>
              <a:rPr lang="en-US" altLang="el-GR"/>
              <a:t>Km</a:t>
            </a:r>
            <a:r>
              <a:rPr lang="el-GR" altLang="el-GR" baseline="30000"/>
              <a:t> 2</a:t>
            </a:r>
            <a:r>
              <a:rPr lang="el-GR" altLang="el-GR"/>
              <a:t> είναι 1000000</a:t>
            </a:r>
            <a:r>
              <a:rPr lang="en-US" altLang="el-GR"/>
              <a:t> m</a:t>
            </a:r>
            <a:r>
              <a:rPr lang="el-GR" altLang="el-GR" baseline="30000"/>
              <a:t> 2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5 Km</a:t>
            </a:r>
            <a:r>
              <a:rPr lang="el-GR" altLang="el-GR" baseline="30000"/>
              <a:t> 2</a:t>
            </a:r>
            <a:r>
              <a:rPr lang="el-GR" altLang="el-GR"/>
              <a:t>  -&gt;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5 </a:t>
            </a:r>
            <a:r>
              <a:rPr lang="en-US" altLang="el-GR"/>
              <a:t>Km</a:t>
            </a:r>
            <a:r>
              <a:rPr lang="el-GR" altLang="el-GR" baseline="30000"/>
              <a:t> 2</a:t>
            </a:r>
            <a:r>
              <a:rPr lang="el-GR" altLang="el-GR"/>
              <a:t> =5* 1000000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r>
              <a:rPr lang="en-US" altLang="el-GR"/>
              <a:t> = 5000</a:t>
            </a:r>
            <a:r>
              <a:rPr lang="el-GR" altLang="el-GR"/>
              <a:t>000</a:t>
            </a:r>
            <a:r>
              <a:rPr lang="en-US" altLang="el-GR"/>
              <a:t> m</a:t>
            </a:r>
            <a:r>
              <a:rPr lang="el-GR" altLang="el-GR" baseline="30000"/>
              <a:t> 2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 baseline="30000"/>
              <a:t> 2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cm</a:t>
            </a:r>
            <a:r>
              <a:rPr lang="el-GR" altLang="el-GR" b="1" u="sng" baseline="30000"/>
              <a:t> 2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10000 γιατί ένα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r>
              <a:rPr lang="el-GR" altLang="el-GR"/>
              <a:t> είναι 10000</a:t>
            </a:r>
            <a:r>
              <a:rPr lang="en-US" altLang="el-GR"/>
              <a:t> cm</a:t>
            </a:r>
            <a:r>
              <a:rPr lang="el-GR" altLang="el-GR" baseline="30000"/>
              <a:t> 2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r>
              <a:rPr lang="el-GR" altLang="el-GR"/>
              <a:t>  -&gt; </a:t>
            </a:r>
            <a:r>
              <a:rPr lang="en-US" altLang="el-GR"/>
              <a:t>cm</a:t>
            </a:r>
            <a:r>
              <a:rPr lang="el-GR" altLang="el-GR" baseline="30000"/>
              <a:t> 2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r>
              <a:rPr lang="el-GR" altLang="el-GR"/>
              <a:t> =7*10000</a:t>
            </a:r>
            <a:r>
              <a:rPr lang="en-US" altLang="el-GR"/>
              <a:t> cm</a:t>
            </a:r>
            <a:r>
              <a:rPr lang="el-GR" altLang="el-GR" baseline="30000"/>
              <a:t> 2</a:t>
            </a:r>
            <a:r>
              <a:rPr lang="en-US" altLang="el-GR"/>
              <a:t> = </a:t>
            </a:r>
            <a:r>
              <a:rPr lang="el-GR" altLang="el-GR"/>
              <a:t>7</a:t>
            </a:r>
            <a:r>
              <a:rPr lang="en-US" altLang="el-GR"/>
              <a:t>00</a:t>
            </a:r>
            <a:r>
              <a:rPr lang="el-GR" altLang="el-GR"/>
              <a:t>00</a:t>
            </a:r>
            <a:r>
              <a:rPr lang="en-US" altLang="el-GR"/>
              <a:t> cm</a:t>
            </a:r>
            <a:r>
              <a:rPr lang="el-GR" altLang="el-GR" baseline="30000"/>
              <a:t> 2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 baseline="30000"/>
              <a:t> 2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mm</a:t>
            </a:r>
            <a:r>
              <a:rPr lang="el-GR" altLang="el-GR" b="1" u="sng" baseline="30000"/>
              <a:t> 2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1000000 γιατί ένα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r>
              <a:rPr lang="el-GR" altLang="el-GR"/>
              <a:t> είναι 1000000 </a:t>
            </a:r>
            <a:r>
              <a:rPr lang="en-US" altLang="el-GR"/>
              <a:t>mm</a:t>
            </a:r>
            <a:r>
              <a:rPr lang="el-GR" altLang="el-GR" baseline="30000"/>
              <a:t> 2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r>
              <a:rPr lang="el-GR" altLang="el-GR"/>
              <a:t>  -&gt; </a:t>
            </a:r>
            <a:r>
              <a:rPr lang="en-US" altLang="el-GR"/>
              <a:t>mm</a:t>
            </a:r>
            <a:r>
              <a:rPr lang="el-GR" altLang="el-GR" baseline="30000"/>
              <a:t> 2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2</a:t>
            </a:r>
            <a:r>
              <a:rPr lang="el-GR" altLang="el-GR"/>
              <a:t> =7*1000000</a:t>
            </a:r>
            <a:r>
              <a:rPr lang="en-US" altLang="el-GR"/>
              <a:t> mm</a:t>
            </a:r>
            <a:r>
              <a:rPr lang="el-GR" altLang="el-GR" baseline="30000"/>
              <a:t> 2</a:t>
            </a:r>
            <a:r>
              <a:rPr lang="en-US" altLang="el-GR"/>
              <a:t> = </a:t>
            </a:r>
            <a:r>
              <a:rPr lang="el-GR" altLang="el-GR"/>
              <a:t>7</a:t>
            </a:r>
            <a:r>
              <a:rPr lang="en-US" altLang="el-GR"/>
              <a:t>000</a:t>
            </a:r>
            <a:r>
              <a:rPr lang="el-GR" altLang="el-GR"/>
              <a:t>000</a:t>
            </a:r>
            <a:r>
              <a:rPr lang="en-US" altLang="el-GR"/>
              <a:t> mm</a:t>
            </a:r>
            <a:r>
              <a:rPr lang="el-GR" altLang="el-GR" baseline="30000"/>
              <a:t> 2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lvl="1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3D72A35-5326-2273-01A9-32C58AC6D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(μικρή σε μεγάλη)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E4DE8E7B-E492-E38F-C8DF-DAB77683E1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mm</a:t>
            </a:r>
            <a:r>
              <a:rPr lang="el-GR" altLang="el-GR" b="1" u="sng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-&gt;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="1" u="sng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 </a:t>
            </a:r>
            <a:endParaRPr lang="en-US" altLang="el-GR" b="1" u="sng" dirty="0">
              <a:latin typeface="Calibri Light"/>
              <a:ea typeface="Calibri Light"/>
              <a:cs typeface="Calibri Light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Διαιρώ με 1000000 γιατί ένα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είναι 1000000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</a:t>
            </a:r>
            <a:endParaRPr lang="en-US" altLang="el-GR" dirty="0">
              <a:latin typeface="Calibri Light"/>
              <a:ea typeface="Calibri Light"/>
              <a:cs typeface="Calibri Light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Παράδειγμα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: 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7000000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 -&gt;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endParaRPr lang="en-US" altLang="el-GR" dirty="0">
              <a:latin typeface="Calibri Light"/>
              <a:ea typeface="Calibri Light"/>
              <a:cs typeface="Calibri Light"/>
            </a:endParaRPr>
          </a:p>
          <a:p>
            <a:pPr lvl="2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7000000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=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(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7000000/1000000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 )m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 = 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7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 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endParaRPr lang="en-US" altLang="el-GR" dirty="0">
              <a:latin typeface="Calibri Light"/>
              <a:ea typeface="Calibri Light"/>
              <a:cs typeface="Calibri Light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cm</a:t>
            </a:r>
            <a:r>
              <a:rPr lang="el-GR" altLang="el-GR" b="1" u="sng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-&gt;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="1" u="sng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 </a:t>
            </a:r>
            <a:endParaRPr lang="en-US" altLang="el-GR" b="1" u="sng" dirty="0">
              <a:latin typeface="Calibri Light"/>
              <a:ea typeface="Calibri Light"/>
              <a:cs typeface="Calibri Light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Διαιρώ με 10000 γιατί ένα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είναι 10000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cm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</a:t>
            </a:r>
            <a:endParaRPr lang="en-US" altLang="el-GR" dirty="0">
              <a:latin typeface="Calibri Light"/>
              <a:ea typeface="Calibri Light"/>
              <a:cs typeface="Calibri Light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Παράδειγμα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: 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7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0000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cm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 -&gt;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endParaRPr lang="en-US" altLang="el-GR" dirty="0">
              <a:latin typeface="Calibri Light"/>
              <a:ea typeface="Calibri Light"/>
              <a:cs typeface="Calibri Light"/>
            </a:endParaRPr>
          </a:p>
          <a:p>
            <a:pPr lvl="2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7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0000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cm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=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(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7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0000 / 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10000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) 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 = 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7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 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endParaRPr lang="el-GR" altLang="el-GR" dirty="0">
              <a:latin typeface="Calibri Light"/>
              <a:ea typeface="Calibri Light"/>
              <a:cs typeface="Calibri Light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="1" u="sng" baseline="30000" dirty="0">
                <a:latin typeface="Calibri Light"/>
                <a:ea typeface="Calibri Light"/>
                <a:cs typeface="Calibri Light"/>
              </a:rPr>
              <a:t>2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 </a:t>
            </a: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-&gt;</a:t>
            </a:r>
            <a:r>
              <a:rPr lang="el-GR" altLang="el-GR" b="1" u="sng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b="1" u="sng" dirty="0">
                <a:latin typeface="Calibri Light"/>
                <a:ea typeface="Calibri Light"/>
                <a:cs typeface="Calibri Light"/>
              </a:rPr>
              <a:t>Km</a:t>
            </a:r>
            <a:r>
              <a:rPr lang="el-GR" altLang="el-GR" b="1" u="sng" baseline="30000" dirty="0">
                <a:latin typeface="Calibri Light"/>
                <a:ea typeface="Calibri Light"/>
                <a:cs typeface="Calibri Light"/>
              </a:rPr>
              <a:t> 2</a:t>
            </a:r>
            <a:endParaRPr lang="en-US" altLang="el-GR" b="1" u="sng" dirty="0">
              <a:latin typeface="Calibri Light"/>
              <a:ea typeface="Calibri Light"/>
              <a:cs typeface="Calibri Light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Διαιρώ με 1000000 γιατί ένα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Km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είναι 1000000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 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</a:t>
            </a:r>
            <a:endParaRPr lang="en-US" altLang="el-GR" dirty="0">
              <a:latin typeface="Calibri Light"/>
              <a:ea typeface="Calibri Light"/>
              <a:cs typeface="Calibri Light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Παράδειγμα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: 5000000 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 -&gt;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Km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endParaRPr lang="en-US" altLang="el-GR" dirty="0">
              <a:latin typeface="Calibri Light"/>
              <a:ea typeface="Calibri Light"/>
              <a:cs typeface="Calibri Light"/>
            </a:endParaRPr>
          </a:p>
          <a:p>
            <a:pPr lvl="2" eaLnBrk="1" hangingPunct="1">
              <a:lnSpc>
                <a:spcPct val="90000"/>
              </a:lnSpc>
            </a:pPr>
            <a:r>
              <a:rPr lang="el-GR" altLang="el-GR" dirty="0">
                <a:latin typeface="Calibri Light"/>
                <a:ea typeface="Calibri Light"/>
                <a:cs typeface="Calibri Light"/>
              </a:rPr>
              <a:t>5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000000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=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(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5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000000 /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1000000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)</a:t>
            </a:r>
            <a:r>
              <a:rPr lang="el-GR" altLang="el-GR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Km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r>
              <a:rPr lang="en-US" altLang="el-GR" dirty="0">
                <a:latin typeface="Calibri Light"/>
                <a:ea typeface="Calibri Light"/>
                <a:cs typeface="Calibri Light"/>
              </a:rPr>
              <a:t> = 5 Km</a:t>
            </a:r>
            <a:r>
              <a:rPr lang="el-GR" altLang="el-GR" baseline="30000" dirty="0">
                <a:latin typeface="Calibri Light"/>
                <a:ea typeface="Calibri Light"/>
                <a:cs typeface="Calibri Light"/>
              </a:rPr>
              <a:t> 2</a:t>
            </a:r>
            <a:endParaRPr lang="el-GR" altLang="el-GR" dirty="0">
              <a:latin typeface="Calibri Light"/>
              <a:ea typeface="Calibri Light"/>
              <a:cs typeface="Calibri Light"/>
            </a:endParaRPr>
          </a:p>
          <a:p>
            <a:pPr lvl="2"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lvl="1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A62C752-8D24-01FE-D2DD-33F2E717CB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Όγκος	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5BED33B-837E-5F24-F9FA-88AC627475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Είναι ο χώρος που καταλαμβάνει ένα σώμα</a:t>
            </a:r>
          </a:p>
          <a:p>
            <a:pPr eaLnBrk="1" hangingPunct="1"/>
            <a:r>
              <a:rPr lang="el-GR" altLang="el-GR"/>
              <a:t>Βασική μονάδα: κυβικό μέτρο (</a:t>
            </a:r>
            <a:r>
              <a:rPr lang="en-US" altLang="el-GR"/>
              <a:t>m</a:t>
            </a:r>
            <a:r>
              <a:rPr lang="el-GR" altLang="el-GR" baseline="30000"/>
              <a:t>3</a:t>
            </a:r>
            <a:r>
              <a:rPr lang="en-US" altLang="el-GR"/>
              <a:t>)</a:t>
            </a:r>
          </a:p>
          <a:p>
            <a:pPr eaLnBrk="1" hangingPunct="1"/>
            <a:r>
              <a:rPr lang="el-GR" altLang="el-GR"/>
              <a:t>Άλλες μονάδες: Κυβικό χιλιόμετρο (</a:t>
            </a:r>
            <a:r>
              <a:rPr lang="en-US" altLang="el-GR"/>
              <a:t>Km</a:t>
            </a:r>
            <a:r>
              <a:rPr lang="el-GR" altLang="el-GR" baseline="30000"/>
              <a:t>3</a:t>
            </a:r>
            <a:r>
              <a:rPr lang="el-GR" altLang="el-GR"/>
              <a:t>), κυβικό χιλιοστό (</a:t>
            </a:r>
            <a:r>
              <a:rPr lang="en-US" altLang="el-GR"/>
              <a:t>mm</a:t>
            </a:r>
            <a:r>
              <a:rPr lang="el-GR" altLang="el-GR" baseline="30000"/>
              <a:t>3</a:t>
            </a:r>
            <a:r>
              <a:rPr lang="el-GR" altLang="el-GR"/>
              <a:t>), κυβικό εκατοστό (</a:t>
            </a:r>
            <a:r>
              <a:rPr lang="en-US" altLang="el-GR"/>
              <a:t>cm</a:t>
            </a:r>
            <a:r>
              <a:rPr lang="el-GR" altLang="el-GR" baseline="30000"/>
              <a:t>3</a:t>
            </a:r>
            <a:r>
              <a:rPr lang="el-GR" altLang="el-GR"/>
              <a:t>)</a:t>
            </a:r>
            <a:endParaRPr lang="en-US" altLang="el-GR"/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7217A838-FF78-BC86-5100-C935AB3F1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(μεγάλη σε μικρή)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38D836CC-0C59-FD14-E2CD-841BD39A05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Km</a:t>
            </a:r>
            <a:r>
              <a:rPr lang="el-GR" altLang="el-GR" b="1" u="sng" baseline="30000"/>
              <a:t>3</a:t>
            </a:r>
            <a:r>
              <a:rPr lang="el-GR" altLang="el-GR" b="1" u="sng"/>
              <a:t> 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</a:t>
            </a:r>
            <a:r>
              <a:rPr lang="el-GR" altLang="el-GR" b="1" u="sng" baseline="30000"/>
              <a:t> 3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1000000000 γιατί ένα </a:t>
            </a:r>
            <a:r>
              <a:rPr lang="en-US" altLang="el-GR"/>
              <a:t>Km</a:t>
            </a:r>
            <a:r>
              <a:rPr lang="el-GR" altLang="el-GR" baseline="30000"/>
              <a:t> 3</a:t>
            </a:r>
            <a:r>
              <a:rPr lang="el-GR" altLang="el-GR"/>
              <a:t> είναι 1000000000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5 Km</a:t>
            </a:r>
            <a:r>
              <a:rPr lang="el-GR" altLang="el-GR" baseline="30000"/>
              <a:t> 3</a:t>
            </a:r>
            <a:r>
              <a:rPr lang="el-GR" altLang="el-GR"/>
              <a:t>  -&gt;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5 </a:t>
            </a:r>
            <a:r>
              <a:rPr lang="en-US" altLang="el-GR"/>
              <a:t>Km</a:t>
            </a:r>
            <a:r>
              <a:rPr lang="el-GR" altLang="el-GR" baseline="30000"/>
              <a:t> 3</a:t>
            </a:r>
            <a:r>
              <a:rPr lang="el-GR" altLang="el-GR"/>
              <a:t> =5* 1000000000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n-US" altLang="el-GR"/>
              <a:t> = 5000</a:t>
            </a:r>
            <a:r>
              <a:rPr lang="el-GR" altLang="el-GR"/>
              <a:t>000000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 baseline="30000"/>
              <a:t> 3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cm</a:t>
            </a:r>
            <a:r>
              <a:rPr lang="el-GR" altLang="el-GR" b="1" u="sng" baseline="30000"/>
              <a:t> 3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1000000 γιατί ένα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είναι 1000000 </a:t>
            </a:r>
            <a:r>
              <a:rPr lang="en-US" altLang="el-GR"/>
              <a:t>cm</a:t>
            </a:r>
            <a:r>
              <a:rPr lang="el-GR" altLang="el-GR" baseline="30000"/>
              <a:t> 3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 -&gt; </a:t>
            </a:r>
            <a:r>
              <a:rPr lang="en-US" altLang="el-GR"/>
              <a:t>cm</a:t>
            </a:r>
            <a:r>
              <a:rPr lang="el-GR" altLang="el-GR" baseline="30000"/>
              <a:t> 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=7*1000000 </a:t>
            </a:r>
            <a:r>
              <a:rPr lang="en-US" altLang="el-GR"/>
              <a:t>cm</a:t>
            </a:r>
            <a:r>
              <a:rPr lang="el-GR" altLang="el-GR" baseline="30000"/>
              <a:t> 3</a:t>
            </a:r>
            <a:r>
              <a:rPr lang="en-US" altLang="el-GR"/>
              <a:t> = </a:t>
            </a:r>
            <a:r>
              <a:rPr lang="el-GR" altLang="el-GR"/>
              <a:t>7</a:t>
            </a:r>
            <a:r>
              <a:rPr lang="en-US" altLang="el-GR"/>
              <a:t>00</a:t>
            </a:r>
            <a:r>
              <a:rPr lang="el-GR" altLang="el-GR"/>
              <a:t>0000 </a:t>
            </a:r>
            <a:r>
              <a:rPr lang="en-US" altLang="el-GR"/>
              <a:t>cm</a:t>
            </a:r>
            <a:r>
              <a:rPr lang="el-GR" altLang="el-GR" baseline="30000"/>
              <a:t> 3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 baseline="30000"/>
              <a:t> </a:t>
            </a:r>
            <a:r>
              <a:rPr lang="en-US" altLang="el-GR" b="1" u="sng" baseline="30000"/>
              <a:t>3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mm</a:t>
            </a:r>
            <a:r>
              <a:rPr lang="el-GR" altLang="el-GR" b="1" u="sng" baseline="30000"/>
              <a:t> 3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1000000000 γιατί ένα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είναι 1000000000 </a:t>
            </a:r>
            <a:r>
              <a:rPr lang="en-US" altLang="el-GR"/>
              <a:t>mm</a:t>
            </a:r>
            <a:r>
              <a:rPr lang="el-GR" altLang="el-GR" baseline="30000"/>
              <a:t> 3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 -&gt; </a:t>
            </a:r>
            <a:r>
              <a:rPr lang="en-US" altLang="el-GR"/>
              <a:t>mm</a:t>
            </a:r>
            <a:r>
              <a:rPr lang="el-GR" altLang="el-GR" baseline="30000"/>
              <a:t> </a:t>
            </a:r>
            <a:r>
              <a:rPr lang="en-US" altLang="el-GR" baseline="30000"/>
              <a:t>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 baseline="30000"/>
              <a:t> </a:t>
            </a:r>
            <a:r>
              <a:rPr lang="en-US" altLang="el-GR" baseline="30000"/>
              <a:t>3</a:t>
            </a:r>
            <a:r>
              <a:rPr lang="el-GR" altLang="el-GR"/>
              <a:t> =7*1000000000 </a:t>
            </a:r>
            <a:r>
              <a:rPr lang="en-US" altLang="el-GR"/>
              <a:t>mm</a:t>
            </a:r>
            <a:r>
              <a:rPr lang="el-GR" altLang="el-GR" baseline="30000"/>
              <a:t> 3</a:t>
            </a:r>
            <a:r>
              <a:rPr lang="en-US" altLang="el-GR"/>
              <a:t> = </a:t>
            </a:r>
            <a:r>
              <a:rPr lang="el-GR" altLang="el-GR"/>
              <a:t>7</a:t>
            </a:r>
            <a:r>
              <a:rPr lang="en-US" altLang="el-GR"/>
              <a:t>000</a:t>
            </a:r>
            <a:r>
              <a:rPr lang="el-GR" altLang="el-GR"/>
              <a:t>000000 </a:t>
            </a:r>
            <a:r>
              <a:rPr lang="en-US" altLang="el-GR"/>
              <a:t>mm</a:t>
            </a:r>
            <a:r>
              <a:rPr lang="el-GR" altLang="el-GR" baseline="30000"/>
              <a:t> 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lvl="1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F9DDC9A-F9FE-495C-CE5E-11A03E4E9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(μικρή σε μεγάλη)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4939400-D2F4-193A-B762-1DA867409F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mm</a:t>
            </a:r>
            <a:r>
              <a:rPr lang="el-GR" altLang="el-GR" b="1" u="sng" baseline="30000"/>
              <a:t> 3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</a:t>
            </a:r>
            <a:r>
              <a:rPr lang="el-GR" altLang="el-GR" b="1" u="sng" baseline="30000"/>
              <a:t> 3</a:t>
            </a:r>
            <a:r>
              <a:rPr lang="el-GR" altLang="el-GR" b="1" u="sng"/>
              <a:t>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1000000000 γιατί ένα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είναι 1000000000 </a:t>
            </a:r>
            <a:r>
              <a:rPr lang="en-US" altLang="el-GR"/>
              <a:t>mm</a:t>
            </a:r>
            <a:r>
              <a:rPr lang="el-GR" altLang="el-GR" baseline="30000"/>
              <a:t> 3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7000000000 </a:t>
            </a:r>
            <a:r>
              <a:rPr lang="en-US" altLang="el-GR"/>
              <a:t>mm</a:t>
            </a:r>
            <a:r>
              <a:rPr lang="el-GR" altLang="el-GR" baseline="30000"/>
              <a:t> 3</a:t>
            </a:r>
            <a:r>
              <a:rPr lang="el-GR" altLang="el-GR"/>
              <a:t>  -&gt;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7000000000 </a:t>
            </a:r>
            <a:r>
              <a:rPr lang="en-US" altLang="el-GR"/>
              <a:t>mm</a:t>
            </a:r>
            <a:r>
              <a:rPr lang="el-GR" altLang="el-GR" baseline="30000"/>
              <a:t> 3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7000000000/1000000000</a:t>
            </a:r>
            <a:r>
              <a:rPr lang="en-US" altLang="el-GR"/>
              <a:t> )m</a:t>
            </a:r>
            <a:r>
              <a:rPr lang="el-GR" altLang="el-GR" baseline="30000"/>
              <a:t> 3</a:t>
            </a:r>
            <a:r>
              <a:rPr lang="en-US" altLang="el-GR"/>
              <a:t> = </a:t>
            </a:r>
            <a:r>
              <a:rPr lang="el-GR" altLang="el-GR"/>
              <a:t>7</a:t>
            </a:r>
            <a:r>
              <a:rPr lang="en-US" altLang="el-GR"/>
              <a:t> m</a:t>
            </a:r>
            <a:r>
              <a:rPr lang="el-GR" altLang="el-GR" baseline="30000"/>
              <a:t> 3</a:t>
            </a:r>
            <a:endParaRPr lang="en-US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cm</a:t>
            </a:r>
            <a:r>
              <a:rPr lang="el-GR" altLang="el-GR" b="1" u="sng" baseline="30000"/>
              <a:t> 3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</a:t>
            </a:r>
            <a:r>
              <a:rPr lang="el-GR" altLang="el-GR" b="1" u="sng" baseline="30000"/>
              <a:t> 3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1000000 γιατί ένα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είναι 1000000</a:t>
            </a:r>
            <a:r>
              <a:rPr lang="en-US" altLang="el-GR"/>
              <a:t>cm</a:t>
            </a:r>
            <a:r>
              <a:rPr lang="el-GR" altLang="el-GR" baseline="30000"/>
              <a:t> 3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</a:t>
            </a:r>
            <a:r>
              <a:rPr lang="en-US" altLang="el-GR"/>
              <a:t>000</a:t>
            </a:r>
            <a:r>
              <a:rPr lang="el-GR" altLang="el-GR"/>
              <a:t>00</a:t>
            </a:r>
            <a:r>
              <a:rPr lang="en-US" altLang="el-GR"/>
              <a:t>0</a:t>
            </a:r>
            <a:r>
              <a:rPr lang="el-GR" altLang="el-GR"/>
              <a:t> </a:t>
            </a:r>
            <a:r>
              <a:rPr lang="en-US" altLang="el-GR"/>
              <a:t>cm</a:t>
            </a:r>
            <a:r>
              <a:rPr lang="el-GR" altLang="el-GR" baseline="30000"/>
              <a:t> 3</a:t>
            </a:r>
            <a:r>
              <a:rPr lang="el-GR" altLang="el-GR"/>
              <a:t>  -&gt;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</a:t>
            </a:r>
            <a:r>
              <a:rPr lang="en-US" altLang="el-GR"/>
              <a:t>00</a:t>
            </a:r>
            <a:r>
              <a:rPr lang="el-GR" altLang="el-GR"/>
              <a:t>00</a:t>
            </a:r>
            <a:r>
              <a:rPr lang="en-US" altLang="el-GR"/>
              <a:t>00</a:t>
            </a:r>
            <a:r>
              <a:rPr lang="el-GR" altLang="el-GR"/>
              <a:t> </a:t>
            </a:r>
            <a:r>
              <a:rPr lang="en-US" altLang="el-GR"/>
              <a:t>cm</a:t>
            </a:r>
            <a:r>
              <a:rPr lang="el-GR" altLang="el-GR" baseline="30000"/>
              <a:t> 3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7</a:t>
            </a:r>
            <a:r>
              <a:rPr lang="en-US" altLang="el-GR"/>
              <a:t>00</a:t>
            </a:r>
            <a:r>
              <a:rPr lang="el-GR" altLang="el-GR"/>
              <a:t>00</a:t>
            </a:r>
            <a:r>
              <a:rPr lang="en-US" altLang="el-GR"/>
              <a:t>00 / </a:t>
            </a:r>
            <a:r>
              <a:rPr lang="el-GR" altLang="el-GR"/>
              <a:t>1000000</a:t>
            </a:r>
            <a:r>
              <a:rPr lang="en-US" altLang="el-GR"/>
              <a:t>) m</a:t>
            </a:r>
            <a:r>
              <a:rPr lang="el-GR" altLang="el-GR" baseline="30000"/>
              <a:t> 3</a:t>
            </a:r>
            <a:r>
              <a:rPr lang="en-US" altLang="el-GR"/>
              <a:t> = </a:t>
            </a:r>
            <a:r>
              <a:rPr lang="el-GR" altLang="el-GR"/>
              <a:t>7</a:t>
            </a:r>
            <a:r>
              <a:rPr lang="en-US" altLang="el-GR"/>
              <a:t> m</a:t>
            </a:r>
            <a:r>
              <a:rPr lang="el-GR" altLang="el-GR" baseline="30000"/>
              <a:t> 3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 baseline="30000"/>
              <a:t>3</a:t>
            </a:r>
            <a:r>
              <a:rPr lang="el-GR" altLang="el-GR" b="1" u="sng"/>
              <a:t> 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Km</a:t>
            </a:r>
            <a:r>
              <a:rPr lang="el-GR" altLang="el-GR" b="1" u="sng" baseline="30000"/>
              <a:t> 3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1000000000 γιατί ένα </a:t>
            </a:r>
            <a:r>
              <a:rPr lang="en-US" altLang="el-GR"/>
              <a:t>Km</a:t>
            </a:r>
            <a:r>
              <a:rPr lang="el-GR" altLang="el-GR" baseline="30000"/>
              <a:t> 3</a:t>
            </a:r>
            <a:r>
              <a:rPr lang="el-GR" altLang="el-GR"/>
              <a:t> είναι 1000000000</a:t>
            </a:r>
            <a:r>
              <a:rPr lang="en-US" altLang="el-GR"/>
              <a:t> m</a:t>
            </a:r>
            <a:r>
              <a:rPr lang="el-GR" altLang="el-GR" baseline="30000"/>
              <a:t> 3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5000</a:t>
            </a:r>
            <a:r>
              <a:rPr lang="el-GR" altLang="el-GR"/>
              <a:t>000</a:t>
            </a:r>
            <a:r>
              <a:rPr lang="en-US" altLang="el-GR"/>
              <a:t>000 m</a:t>
            </a:r>
            <a:r>
              <a:rPr lang="el-GR" altLang="el-GR" baseline="30000"/>
              <a:t> 3</a:t>
            </a:r>
            <a:r>
              <a:rPr lang="el-GR" altLang="el-GR"/>
              <a:t>  -&gt; </a:t>
            </a:r>
            <a:r>
              <a:rPr lang="en-US" altLang="el-GR"/>
              <a:t>Km</a:t>
            </a:r>
            <a:r>
              <a:rPr lang="el-GR" altLang="el-GR" baseline="30000"/>
              <a:t> 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5</a:t>
            </a:r>
            <a:r>
              <a:rPr lang="en-US" altLang="el-GR"/>
              <a:t>0000</a:t>
            </a:r>
            <a:r>
              <a:rPr lang="el-GR" altLang="el-GR"/>
              <a:t>000</a:t>
            </a:r>
            <a:r>
              <a:rPr lang="en-US" altLang="el-GR"/>
              <a:t>00</a:t>
            </a:r>
            <a:r>
              <a:rPr lang="el-GR" altLang="el-GR"/>
              <a:t> </a:t>
            </a:r>
            <a:r>
              <a:rPr lang="en-US" altLang="el-GR"/>
              <a:t>m</a:t>
            </a:r>
            <a:r>
              <a:rPr lang="el-GR" altLang="el-GR" baseline="30000"/>
              <a:t> 3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5</a:t>
            </a:r>
            <a:r>
              <a:rPr lang="en-US" altLang="el-GR"/>
              <a:t>00</a:t>
            </a:r>
            <a:r>
              <a:rPr lang="el-GR" altLang="el-GR"/>
              <a:t>000</a:t>
            </a:r>
            <a:r>
              <a:rPr lang="en-US" altLang="el-GR"/>
              <a:t>0000 /</a:t>
            </a:r>
            <a:r>
              <a:rPr lang="el-GR" altLang="el-GR"/>
              <a:t> 1000000000</a:t>
            </a:r>
            <a:r>
              <a:rPr lang="en-US" altLang="el-GR"/>
              <a:t>)</a:t>
            </a:r>
            <a:r>
              <a:rPr lang="el-GR" altLang="el-GR"/>
              <a:t> </a:t>
            </a:r>
            <a:r>
              <a:rPr lang="en-US" altLang="el-GR"/>
              <a:t>Km</a:t>
            </a:r>
            <a:r>
              <a:rPr lang="el-GR" altLang="el-GR" baseline="30000"/>
              <a:t> 3</a:t>
            </a:r>
            <a:r>
              <a:rPr lang="en-US" altLang="el-GR"/>
              <a:t> = 5 Km</a:t>
            </a:r>
            <a:r>
              <a:rPr lang="el-GR" altLang="el-GR" baseline="30000"/>
              <a:t> 3</a:t>
            </a:r>
            <a:endParaRPr lang="el-GR" altLang="el-GR"/>
          </a:p>
          <a:p>
            <a:pPr lvl="2"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lvl="1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08A258BC-112C-C85C-11FF-3D7B1C335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Πυκνότητα	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C836B6D7-B612-F20B-707B-EDFC609451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Η πυκνότητα ενός υλικού ορίζεται ως το πηλίκο που έχει ως αριθμητή τη μάζα του σώματος και παρονομαστή τον όγκο του</a:t>
            </a:r>
          </a:p>
          <a:p>
            <a:pPr eaLnBrk="1" hangingPunct="1"/>
            <a:r>
              <a:rPr lang="el-GR" altLang="el-GR"/>
              <a:t>Πυκνότητα = μάζα / όγκος</a:t>
            </a:r>
          </a:p>
          <a:p>
            <a:pPr eaLnBrk="1" hangingPunct="1"/>
            <a:r>
              <a:rPr lang="el-GR" altLang="el-GR"/>
              <a:t>ρ= </a:t>
            </a:r>
            <a:r>
              <a:rPr lang="en-US" altLang="el-GR"/>
              <a:t>m / v</a:t>
            </a:r>
          </a:p>
          <a:p>
            <a:pPr eaLnBrk="1" hangingPunct="1"/>
            <a:r>
              <a:rPr lang="el-GR" altLang="el-GR"/>
              <a:t>Η πυκνότητα είναι χαρακτηριστικό του υλικού κάθε σώματος. Δεν χαρακτηρίζει, για παράδειγμα, μια σιδηροδοκό αλλά γενικά το σίδηρο</a:t>
            </a:r>
            <a:r>
              <a:rPr lang="en-US" altLang="el-GR"/>
              <a:t> </a:t>
            </a:r>
            <a:r>
              <a:rPr lang="el-GR" altLang="el-GR"/>
              <a:t>σαν υλικό</a:t>
            </a:r>
          </a:p>
          <a:p>
            <a:pPr eaLnBrk="1" hangingPunct="1"/>
            <a:r>
              <a:rPr lang="el-GR" altLang="el-GR"/>
              <a:t>Βασική μονάδα: </a:t>
            </a:r>
            <a:r>
              <a:rPr lang="en-US" altLang="el-GR"/>
              <a:t>Kgr / m</a:t>
            </a:r>
            <a:r>
              <a:rPr lang="en-US" altLang="el-GR" baseline="30000"/>
              <a:t>3</a:t>
            </a:r>
            <a:r>
              <a:rPr lang="el-GR" altLang="el-GR"/>
              <a:t> (Κιλά ανά κυβικό μέτρο)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48D098EC-D8E3-D701-DDBA-84D569013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Υπολογισμοί μεγεθών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8BEEDF84-DC48-6EA6-2B9D-6E0C4AD25D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/>
              <a:t>m , v   -&gt; </a:t>
            </a:r>
            <a:r>
              <a:rPr lang="el-GR" altLang="el-GR"/>
              <a:t>ρ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ρ= </a:t>
            </a:r>
            <a:r>
              <a:rPr lang="en-US" altLang="el-GR"/>
              <a:t>m /v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Παράδειγμα: Πόση είναι η πυκνότητα σώματος όγκου 10 </a:t>
            </a:r>
            <a:r>
              <a:rPr lang="en-US" altLang="el-GR"/>
              <a:t>m</a:t>
            </a:r>
            <a:r>
              <a:rPr lang="en-US" altLang="el-GR" baseline="30000"/>
              <a:t>3</a:t>
            </a:r>
            <a:r>
              <a:rPr lang="en-US" altLang="el-GR"/>
              <a:t> </a:t>
            </a:r>
            <a:r>
              <a:rPr lang="el-GR" altLang="el-GR"/>
              <a:t>και μάζας 5</a:t>
            </a:r>
            <a:r>
              <a:rPr lang="en-US" altLang="el-GR"/>
              <a:t>0 Kgr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ρ= </a:t>
            </a:r>
            <a:r>
              <a:rPr lang="en-US" altLang="el-GR"/>
              <a:t>m /v = 50 / 10 =5 Kgr/m</a:t>
            </a:r>
            <a:r>
              <a:rPr lang="en-US" altLang="el-GR" baseline="30000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/>
              <a:t>m , </a:t>
            </a:r>
            <a:r>
              <a:rPr lang="el-GR" altLang="el-GR"/>
              <a:t>ρ </a:t>
            </a:r>
            <a:r>
              <a:rPr lang="en-US" altLang="el-GR"/>
              <a:t>   </a:t>
            </a:r>
            <a:r>
              <a:rPr lang="el-GR" altLang="el-GR"/>
              <a:t>-&gt;</a:t>
            </a:r>
            <a:r>
              <a:rPr lang="en-US" altLang="el-GR"/>
              <a:t> v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/>
              <a:t>v = m/</a:t>
            </a:r>
            <a:r>
              <a:rPr lang="el-GR" altLang="el-GR"/>
              <a:t>ρ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Παράδειγμα: Πόσος ο όγκος σώματος, πυκνότητας 10</a:t>
            </a:r>
            <a:r>
              <a:rPr lang="en-US" altLang="el-GR"/>
              <a:t> Kgr/m</a:t>
            </a:r>
            <a:r>
              <a:rPr lang="en-US" altLang="el-GR" baseline="30000"/>
              <a:t>3</a:t>
            </a:r>
            <a:r>
              <a:rPr lang="en-US" altLang="el-GR"/>
              <a:t> </a:t>
            </a:r>
            <a:r>
              <a:rPr lang="el-GR" altLang="el-GR"/>
              <a:t>με μάζα 5</a:t>
            </a:r>
            <a:r>
              <a:rPr lang="en-US" altLang="el-GR"/>
              <a:t>0 Kgr</a:t>
            </a:r>
            <a:endParaRPr lang="el-GR" altLang="el-GR"/>
          </a:p>
          <a:p>
            <a:pPr lvl="2" eaLnBrk="1" hangingPunct="1">
              <a:lnSpc>
                <a:spcPct val="90000"/>
              </a:lnSpc>
            </a:pPr>
            <a:r>
              <a:rPr lang="en-US" altLang="el-GR"/>
              <a:t> v = m/</a:t>
            </a:r>
            <a:r>
              <a:rPr lang="el-GR" altLang="el-GR"/>
              <a:t>ρ =50 / 10 =5 </a:t>
            </a:r>
            <a:r>
              <a:rPr lang="en-US" altLang="el-GR"/>
              <a:t>m</a:t>
            </a:r>
            <a:r>
              <a:rPr lang="en-US" altLang="el-GR" baseline="30000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/>
              <a:t>v , </a:t>
            </a:r>
            <a:r>
              <a:rPr lang="el-GR" altLang="el-GR"/>
              <a:t>ρ </a:t>
            </a:r>
            <a:r>
              <a:rPr lang="en-US" altLang="el-GR"/>
              <a:t>    </a:t>
            </a:r>
            <a:r>
              <a:rPr lang="el-GR" altLang="el-GR"/>
              <a:t>-&gt; </a:t>
            </a:r>
            <a:r>
              <a:rPr lang="en-US" altLang="el-GR"/>
              <a:t>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/>
              <a:t>m=</a:t>
            </a:r>
            <a:r>
              <a:rPr lang="el-GR" altLang="el-GR"/>
              <a:t>ρ*</a:t>
            </a:r>
            <a:r>
              <a:rPr lang="en-US" altLang="el-GR"/>
              <a:t>v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Παράδειγμα: Πόσο ζυγίζει ένα σώμα πυκνότητας 20</a:t>
            </a:r>
            <a:r>
              <a:rPr lang="en-US" altLang="el-GR"/>
              <a:t> Kgr/m</a:t>
            </a:r>
            <a:r>
              <a:rPr lang="en-US" altLang="el-GR" baseline="30000"/>
              <a:t>3</a:t>
            </a:r>
            <a:r>
              <a:rPr lang="en-US" altLang="el-GR"/>
              <a:t> </a:t>
            </a:r>
            <a:r>
              <a:rPr lang="el-GR" altLang="el-GR"/>
              <a:t>με όγκο 10 </a:t>
            </a:r>
            <a:r>
              <a:rPr lang="en-US" altLang="el-GR"/>
              <a:t>m</a:t>
            </a:r>
            <a:r>
              <a:rPr lang="en-US" altLang="el-GR" baseline="30000"/>
              <a:t>3</a:t>
            </a:r>
            <a:endParaRPr lang="en-US" altLang="el-GR"/>
          </a:p>
          <a:p>
            <a:pPr lvl="2" eaLnBrk="1" hangingPunct="1">
              <a:lnSpc>
                <a:spcPct val="90000"/>
              </a:lnSpc>
            </a:pPr>
            <a:r>
              <a:rPr lang="en-US" altLang="el-GR"/>
              <a:t>m = </a:t>
            </a:r>
            <a:r>
              <a:rPr lang="el-GR" altLang="el-GR"/>
              <a:t>ρ*</a:t>
            </a:r>
            <a:r>
              <a:rPr lang="en-US" altLang="el-GR"/>
              <a:t>v = 20*10=200 Kgr</a:t>
            </a:r>
            <a:endParaRPr lang="el-GR" altLang="el-GR"/>
          </a:p>
          <a:p>
            <a:pPr lvl="2" eaLnBrk="1" hangingPunct="1">
              <a:lnSpc>
                <a:spcPct val="90000"/>
              </a:lnSpc>
            </a:pPr>
            <a:endParaRPr lang="en-US" altLang="el-GR"/>
          </a:p>
          <a:p>
            <a:pPr lvl="2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F76847A-3139-7E7B-18C3-D62084A4A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2700338"/>
            <a:ext cx="8596312" cy="1827212"/>
          </a:xfrm>
        </p:spPr>
        <p:txBody>
          <a:bodyPr/>
          <a:lstStyle/>
          <a:p>
            <a:pPr eaLnBrk="1" hangingPunct="1"/>
            <a:r>
              <a:rPr lang="el-GR" altLang="el-GR"/>
              <a:t>1.3 Τα φυσικά μεγέθη και οι μονάδες τους</a:t>
            </a:r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1201BA13-5C0C-420E-91B2-A881D7FAB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863" y="4527550"/>
            <a:ext cx="8596312" cy="1598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200">
                <a:solidFill>
                  <a:srgbClr val="7F7F7F"/>
                </a:solidFill>
              </a:rPr>
              <a:t>Θα μιλήσουμε για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l-GR" altLang="el-GR" sz="2200">
                <a:solidFill>
                  <a:srgbClr val="7F7F7F"/>
                </a:solidFill>
              </a:rPr>
              <a:t>τα βασικά φυσικά μεγέθη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l-GR" altLang="el-GR" sz="2200">
                <a:solidFill>
                  <a:srgbClr val="7F7F7F"/>
                </a:solidFill>
              </a:rPr>
              <a:t>τις μονάδες μέτρησής τους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l-GR" altLang="el-GR" sz="2200">
                <a:solidFill>
                  <a:srgbClr val="7F7F7F"/>
                </a:solidFill>
              </a:rPr>
              <a:t>μετατροπές μονάδων</a:t>
            </a:r>
            <a:endParaRPr lang="en-US" altLang="el-GR" sz="220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l-GR" altLang="el-GR" sz="220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F9AF429-73C3-5ADB-4BDD-08C1AAE98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581025"/>
            <a:ext cx="8921750" cy="665163"/>
          </a:xfrm>
        </p:spPr>
        <p:txBody>
          <a:bodyPr/>
          <a:lstStyle/>
          <a:p>
            <a:pPr eaLnBrk="1" hangingPunct="1"/>
            <a:r>
              <a:rPr lang="el-GR" altLang="el-GR"/>
              <a:t>Ερωτήσεις - Ασκήσεις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27334A56-401E-FE41-2490-3F21F3277C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Ερωτήσεις</a:t>
            </a:r>
          </a:p>
          <a:p>
            <a:pPr lvl="1" eaLnBrk="1" hangingPunct="1"/>
            <a:r>
              <a:rPr lang="el-GR" altLang="el-GR"/>
              <a:t>Χρησιμοποίησε και εφάρμοσε τις έννοιες που έμαθες:</a:t>
            </a:r>
          </a:p>
          <a:p>
            <a:pPr lvl="2" eaLnBrk="1" hangingPunct="1"/>
            <a:r>
              <a:rPr lang="el-GR" altLang="el-GR"/>
              <a:t>4, 5</a:t>
            </a:r>
          </a:p>
          <a:p>
            <a:pPr lvl="1" eaLnBrk="1" hangingPunct="1"/>
            <a:r>
              <a:rPr lang="el-GR" altLang="el-GR"/>
              <a:t>Εφάρμοσε τις γνώσεις σου και γράψε τεκμηριωμένες απαντήσεις στις ερωτήσεις που ακολουθούν:</a:t>
            </a:r>
          </a:p>
          <a:p>
            <a:pPr lvl="2" eaLnBrk="1" hangingPunct="1"/>
            <a:r>
              <a:rPr lang="el-GR" altLang="el-GR"/>
              <a:t>1, 2</a:t>
            </a:r>
          </a:p>
          <a:p>
            <a:pPr eaLnBrk="1" hangingPunct="1"/>
            <a:r>
              <a:rPr lang="el-GR" altLang="el-GR"/>
              <a:t>Ασκήσεις</a:t>
            </a:r>
          </a:p>
          <a:p>
            <a:pPr lvl="1" eaLnBrk="1" hangingPunct="1"/>
            <a:r>
              <a:rPr lang="el-GR" altLang="el-GR"/>
              <a:t>1, 2, 3, 4, 5</a:t>
            </a:r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FA5A67E-D5BD-C08A-1AC2-585AE82F8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Μάζα	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92C059E-A077-650D-A89B-CC406B3CE7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Είναι η ποσότητα της ύλης που περιέχεται σε ένα σώμα </a:t>
            </a:r>
          </a:p>
          <a:p>
            <a:pPr eaLnBrk="1" hangingPunct="1"/>
            <a:r>
              <a:rPr lang="el-GR" altLang="el-GR"/>
              <a:t>Βασική μονάδα: Κιλό (</a:t>
            </a:r>
            <a:r>
              <a:rPr lang="en-US" altLang="el-GR"/>
              <a:t>Kgr)</a:t>
            </a:r>
          </a:p>
          <a:p>
            <a:pPr eaLnBrk="1" hangingPunct="1"/>
            <a:r>
              <a:rPr lang="el-GR" altLang="el-GR"/>
              <a:t>Άλλες μονάδες: Γραμμάριο (</a:t>
            </a:r>
            <a:r>
              <a:rPr lang="en-US" altLang="el-GR"/>
              <a:t>gr</a:t>
            </a:r>
            <a:r>
              <a:rPr lang="el-GR" altLang="el-GR"/>
              <a:t>), τόνος</a:t>
            </a:r>
            <a:endParaRPr lang="en-US" altLang="el-GR"/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DADC97E-37C2-1C61-047D-178CB87FD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(μεγάλη σε μικρή)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60A38911-EFFB-8DD5-923D-97B3A71269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u="sng"/>
              <a:t>Τόνος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Kgr</a:t>
            </a:r>
          </a:p>
          <a:p>
            <a:pPr lvl="1" eaLnBrk="1" hangingPunct="1"/>
            <a:r>
              <a:rPr lang="el-GR" altLang="el-GR"/>
              <a:t>Πολλαπλασιάζω με 1000 γιατί ένας τόνος είναι 1000</a:t>
            </a:r>
            <a:r>
              <a:rPr lang="en-US" altLang="el-GR"/>
              <a:t> Kgr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/>
            <a:r>
              <a:rPr lang="el-GR" altLang="el-GR"/>
              <a:t>Παράδειγμα</a:t>
            </a:r>
            <a:r>
              <a:rPr lang="en-US" altLang="el-GR"/>
              <a:t>: 5 </a:t>
            </a:r>
            <a:r>
              <a:rPr lang="el-GR" altLang="el-GR"/>
              <a:t>τόνοι -&gt; </a:t>
            </a:r>
            <a:r>
              <a:rPr lang="en-US" altLang="el-GR"/>
              <a:t>Kgr</a:t>
            </a:r>
          </a:p>
          <a:p>
            <a:pPr lvl="2" eaLnBrk="1" hangingPunct="1"/>
            <a:r>
              <a:rPr lang="el-GR" altLang="el-GR"/>
              <a:t>5 τόνοι=5*1000</a:t>
            </a:r>
            <a:r>
              <a:rPr lang="en-US" altLang="el-GR"/>
              <a:t> Kgr = 5000 Kgr</a:t>
            </a:r>
            <a:endParaRPr lang="el-GR" altLang="el-GR"/>
          </a:p>
          <a:p>
            <a:pPr eaLnBrk="1" hangingPunct="1"/>
            <a:r>
              <a:rPr lang="en-US" altLang="el-GR" b="1" u="sng"/>
              <a:t>Kgr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gr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/>
            <a:r>
              <a:rPr lang="el-GR" altLang="el-GR"/>
              <a:t>Πολλαπλασιάζω με 1000 γιατί ένα </a:t>
            </a:r>
            <a:r>
              <a:rPr lang="en-US" altLang="el-GR"/>
              <a:t>Kgr</a:t>
            </a:r>
            <a:r>
              <a:rPr lang="el-GR" altLang="el-GR"/>
              <a:t> είναι 1000</a:t>
            </a:r>
            <a:r>
              <a:rPr lang="en-US" altLang="el-GR"/>
              <a:t> gr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/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 </a:t>
            </a:r>
            <a:r>
              <a:rPr lang="en-US" altLang="el-GR"/>
              <a:t>Kgr</a:t>
            </a:r>
            <a:r>
              <a:rPr lang="el-GR" altLang="el-GR"/>
              <a:t>  -&gt; </a:t>
            </a:r>
            <a:r>
              <a:rPr lang="en-US" altLang="el-GR"/>
              <a:t>gr</a:t>
            </a:r>
          </a:p>
          <a:p>
            <a:pPr lvl="2" eaLnBrk="1" hangingPunct="1"/>
            <a:r>
              <a:rPr lang="el-GR" altLang="el-GR"/>
              <a:t>7 </a:t>
            </a:r>
            <a:r>
              <a:rPr lang="en-US" altLang="el-GR"/>
              <a:t>Kgr</a:t>
            </a:r>
            <a:r>
              <a:rPr lang="el-GR" altLang="el-GR"/>
              <a:t> =7*1000</a:t>
            </a:r>
            <a:r>
              <a:rPr lang="en-US" altLang="el-GR"/>
              <a:t> gr = </a:t>
            </a:r>
            <a:r>
              <a:rPr lang="el-GR" altLang="el-GR"/>
              <a:t>7</a:t>
            </a:r>
            <a:r>
              <a:rPr lang="en-US" altLang="el-GR"/>
              <a:t>000 gr</a:t>
            </a:r>
            <a:endParaRPr lang="el-GR" altLang="el-GR"/>
          </a:p>
          <a:p>
            <a:pPr eaLnBrk="1" hangingPunct="1"/>
            <a:endParaRPr lang="el-GR" altLang="el-GR"/>
          </a:p>
          <a:p>
            <a:pPr lvl="1" eaLnBrk="1" hangingPunct="1"/>
            <a:endParaRPr lang="el-GR" alt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FCAA4F27-4D22-EA61-BF23-8C396FF926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(μικρή σε μεγάλη)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AC3F18D-815D-68DC-82E2-4A89DBA413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l-GR" b="1" u="sng"/>
              <a:t>gr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Kgr</a:t>
            </a:r>
          </a:p>
          <a:p>
            <a:pPr lvl="1" eaLnBrk="1" hangingPunct="1"/>
            <a:r>
              <a:rPr lang="el-GR" altLang="el-GR"/>
              <a:t>Διαιρώ με 1000 γιατί ένα </a:t>
            </a:r>
            <a:r>
              <a:rPr lang="en-US" altLang="el-GR"/>
              <a:t>Kgr</a:t>
            </a:r>
            <a:r>
              <a:rPr lang="el-GR" altLang="el-GR"/>
              <a:t> είναι 1000</a:t>
            </a:r>
            <a:r>
              <a:rPr lang="en-US" altLang="el-GR"/>
              <a:t> gr</a:t>
            </a:r>
            <a:endParaRPr lang="el-GR" altLang="el-GR"/>
          </a:p>
          <a:p>
            <a:pPr lvl="1" eaLnBrk="1" hangingPunct="1"/>
            <a:r>
              <a:rPr lang="el-GR" altLang="el-GR"/>
              <a:t>Παράδειγμα</a:t>
            </a:r>
            <a:r>
              <a:rPr lang="en-US" altLang="el-GR"/>
              <a:t>: 5</a:t>
            </a:r>
            <a:r>
              <a:rPr lang="el-GR" altLang="el-GR"/>
              <a:t>000</a:t>
            </a:r>
            <a:r>
              <a:rPr lang="en-US" altLang="el-GR"/>
              <a:t> gr</a:t>
            </a:r>
            <a:r>
              <a:rPr lang="el-GR" altLang="el-GR"/>
              <a:t>  -&gt; </a:t>
            </a:r>
            <a:r>
              <a:rPr lang="en-US" altLang="el-GR"/>
              <a:t>Kgr</a:t>
            </a:r>
          </a:p>
          <a:p>
            <a:pPr lvl="2" eaLnBrk="1" hangingPunct="1"/>
            <a:r>
              <a:rPr lang="el-GR" altLang="el-GR"/>
              <a:t>5000 </a:t>
            </a:r>
            <a:r>
              <a:rPr lang="en-US" altLang="el-GR"/>
              <a:t>gr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5000/1000</a:t>
            </a:r>
            <a:r>
              <a:rPr lang="en-US" altLang="el-GR"/>
              <a:t>)</a:t>
            </a:r>
            <a:r>
              <a:rPr lang="el-GR" altLang="el-GR"/>
              <a:t> </a:t>
            </a:r>
            <a:r>
              <a:rPr lang="en-US" altLang="el-GR"/>
              <a:t>Kgr = 5</a:t>
            </a:r>
            <a:r>
              <a:rPr lang="el-GR" altLang="el-GR"/>
              <a:t> </a:t>
            </a:r>
            <a:r>
              <a:rPr lang="en-US" altLang="el-GR"/>
              <a:t>Kgr</a:t>
            </a:r>
            <a:endParaRPr lang="el-GR" altLang="el-GR"/>
          </a:p>
          <a:p>
            <a:pPr eaLnBrk="1" hangingPunct="1"/>
            <a:r>
              <a:rPr lang="en-US" altLang="el-GR" b="1" u="sng"/>
              <a:t>Kgr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τόνους</a:t>
            </a:r>
            <a:endParaRPr lang="en-US" altLang="el-GR" b="1" u="sng"/>
          </a:p>
          <a:p>
            <a:pPr lvl="1" eaLnBrk="1" hangingPunct="1"/>
            <a:r>
              <a:rPr lang="el-GR" altLang="el-GR"/>
              <a:t>Διαιρώ με 1000 γιατί ένας τόνος είναι 1000</a:t>
            </a:r>
            <a:r>
              <a:rPr lang="en-US" altLang="el-GR"/>
              <a:t> Kgr</a:t>
            </a:r>
            <a:r>
              <a:rPr lang="el-GR" altLang="el-GR"/>
              <a:t> </a:t>
            </a:r>
          </a:p>
          <a:p>
            <a:pPr lvl="1" eaLnBrk="1" hangingPunct="1"/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7000</a:t>
            </a:r>
            <a:r>
              <a:rPr lang="en-US" altLang="el-GR"/>
              <a:t> Kgr</a:t>
            </a:r>
            <a:r>
              <a:rPr lang="el-GR" altLang="el-GR"/>
              <a:t>  -&gt; τόνους</a:t>
            </a:r>
            <a:endParaRPr lang="en-US" altLang="el-GR"/>
          </a:p>
          <a:p>
            <a:pPr lvl="2" eaLnBrk="1" hangingPunct="1"/>
            <a:r>
              <a:rPr lang="el-GR" altLang="el-GR"/>
              <a:t>7000 </a:t>
            </a:r>
            <a:r>
              <a:rPr lang="en-US" altLang="el-GR"/>
              <a:t>Kgr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7000/1000</a:t>
            </a:r>
            <a:r>
              <a:rPr lang="en-US" altLang="el-GR"/>
              <a:t>)</a:t>
            </a:r>
            <a:r>
              <a:rPr lang="el-GR" altLang="el-GR"/>
              <a:t> τόνοι</a:t>
            </a:r>
            <a:r>
              <a:rPr lang="en-US" altLang="el-GR"/>
              <a:t> = </a:t>
            </a:r>
            <a:r>
              <a:rPr lang="el-GR" altLang="el-GR"/>
              <a:t>7 τόνοι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l-GR" altLang="el-GR"/>
          </a:p>
          <a:p>
            <a:pPr lvl="1" eaLnBrk="1" hangingPunct="1"/>
            <a:endParaRPr lang="el-GR" alt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09A1AEF-DC31-1D73-0049-A93A7D5A0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Μήκος	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2501E886-342E-8C72-70E9-92FA49FFA3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Είναι η απόσταση ανάμεσα σε δύο σημεία </a:t>
            </a:r>
          </a:p>
          <a:p>
            <a:pPr eaLnBrk="1" hangingPunct="1"/>
            <a:r>
              <a:rPr lang="el-GR" altLang="el-GR"/>
              <a:t>Βασική μονάδα: μέτρο (</a:t>
            </a:r>
            <a:r>
              <a:rPr lang="en-US" altLang="el-GR"/>
              <a:t>m)</a:t>
            </a:r>
          </a:p>
          <a:p>
            <a:pPr eaLnBrk="1" hangingPunct="1"/>
            <a:r>
              <a:rPr lang="el-GR" altLang="el-GR"/>
              <a:t>Άλλες μονάδες: Χιλιόμετρο (</a:t>
            </a:r>
            <a:r>
              <a:rPr lang="en-US" altLang="el-GR"/>
              <a:t>Km</a:t>
            </a:r>
            <a:r>
              <a:rPr lang="el-GR" altLang="el-GR"/>
              <a:t>), χιλιοστό (</a:t>
            </a:r>
            <a:r>
              <a:rPr lang="en-US" altLang="el-GR"/>
              <a:t>mm</a:t>
            </a:r>
            <a:r>
              <a:rPr lang="el-GR" altLang="el-GR"/>
              <a:t>), εκατοστό (</a:t>
            </a:r>
            <a:r>
              <a:rPr lang="en-US" altLang="el-GR"/>
              <a:t>cm</a:t>
            </a:r>
            <a:r>
              <a:rPr lang="el-GR" altLang="el-GR"/>
              <a:t>)</a:t>
            </a:r>
            <a:endParaRPr lang="en-US" altLang="el-GR"/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8B15D22-BE3D-40C9-D074-EA56220CF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(μεγάλη σε μικρή)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133A616-0226-9B53-0BA7-09B34259A0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Km</a:t>
            </a:r>
            <a:r>
              <a:rPr lang="el-GR" altLang="el-GR" b="1" u="sng"/>
              <a:t> 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 γιατί ένα </a:t>
            </a:r>
            <a:r>
              <a:rPr lang="en-US" altLang="el-GR"/>
              <a:t>Km</a:t>
            </a:r>
            <a:r>
              <a:rPr lang="el-GR" altLang="el-GR"/>
              <a:t> είναι 1000</a:t>
            </a:r>
            <a:r>
              <a:rPr lang="en-US" altLang="el-GR"/>
              <a:t> m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5 Km</a:t>
            </a:r>
            <a:r>
              <a:rPr lang="el-GR" altLang="el-GR"/>
              <a:t>  -&gt; </a:t>
            </a:r>
            <a:r>
              <a:rPr lang="en-US" altLang="el-GR"/>
              <a:t>m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5 </a:t>
            </a:r>
            <a:r>
              <a:rPr lang="en-US" altLang="el-GR"/>
              <a:t>Km</a:t>
            </a:r>
            <a:r>
              <a:rPr lang="el-GR" altLang="el-GR"/>
              <a:t> =5*1000</a:t>
            </a:r>
            <a:r>
              <a:rPr lang="en-US" altLang="el-GR"/>
              <a:t> m = 5000 m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cm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 γιατί ένα </a:t>
            </a:r>
            <a:r>
              <a:rPr lang="en-US" altLang="el-GR"/>
              <a:t>m</a:t>
            </a:r>
            <a:r>
              <a:rPr lang="el-GR" altLang="el-GR"/>
              <a:t> είναι 100</a:t>
            </a:r>
            <a:r>
              <a:rPr lang="en-US" altLang="el-GR"/>
              <a:t> cm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/>
              <a:t>  -&gt; </a:t>
            </a:r>
            <a:r>
              <a:rPr lang="en-US" altLang="el-GR"/>
              <a:t>cm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/>
              <a:t> =7*100</a:t>
            </a:r>
            <a:r>
              <a:rPr lang="en-US" altLang="el-GR"/>
              <a:t> cm = </a:t>
            </a:r>
            <a:r>
              <a:rPr lang="el-GR" altLang="el-GR"/>
              <a:t>7</a:t>
            </a:r>
            <a:r>
              <a:rPr lang="en-US" altLang="el-GR"/>
              <a:t>00 cm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mm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Πολλαπλασιάζω με 1000 γιατί ένα </a:t>
            </a:r>
            <a:r>
              <a:rPr lang="en-US" altLang="el-GR"/>
              <a:t>m</a:t>
            </a:r>
            <a:r>
              <a:rPr lang="el-GR" altLang="el-GR"/>
              <a:t> είναι 1000</a:t>
            </a:r>
            <a:r>
              <a:rPr lang="en-US" altLang="el-GR"/>
              <a:t> mm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/>
              <a:t>  -&gt; </a:t>
            </a:r>
            <a:r>
              <a:rPr lang="en-US" altLang="el-GR"/>
              <a:t>mm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 </a:t>
            </a:r>
            <a:r>
              <a:rPr lang="en-US" altLang="el-GR"/>
              <a:t>m</a:t>
            </a:r>
            <a:r>
              <a:rPr lang="el-GR" altLang="el-GR"/>
              <a:t> =7*1000</a:t>
            </a:r>
            <a:r>
              <a:rPr lang="en-US" altLang="el-GR"/>
              <a:t> mm = </a:t>
            </a:r>
            <a:r>
              <a:rPr lang="el-GR" altLang="el-GR"/>
              <a:t>7</a:t>
            </a:r>
            <a:r>
              <a:rPr lang="en-US" altLang="el-GR"/>
              <a:t>000 mm</a:t>
            </a:r>
          </a:p>
          <a:p>
            <a:pPr lvl="2"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lvl="1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AF738D6-0330-65B5-0293-34116E65F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/>
              <a:t>Περιπτώσεις μετατροπών (μικρή</a:t>
            </a:r>
            <a:r>
              <a:rPr lang="en-US" altLang="el-GR" sz="3200"/>
              <a:t> </a:t>
            </a:r>
            <a:r>
              <a:rPr lang="el-GR" altLang="el-GR" sz="3200"/>
              <a:t>σε μεγάλη)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7FA6CC4-205E-B322-E33F-D7AEA4D61F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mm</a:t>
            </a:r>
            <a:r>
              <a:rPr lang="el-GR" altLang="el-GR" b="1" u="sng"/>
              <a:t> 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1000 γιατί ένα </a:t>
            </a:r>
            <a:r>
              <a:rPr lang="en-US" altLang="el-GR"/>
              <a:t>m</a:t>
            </a:r>
            <a:r>
              <a:rPr lang="el-GR" altLang="el-GR"/>
              <a:t> είναι 1000</a:t>
            </a:r>
            <a:r>
              <a:rPr lang="en-US" altLang="el-GR"/>
              <a:t> mm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5000 mm</a:t>
            </a:r>
            <a:r>
              <a:rPr lang="el-GR" altLang="el-GR"/>
              <a:t>  -&gt; </a:t>
            </a:r>
            <a:r>
              <a:rPr lang="en-US" altLang="el-GR"/>
              <a:t>m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5</a:t>
            </a:r>
            <a:r>
              <a:rPr lang="en-US" altLang="el-GR"/>
              <a:t>000</a:t>
            </a:r>
            <a:r>
              <a:rPr lang="el-GR" altLang="el-GR"/>
              <a:t> </a:t>
            </a:r>
            <a:r>
              <a:rPr lang="en-US" altLang="el-GR"/>
              <a:t>mm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5</a:t>
            </a:r>
            <a:r>
              <a:rPr lang="en-US" altLang="el-GR"/>
              <a:t>000/</a:t>
            </a:r>
            <a:r>
              <a:rPr lang="el-GR" altLang="el-GR"/>
              <a:t>1000</a:t>
            </a:r>
            <a:r>
              <a:rPr lang="en-US" altLang="el-GR"/>
              <a:t>) m = 5 m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cm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m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100 γιατί ένα </a:t>
            </a:r>
            <a:r>
              <a:rPr lang="en-US" altLang="el-GR"/>
              <a:t>m</a:t>
            </a:r>
            <a:r>
              <a:rPr lang="el-GR" altLang="el-GR"/>
              <a:t> είναι 100</a:t>
            </a:r>
            <a:r>
              <a:rPr lang="en-US" altLang="el-GR"/>
              <a:t>cm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700 </a:t>
            </a:r>
            <a:r>
              <a:rPr lang="en-US" altLang="el-GR"/>
              <a:t>cm</a:t>
            </a:r>
            <a:r>
              <a:rPr lang="el-GR" altLang="el-GR"/>
              <a:t>  -&gt; </a:t>
            </a:r>
            <a:r>
              <a:rPr lang="en-US" altLang="el-GR"/>
              <a:t>m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</a:t>
            </a:r>
            <a:r>
              <a:rPr lang="en-US" altLang="el-GR"/>
              <a:t>00</a:t>
            </a:r>
            <a:r>
              <a:rPr lang="el-GR" altLang="el-GR"/>
              <a:t> </a:t>
            </a:r>
            <a:r>
              <a:rPr lang="en-US" altLang="el-GR"/>
              <a:t>cm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7</a:t>
            </a:r>
            <a:r>
              <a:rPr lang="en-US" altLang="el-GR"/>
              <a:t>00 /</a:t>
            </a:r>
            <a:r>
              <a:rPr lang="el-GR" altLang="el-GR"/>
              <a:t>100</a:t>
            </a:r>
            <a:r>
              <a:rPr lang="en-US" altLang="el-GR"/>
              <a:t>) m = </a:t>
            </a:r>
            <a:r>
              <a:rPr lang="el-GR" altLang="el-GR"/>
              <a:t>7</a:t>
            </a:r>
            <a:r>
              <a:rPr lang="en-US" altLang="el-GR"/>
              <a:t> m</a:t>
            </a:r>
            <a:endParaRPr lang="el-GR" altLang="el-GR"/>
          </a:p>
          <a:p>
            <a:pPr eaLnBrk="1" hangingPunct="1">
              <a:lnSpc>
                <a:spcPct val="90000"/>
              </a:lnSpc>
            </a:pPr>
            <a:r>
              <a:rPr lang="en-US" altLang="el-GR" b="1" u="sng"/>
              <a:t>m</a:t>
            </a:r>
            <a:r>
              <a:rPr lang="el-GR" altLang="el-GR" b="1" u="sng"/>
              <a:t> </a:t>
            </a:r>
            <a:r>
              <a:rPr lang="en-US" altLang="el-GR" b="1" u="sng"/>
              <a:t>-&gt;</a:t>
            </a:r>
            <a:r>
              <a:rPr lang="el-GR" altLang="el-GR" b="1" u="sng"/>
              <a:t> </a:t>
            </a:r>
            <a:r>
              <a:rPr lang="en-US" altLang="el-GR" b="1" u="sng"/>
              <a:t>Km</a:t>
            </a:r>
            <a:r>
              <a:rPr lang="el-GR" altLang="el-GR" b="1" u="sng"/>
              <a:t>  </a:t>
            </a:r>
            <a:endParaRPr lang="en-US" altLang="el-GR" b="1" u="sng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Διαιρώ με 1000 γιατί ένα </a:t>
            </a:r>
            <a:r>
              <a:rPr lang="en-US" altLang="el-GR"/>
              <a:t>Km</a:t>
            </a:r>
            <a:r>
              <a:rPr lang="el-GR" altLang="el-GR"/>
              <a:t> είναι 1000</a:t>
            </a:r>
            <a:r>
              <a:rPr lang="en-US" altLang="el-GR"/>
              <a:t>m</a:t>
            </a:r>
            <a:r>
              <a:rPr lang="el-GR" altLang="el-GR"/>
              <a:t> </a:t>
            </a:r>
            <a:endParaRPr lang="en-US" altLang="el-GR"/>
          </a:p>
          <a:p>
            <a:pPr lvl="1" eaLnBrk="1" hangingPunct="1">
              <a:lnSpc>
                <a:spcPct val="90000"/>
              </a:lnSpc>
            </a:pPr>
            <a:r>
              <a:rPr lang="el-GR" altLang="el-GR"/>
              <a:t>Παράδειγμα</a:t>
            </a:r>
            <a:r>
              <a:rPr lang="en-US" altLang="el-GR"/>
              <a:t>: </a:t>
            </a:r>
            <a:r>
              <a:rPr lang="el-GR" altLang="el-GR"/>
              <a:t>7</a:t>
            </a:r>
            <a:r>
              <a:rPr lang="en-US" altLang="el-GR"/>
              <a:t>000</a:t>
            </a:r>
            <a:r>
              <a:rPr lang="el-GR" altLang="el-GR"/>
              <a:t> </a:t>
            </a:r>
            <a:r>
              <a:rPr lang="en-US" altLang="el-GR"/>
              <a:t>m</a:t>
            </a:r>
            <a:r>
              <a:rPr lang="el-GR" altLang="el-GR"/>
              <a:t>  -&gt; </a:t>
            </a:r>
            <a:r>
              <a:rPr lang="en-US" altLang="el-GR"/>
              <a:t>Km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/>
              <a:t>7</a:t>
            </a:r>
            <a:r>
              <a:rPr lang="en-US" altLang="el-GR"/>
              <a:t>000</a:t>
            </a:r>
            <a:r>
              <a:rPr lang="el-GR" altLang="el-GR"/>
              <a:t> </a:t>
            </a:r>
            <a:r>
              <a:rPr lang="en-US" altLang="el-GR"/>
              <a:t>m</a:t>
            </a:r>
            <a:r>
              <a:rPr lang="el-GR" altLang="el-GR"/>
              <a:t> =</a:t>
            </a:r>
            <a:r>
              <a:rPr lang="en-US" altLang="el-GR"/>
              <a:t>(</a:t>
            </a:r>
            <a:r>
              <a:rPr lang="el-GR" altLang="el-GR"/>
              <a:t>7</a:t>
            </a:r>
            <a:r>
              <a:rPr lang="en-US" altLang="el-GR"/>
              <a:t>000 / </a:t>
            </a:r>
            <a:r>
              <a:rPr lang="el-GR" altLang="el-GR"/>
              <a:t>1000</a:t>
            </a:r>
            <a:r>
              <a:rPr lang="en-US" altLang="el-GR"/>
              <a:t>) Km = </a:t>
            </a:r>
            <a:r>
              <a:rPr lang="el-GR" altLang="el-GR"/>
              <a:t>7</a:t>
            </a:r>
            <a:r>
              <a:rPr lang="en-US" altLang="el-GR"/>
              <a:t> Km</a:t>
            </a:r>
          </a:p>
          <a:p>
            <a:pPr lvl="2"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lvl="1"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6AF77E6-55E3-231E-43E9-E7726969E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Χρόνος	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0C44AAC-FC9A-832C-1EDC-7D8BF09B75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Βασική μονάδα: Δευτερόλεπτο (</a:t>
            </a:r>
            <a:r>
              <a:rPr lang="en-US" altLang="el-GR"/>
              <a:t>sec)</a:t>
            </a:r>
          </a:p>
          <a:p>
            <a:pPr eaLnBrk="1" hangingPunct="1"/>
            <a:r>
              <a:rPr lang="el-GR" altLang="el-GR"/>
              <a:t>Άλλες μονάδες: λεπτό (</a:t>
            </a:r>
            <a:r>
              <a:rPr lang="en-US" altLang="el-GR"/>
              <a:t>min</a:t>
            </a:r>
            <a:r>
              <a:rPr lang="el-GR" altLang="el-GR"/>
              <a:t>), ώρα (</a:t>
            </a:r>
            <a:r>
              <a:rPr lang="en-US" altLang="el-GR"/>
              <a:t>h), </a:t>
            </a:r>
            <a:r>
              <a:rPr lang="el-GR" altLang="el-GR"/>
              <a:t>μέρα (</a:t>
            </a:r>
            <a:r>
              <a:rPr lang="en-US" altLang="el-GR"/>
              <a:t>d)</a:t>
            </a:r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762</TotalTime>
  <Words>1410</Words>
  <Application>Microsoft Office PowerPoint</Application>
  <PresentationFormat>Ευρεία οθόνη</PresentationFormat>
  <Paragraphs>180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Facet</vt:lpstr>
      <vt:lpstr>Κεφάλαιο 1</vt:lpstr>
      <vt:lpstr>1.3 Τα φυσικά μεγέθη και οι μονάδες τους</vt:lpstr>
      <vt:lpstr>Μάζα </vt:lpstr>
      <vt:lpstr>Περιπτώσεις μετατροπών (μεγάλη σε μικρή)</vt:lpstr>
      <vt:lpstr>Περιπτώσεις μετατροπών (μικρή σε μεγάλη)</vt:lpstr>
      <vt:lpstr>Μήκος </vt:lpstr>
      <vt:lpstr>Περιπτώσεις μετατροπών (μεγάλη σε μικρή)</vt:lpstr>
      <vt:lpstr>Περιπτώσεις μετατροπών (μικρή σε μεγάλη)</vt:lpstr>
      <vt:lpstr>Χρόνος </vt:lpstr>
      <vt:lpstr>Περιπτώσεις μετατροπών (μεγάλη σε μικρή)</vt:lpstr>
      <vt:lpstr>Περιπτώσεις μετατροπών (μικρή σε μεγάλη)</vt:lpstr>
      <vt:lpstr>Επιφάνεια </vt:lpstr>
      <vt:lpstr>Περιπτώσεις μετατροπών (μεγάλη σε μικρή)</vt:lpstr>
      <vt:lpstr>Περιπτώσεις μετατροπών (μικρή σε μεγάλη)</vt:lpstr>
      <vt:lpstr>Όγκος </vt:lpstr>
      <vt:lpstr>Περιπτώσεις μετατροπών (μεγάλη σε μικρή)</vt:lpstr>
      <vt:lpstr>Περιπτώσεις μετατροπών (μικρή σε μεγάλη)</vt:lpstr>
      <vt:lpstr>Πυκνότητα </vt:lpstr>
      <vt:lpstr>Υπολογισμοί μεγεθών</vt:lpstr>
      <vt:lpstr>Ερωτήσεις - Ασκήσεις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3</dc:title>
  <dc:creator>vasilis kotoulas</dc:creator>
  <cp:lastModifiedBy>Vasilis Kotoulas</cp:lastModifiedBy>
  <cp:revision>35</cp:revision>
  <dcterms:created xsi:type="dcterms:W3CDTF">2022-11-22T10:51:17Z</dcterms:created>
  <dcterms:modified xsi:type="dcterms:W3CDTF">2024-10-16T07:24:42Z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_ip_UnifiedCompliancePolicyUIAction">
    <vt:lpwstr/>
  </property>
  <property fmtid="{D5CDD505-2E9C-101B-9397-08002B2CF9AE}" pid="4" name="Image">
    <vt:lpwstr/>
  </property>
  <property fmtid="{D5CDD505-2E9C-101B-9397-08002B2CF9AE}" pid="5" name="Status">
    <vt:lpwstr>Not started</vt:lpwstr>
  </property>
  <property fmtid="{D5CDD505-2E9C-101B-9397-08002B2CF9AE}" pid="6" name="_ip_UnifiedCompliancePolicyProperties">
    <vt:lpwstr/>
  </property>
  <property fmtid="{D5CDD505-2E9C-101B-9397-08002B2CF9AE}" pid="7" name="lcf76f155ced4ddcb4097134ff3c332f">
    <vt:lpwstr/>
  </property>
  <property fmtid="{D5CDD505-2E9C-101B-9397-08002B2CF9AE}" pid="8" name="TaxCatchAll">
    <vt:lpwstr/>
  </property>
  <property fmtid="{D5CDD505-2E9C-101B-9397-08002B2CF9AE}" pid="9" name="MediaServiceKeyPoints">
    <vt:lpwstr/>
  </property>
</Properties>
</file>