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66" r:id="rId4"/>
    <p:sldId id="268" r:id="rId5"/>
    <p:sldId id="265" r:id="rId6"/>
    <p:sldId id="269" r:id="rId7"/>
    <p:sldId id="260" r:id="rId8"/>
    <p:sldId id="257" r:id="rId9"/>
    <p:sldId id="258" r:id="rId10"/>
    <p:sldId id="263" r:id="rId11"/>
    <p:sldId id="259" r:id="rId12"/>
    <p:sldId id="261" r:id="rId13"/>
    <p:sldId id="264" r:id="rId14"/>
    <p:sldId id="272" r:id="rId15"/>
    <p:sldId id="273" r:id="rId16"/>
    <p:sldId id="27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E5585C74-EDFD-4A4F-8349-64494D3EA937}" type="datetimeFigureOut">
              <a:rPr lang="en-US" smtClean="0"/>
              <a:t>1/11/2021</a:t>
            </a:fld>
            <a:endParaRPr lang="en-US"/>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4CEDF8-0E82-415B-9FB1-2829BB60B3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585C74-EDFD-4A4F-8349-64494D3EA937}" type="datetimeFigureOut">
              <a:rPr lang="en-US" smtClean="0"/>
              <a:t>1/11/2021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585C74-EDFD-4A4F-8349-64494D3EA937}" type="datetimeFigureOut">
              <a:rPr lang="en-US" smtClean="0"/>
              <a:t>1/11/2021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E5585C74-EDFD-4A4F-8349-64494D3EA937}" type="datetimeFigureOut">
              <a:rPr lang="en-US" smtClean="0"/>
              <a:t>1/11/2021</a:t>
            </a:fld>
            <a:endParaRPr lang="en-US"/>
          </a:p>
        </p:txBody>
      </p:sp>
      <p:sp>
        <p:nvSpPr>
          <p:cNvPr id="5" name="4 - Θέση υποσέλιδου"/>
          <p:cNvSpPr>
            <a:spLocks noGrp="1"/>
          </p:cNvSpPr>
          <p:nvPr>
            <p:ph type="ftr" sz="quarter" idx="11"/>
          </p:nvPr>
        </p:nvSpPr>
        <p:spPr>
          <a:xfrm>
            <a:off x="457200" y="6480969"/>
            <a:ext cx="4260056" cy="300831"/>
          </a:xfrm>
        </p:spPr>
        <p:txBody>
          <a:bodyPr/>
          <a:lstStyle/>
          <a:p>
            <a:endParaRPr lang="en-US"/>
          </a:p>
        </p:txBody>
      </p:sp>
      <p:sp>
        <p:nvSpPr>
          <p:cNvPr id="6" name="5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E5585C74-EDFD-4A4F-8349-64494D3EA937}" type="datetimeFigureOut">
              <a:rPr lang="en-US" smtClean="0"/>
              <a:t>1/11/2021</a:t>
            </a:fld>
            <a:endParaRPr lang="en-US"/>
          </a:p>
        </p:txBody>
      </p:sp>
      <p:sp>
        <p:nvSpPr>
          <p:cNvPr id="5" name="4 - Θέση υποσέλιδου"/>
          <p:cNvSpPr>
            <a:spLocks noGrp="1"/>
          </p:cNvSpPr>
          <p:nvPr>
            <p:ph type="ftr" sz="quarter" idx="11"/>
          </p:nvPr>
        </p:nvSpPr>
        <p:spPr>
          <a:xfrm>
            <a:off x="2619376" y="6480969"/>
            <a:ext cx="4260056" cy="300831"/>
          </a:xfrm>
        </p:spPr>
        <p:txBody>
          <a:bodyPr/>
          <a:lstStyle/>
          <a:p>
            <a:endParaRPr lang="en-US"/>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B64CEDF8-0E82-415B-9FB1-2829BB60B3F8}" type="slidenum">
              <a:rPr lang="en-US" smtClean="0"/>
              <a:t>‹#›</a:t>
            </a:fld>
            <a:endParaRPr lang="en-US"/>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E5585C74-EDFD-4A4F-8349-64494D3EA937}" type="datetimeFigureOut">
              <a:rPr lang="en-US" smtClean="0"/>
              <a:t>1/11/2021</a:t>
            </a:fld>
            <a:endParaRPr lang="en-US"/>
          </a:p>
        </p:txBody>
      </p:sp>
      <p:sp>
        <p:nvSpPr>
          <p:cNvPr id="6" name="5 - Θέση υποσέλιδου"/>
          <p:cNvSpPr>
            <a:spLocks noGrp="1"/>
          </p:cNvSpPr>
          <p:nvPr>
            <p:ph type="ftr" sz="quarter" idx="11"/>
          </p:nvPr>
        </p:nvSpPr>
        <p:spPr>
          <a:xfrm>
            <a:off x="457200" y="6480969"/>
            <a:ext cx="4260056" cy="301752"/>
          </a:xfrm>
        </p:spPr>
        <p:txBody>
          <a:bodyPr/>
          <a:lstStyle/>
          <a:p>
            <a:endParaRPr lang="en-US"/>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B64CEDF8-0E82-415B-9FB1-2829BB60B3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E5585C74-EDFD-4A4F-8349-64494D3EA937}" type="datetimeFigureOut">
              <a:rPr lang="en-US" smtClean="0"/>
              <a:t>1/11/2021</a:t>
            </a:fld>
            <a:endParaRPr lang="en-US"/>
          </a:p>
        </p:txBody>
      </p:sp>
      <p:sp>
        <p:nvSpPr>
          <p:cNvPr id="8" name="7 - Θέση υποσέλιδου"/>
          <p:cNvSpPr>
            <a:spLocks noGrp="1"/>
          </p:cNvSpPr>
          <p:nvPr>
            <p:ph type="ftr" sz="quarter" idx="11"/>
          </p:nvPr>
        </p:nvSpPr>
        <p:spPr>
          <a:xfrm>
            <a:off x="457200" y="6480969"/>
            <a:ext cx="4261104" cy="301752"/>
          </a:xfrm>
        </p:spPr>
        <p:txBody>
          <a:bodyPr/>
          <a:lstStyle/>
          <a:p>
            <a:endParaRPr lang="en-US"/>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B64CEDF8-0E82-415B-9FB1-2829BB60B3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5585C74-EDFD-4A4F-8349-64494D3EA937}" type="datetimeFigureOut">
              <a:rPr lang="en-US" smtClean="0"/>
              <a:t>1/11/2021</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B64CEDF8-0E82-415B-9FB1-2829BB60B3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E5585C74-EDFD-4A4F-8349-64494D3EA937}" type="datetimeFigureOut">
              <a:rPr lang="en-US" smtClean="0"/>
              <a:t>1/11/2021</a:t>
            </a:fld>
            <a:endParaRPr lang="en-US"/>
          </a:p>
        </p:txBody>
      </p:sp>
      <p:sp>
        <p:nvSpPr>
          <p:cNvPr id="3" name="2 - Θέση υποσέλιδου"/>
          <p:cNvSpPr>
            <a:spLocks noGrp="1"/>
          </p:cNvSpPr>
          <p:nvPr>
            <p:ph type="ftr" sz="quarter" idx="11"/>
          </p:nvPr>
        </p:nvSpPr>
        <p:spPr>
          <a:xfrm>
            <a:off x="457200" y="6481890"/>
            <a:ext cx="4260056" cy="300831"/>
          </a:xfrm>
        </p:spPr>
        <p:txBody>
          <a:bodyPr/>
          <a:lstStyle/>
          <a:p>
            <a:endParaRPr lang="en-US"/>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B64CEDF8-0E82-415B-9FB1-2829BB60B3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E5585C74-EDFD-4A4F-8349-64494D3EA937}" type="datetimeFigureOut">
              <a:rPr lang="en-US" smtClean="0"/>
              <a:t>1/11/2021</a:t>
            </a:fld>
            <a:endParaRPr lang="en-US"/>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B64CEDF8-0E82-415B-9FB1-2829BB60B3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E5585C74-EDFD-4A4F-8349-64494D3EA937}" type="datetimeFigureOut">
              <a:rPr lang="en-US" smtClean="0"/>
              <a:t>1/11/2021</a:t>
            </a:fld>
            <a:endParaRPr lang="en-US"/>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B64CEDF8-0E82-415B-9FB1-2829BB60B3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5585C74-EDFD-4A4F-8349-64494D3EA937}" type="datetimeFigureOut">
              <a:rPr lang="en-US" smtClean="0"/>
              <a:t>1/11/2021</a:t>
            </a:fld>
            <a:endParaRPr lang="en-US"/>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4CEDF8-0E82-415B-9FB1-2829BB60B3F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Γραμμή παραγωγής</a:t>
            </a:r>
            <a:endParaRPr lang="en-US" dirty="0"/>
          </a:p>
        </p:txBody>
      </p:sp>
      <p:sp>
        <p:nvSpPr>
          <p:cNvPr id="3" name="2 - Υπότιτλος"/>
          <p:cNvSpPr>
            <a:spLocks noGrp="1"/>
          </p:cNvSpPr>
          <p:nvPr>
            <p:ph type="subTitle" idx="1"/>
          </p:nvPr>
        </p:nvSpPr>
        <p:spPr/>
        <p:txBody>
          <a:bodyPr>
            <a:normAutofit/>
          </a:bodyPr>
          <a:lstStyle/>
          <a:p>
            <a:r>
              <a:rPr lang="el-GR" b="1" dirty="0" smtClean="0"/>
              <a:t>Τεχνολογία β’ γυμνασίου</a:t>
            </a:r>
          </a:p>
          <a:p>
            <a:endParaRPr lang="en-US" dirty="0"/>
          </a:p>
        </p:txBody>
      </p:sp>
      <p:sp>
        <p:nvSpPr>
          <p:cNvPr id="4" name="TextBox 3"/>
          <p:cNvSpPr txBox="1"/>
          <p:nvPr/>
        </p:nvSpPr>
        <p:spPr>
          <a:xfrm>
            <a:off x="4495800" y="3733800"/>
            <a:ext cx="4107656" cy="369332"/>
          </a:xfrm>
          <a:prstGeom prst="rect">
            <a:avLst/>
          </a:prstGeom>
          <a:noFill/>
        </p:spPr>
        <p:txBody>
          <a:bodyPr wrap="square" rtlCol="0">
            <a:spAutoFit/>
          </a:bodyPr>
          <a:lstStyle/>
          <a:p>
            <a:r>
              <a:rPr lang="el-GR" dirty="0" smtClean="0"/>
              <a:t>Καθηγητής: Αντώνης </a:t>
            </a:r>
            <a:r>
              <a:rPr lang="el-GR" dirty="0" err="1" smtClean="0"/>
              <a:t>Μπατζάκας</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33400"/>
          </a:xfrm>
        </p:spPr>
        <p:txBody>
          <a:bodyPr>
            <a:normAutofit fontScale="90000"/>
          </a:bodyPr>
          <a:lstStyle/>
          <a:p>
            <a:r>
              <a:rPr lang="el-GR" sz="3200" dirty="0" smtClean="0"/>
              <a:t>Γραμμή παραγωγής χυμού</a:t>
            </a:r>
            <a:endParaRPr lang="en-US"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552773"/>
            <a:ext cx="9067800" cy="6762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90600" y="0"/>
            <a:ext cx="8077200" cy="609600"/>
          </a:xfrm>
        </p:spPr>
        <p:txBody>
          <a:bodyPr>
            <a:normAutofit/>
          </a:bodyPr>
          <a:lstStyle/>
          <a:p>
            <a:r>
              <a:rPr lang="el-GR" sz="2400" dirty="0" smtClean="0"/>
              <a:t>Γραμμή παραγωγής αναψυκτικών</a:t>
            </a:r>
            <a:endParaRPr lang="en-US" sz="2400" dirty="0"/>
          </a:p>
        </p:txBody>
      </p:sp>
      <p:pic>
        <p:nvPicPr>
          <p:cNvPr id="4" name="3 - Θέση περιεχομένου" descr="C:\Users\χριστινα\Desktop\site-H_istoselida_mou\02_TEXNOLOGIA_B!_TAKSIS\06_Images_b\cocacola (1).jpg"/>
          <p:cNvPicPr>
            <a:picLocks noGrp="1"/>
          </p:cNvPicPr>
          <p:nvPr>
            <p:ph idx="1"/>
          </p:nvPr>
        </p:nvPicPr>
        <p:blipFill>
          <a:blip r:embed="rId2" cstate="email">
            <a:lum contrast="-10000"/>
          </a:blip>
          <a:srcRect/>
          <a:stretch>
            <a:fillRect/>
          </a:stretch>
        </p:blipFill>
        <p:spPr bwMode="auto">
          <a:xfrm>
            <a:off x="25052" y="457200"/>
            <a:ext cx="89916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2964"/>
            <a:ext cx="7772400" cy="494506"/>
          </a:xfrm>
        </p:spPr>
        <p:txBody>
          <a:bodyPr>
            <a:normAutofit/>
          </a:bodyPr>
          <a:lstStyle/>
          <a:p>
            <a:pPr algn="ctr"/>
            <a:r>
              <a:rPr lang="el-GR" sz="2000" dirty="0" smtClean="0"/>
              <a:t>Γραμμή παραγωγής</a:t>
            </a:r>
            <a:endParaRPr lang="en-US" sz="2000" dirty="0"/>
          </a:p>
        </p:txBody>
      </p:sp>
      <p:pic>
        <p:nvPicPr>
          <p:cNvPr id="2050" name="Picture 2"/>
          <p:cNvPicPr>
            <a:picLocks noGrp="1" noChangeAspect="1" noChangeArrowheads="1"/>
          </p:cNvPicPr>
          <p:nvPr>
            <p:ph idx="1"/>
          </p:nvPr>
        </p:nvPicPr>
        <p:blipFill>
          <a:blip r:embed="rId2" cstate="print"/>
          <a:stretch>
            <a:fillRect/>
          </a:stretch>
        </p:blipFill>
        <p:spPr bwMode="auto">
          <a:xfrm>
            <a:off x="152400" y="609601"/>
            <a:ext cx="8763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1000" y="609600"/>
            <a:ext cx="8153400" cy="2667000"/>
          </a:xfrm>
        </p:spPr>
        <p:txBody>
          <a:bodyPr>
            <a:normAutofit lnSpcReduction="10000"/>
          </a:bodyPr>
          <a:lstStyle/>
          <a:p>
            <a:pPr algn="just">
              <a:buNone/>
            </a:pPr>
            <a:r>
              <a:rPr lang="el-GR" dirty="0"/>
              <a:t> </a:t>
            </a:r>
            <a:r>
              <a:rPr lang="el-GR" dirty="0" smtClean="0"/>
              <a:t>   Σήμερα η αυτοματοποιημένη γραμμή παραγωγής καθώς και </a:t>
            </a:r>
            <a:r>
              <a:rPr lang="el-GR" b="1" dirty="0" smtClean="0">
                <a:solidFill>
                  <a:srgbClr val="FF0000"/>
                </a:solidFill>
              </a:rPr>
              <a:t>η εφαρμογή των ρομποτικών κυψελών</a:t>
            </a:r>
            <a:r>
              <a:rPr lang="el-GR" dirty="0" smtClean="0"/>
              <a:t>, δίνουν τη δυνατότητα για περαιτέρω βελτίωση της ταχύτητας παραγωγής και του ελέγχου ποιότητας των προϊόντων. </a:t>
            </a:r>
            <a:endParaRPr lang="en-US"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161" y="3429000"/>
            <a:ext cx="4265359" cy="286665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140"/>
            <a:ext cx="8144974" cy="865340"/>
          </a:xfrm>
        </p:spPr>
        <p:txBody>
          <a:bodyPr>
            <a:normAutofit/>
          </a:bodyPr>
          <a:lstStyle/>
          <a:p>
            <a:pPr algn="ctr"/>
            <a:r>
              <a:rPr lang="el-GR" sz="2400" b="1" dirty="0" smtClean="0"/>
              <a:t>Τα ρομπότ χρησιμοποιούνται παντού</a:t>
            </a:r>
            <a:endParaRPr lang="el-GR"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276600" cy="279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633" y="3945890"/>
            <a:ext cx="4624143" cy="274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3276600" cy="27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86200"/>
            <a:ext cx="3276600" cy="286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886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64143"/>
            <a:ext cx="3092748" cy="302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507" y="865186"/>
            <a:ext cx="3408123" cy="312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2000"/>
            <a:ext cx="7467600" cy="79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4572000"/>
            <a:ext cx="7592230" cy="2062103"/>
          </a:xfrm>
          <a:prstGeom prst="rect">
            <a:avLst/>
          </a:prstGeom>
          <a:noFill/>
        </p:spPr>
        <p:txBody>
          <a:bodyPr wrap="square" rtlCol="0">
            <a:spAutoFit/>
          </a:bodyPr>
          <a:lstStyle/>
          <a:p>
            <a:pPr marL="64008" lvl="0" algn="ctr">
              <a:spcBef>
                <a:spcPct val="20000"/>
              </a:spcBef>
              <a:buClr>
                <a:srgbClr val="FF388C"/>
              </a:buClr>
              <a:buSzPct val="80000"/>
            </a:pPr>
            <a:r>
              <a:rPr lang="el-GR" sz="2000" b="1" dirty="0">
                <a:solidFill>
                  <a:prstClr val="white"/>
                </a:solidFill>
              </a:rPr>
              <a:t>Τόσο παντού,  που η χρήση βιομηχανικών ρομπότ σε εξελιγμένες βιομηχανικές γραμμές παραγωγής έχουν αλλάξει τα δεδομένα </a:t>
            </a:r>
            <a:r>
              <a:rPr lang="el-GR" sz="2000" b="1" dirty="0" smtClean="0">
                <a:solidFill>
                  <a:prstClr val="white"/>
                </a:solidFill>
              </a:rPr>
              <a:t>και την εικόνα  της </a:t>
            </a:r>
            <a:r>
              <a:rPr lang="el-GR" sz="2000" b="1" dirty="0">
                <a:solidFill>
                  <a:prstClr val="white"/>
                </a:solidFill>
              </a:rPr>
              <a:t>παραγωγικής διαδικασίας των προϊόντων.</a:t>
            </a:r>
          </a:p>
          <a:p>
            <a:pPr marL="64008" lvl="0" algn="ctr">
              <a:spcBef>
                <a:spcPct val="20000"/>
              </a:spcBef>
              <a:buClr>
                <a:srgbClr val="FF388C"/>
              </a:buClr>
              <a:buSzPct val="80000"/>
            </a:pPr>
            <a:r>
              <a:rPr lang="en-US" sz="2000" b="1" dirty="0">
                <a:solidFill>
                  <a:prstClr val="white"/>
                </a:solidFill>
              </a:rPr>
              <a:t> </a:t>
            </a:r>
            <a:r>
              <a:rPr lang="el-GR" sz="2000" b="1" dirty="0">
                <a:solidFill>
                  <a:prstClr val="white"/>
                </a:solidFill>
              </a:rPr>
              <a:t> Σε σημείο που γίνεται πλέον αντιληπτή </a:t>
            </a:r>
            <a:r>
              <a:rPr lang="el-GR" sz="2000" b="1" dirty="0">
                <a:solidFill>
                  <a:srgbClr val="FF0000"/>
                </a:solidFill>
              </a:rPr>
              <a:t>η απουσία του ανθρώπου</a:t>
            </a:r>
            <a:r>
              <a:rPr lang="el-GR" sz="2000" b="1" dirty="0">
                <a:solidFill>
                  <a:prstClr val="white"/>
                </a:solidFill>
              </a:rPr>
              <a:t> από τον χώρο παραγωγής</a:t>
            </a:r>
            <a:r>
              <a:rPr lang="el-GR" sz="2400" b="1" dirty="0">
                <a:solidFill>
                  <a:prstClr val="white"/>
                </a:solidFill>
              </a:rPr>
              <a:t>.</a:t>
            </a:r>
            <a:endParaRPr lang="en-US" sz="2400" b="1" dirty="0">
              <a:solidFill>
                <a:prstClr val="white"/>
              </a:solidFill>
            </a:endParaRPr>
          </a:p>
        </p:txBody>
      </p:sp>
    </p:spTree>
    <p:extLst>
      <p:ext uri="{BB962C8B-B14F-4D97-AF65-F5344CB8AC3E}">
        <p14:creationId xmlns:p14="http://schemas.microsoft.com/office/powerpoint/2010/main" val="2336718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81000"/>
            <a:ext cx="8229600" cy="5867400"/>
          </a:xfrm>
        </p:spPr>
        <p:txBody>
          <a:bodyPr>
            <a:normAutofit/>
          </a:bodyPr>
          <a:lstStyle/>
          <a:p>
            <a:pPr marL="64008" indent="0">
              <a:buNone/>
            </a:pPr>
            <a:endParaRPr lang="en-US" sz="2400" b="1" dirty="0"/>
          </a:p>
          <a:p>
            <a:pPr marL="64008" indent="0">
              <a:buNone/>
            </a:pPr>
            <a:r>
              <a:rPr lang="el-GR" sz="2400" b="1" u="sng" dirty="0" smtClean="0"/>
              <a:t>Πριν από τα ρομπότ</a:t>
            </a:r>
            <a:r>
              <a:rPr lang="el-GR" sz="2400" b="1" dirty="0" smtClean="0"/>
              <a:t>                       </a:t>
            </a:r>
            <a:r>
              <a:rPr lang="el-GR" sz="2400" b="1" u="sng" dirty="0" smtClean="0"/>
              <a:t>Εποχή των ρομπότ</a:t>
            </a:r>
          </a:p>
          <a:p>
            <a:pPr marL="64008" indent="0">
              <a:buNone/>
            </a:pPr>
            <a:endParaRPr lang="el-GR" sz="2400" b="1" u="sng" dirty="0"/>
          </a:p>
          <a:p>
            <a:pPr marL="64008" indent="0">
              <a:buNone/>
            </a:pPr>
            <a:endParaRPr lang="el-GR" sz="2400" b="1" u="sng"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507"/>
            <a:ext cx="4474029" cy="4491493"/>
          </a:xfrm>
          <a:prstGeom prst="rect">
            <a:avLst/>
          </a:prstGeom>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04507"/>
            <a:ext cx="4343400" cy="4491493"/>
          </a:xfrm>
          <a:prstGeom prst="rect">
            <a:avLst/>
          </a:prstGeom>
        </p:spPr>
      </p:pic>
    </p:spTree>
    <p:extLst>
      <p:ext uri="{BB962C8B-B14F-4D97-AF65-F5344CB8AC3E}">
        <p14:creationId xmlns:p14="http://schemas.microsoft.com/office/powerpoint/2010/main" val="4168384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8600" y="685800"/>
            <a:ext cx="8610600" cy="5715000"/>
          </a:xfrm>
        </p:spPr>
        <p:txBody>
          <a:bodyPr>
            <a:normAutofit fontScale="85000" lnSpcReduction="20000"/>
          </a:bodyPr>
          <a:lstStyle/>
          <a:p>
            <a:pPr marL="64008" indent="0">
              <a:buNone/>
            </a:pPr>
            <a:endParaRPr lang="el-GR" dirty="0" smtClean="0"/>
          </a:p>
          <a:p>
            <a:pPr marL="64008" indent="0" algn="ctr">
              <a:buNone/>
            </a:pPr>
            <a:r>
              <a:rPr lang="el-GR" b="1" dirty="0" smtClean="0"/>
              <a:t>Πλέον έχουμε τοποθετήσεις ανθρώπων των γραμμάτων για φορολόγηση των ρομπότ.</a:t>
            </a:r>
          </a:p>
          <a:p>
            <a:pPr marL="64008" indent="0">
              <a:buNone/>
            </a:pPr>
            <a:r>
              <a:rPr lang="el-GR" dirty="0" smtClean="0"/>
              <a:t> </a:t>
            </a:r>
          </a:p>
          <a:p>
            <a:pPr marL="64008" indent="0">
              <a:buNone/>
            </a:pPr>
            <a:r>
              <a:rPr lang="el-GR" b="1" dirty="0"/>
              <a:t>Ο «πατέρας» της Microsoft Μπιλ </a:t>
            </a:r>
            <a:r>
              <a:rPr lang="el-GR" b="1" dirty="0" smtClean="0"/>
              <a:t>Γκέιτς υποστήριξε </a:t>
            </a:r>
            <a:r>
              <a:rPr lang="el-GR" b="1" dirty="0"/>
              <a:t>σε συνέντευξή του στο περιοδικό </a:t>
            </a:r>
            <a:r>
              <a:rPr lang="el-GR" b="1" dirty="0" err="1"/>
              <a:t>Quartz</a:t>
            </a:r>
            <a:r>
              <a:rPr lang="el-GR" b="1" dirty="0"/>
              <a:t> ότι οι κυβερνήσεις θα πρέπει να φορολογήσουν τη χρήση ρομπότ.</a:t>
            </a:r>
          </a:p>
          <a:p>
            <a:pPr marL="64008" indent="0">
              <a:buNone/>
            </a:pPr>
            <a:endParaRPr lang="el-GR" dirty="0"/>
          </a:p>
          <a:p>
            <a:pPr marL="64008" indent="0" algn="ctr">
              <a:buNone/>
            </a:pPr>
            <a:r>
              <a:rPr lang="el-GR" b="1" dirty="0"/>
              <a:t>Έτσι, θα συνεχίσει να χρηματοδοτείται η απασχόληση ανθρώπων στην εξυπηρέτηση των γηραιότερων, των ασθενών ή στην εκπαίδευση, όπως συνέβαινε από το φόρο εισοδήματος και τις ασφαλιστικές εισφορές των εργαζόμενων που ανέλαβαν τις δουλειές τους τα ρομπότ</a:t>
            </a:r>
            <a:r>
              <a:rPr lang="el-GR" b="1" dirty="0" smtClean="0"/>
              <a:t>.</a:t>
            </a:r>
          </a:p>
          <a:p>
            <a:pPr marL="64008" indent="0" algn="ctr">
              <a:buNone/>
            </a:pPr>
            <a:r>
              <a:rPr lang="el-GR" b="1" dirty="0" smtClean="0"/>
              <a:t>Σκεφτείτε το…. </a:t>
            </a:r>
            <a:r>
              <a:rPr lang="el-GR" b="1" dirty="0" smtClean="0">
                <a:sym typeface="Wingdings" pitchFamily="2" charset="2"/>
              </a:rPr>
              <a:t></a:t>
            </a:r>
            <a:endParaRPr lang="el-GR" b="1" dirty="0"/>
          </a:p>
        </p:txBody>
      </p:sp>
      <p:sp>
        <p:nvSpPr>
          <p:cNvPr id="5" name="Τίτλος 1"/>
          <p:cNvSpPr>
            <a:spLocks noGrp="1"/>
          </p:cNvSpPr>
          <p:nvPr>
            <p:ph type="title"/>
          </p:nvPr>
        </p:nvSpPr>
        <p:spPr>
          <a:xfrm>
            <a:off x="609600" y="-27140"/>
            <a:ext cx="8144974" cy="865340"/>
          </a:xfrm>
        </p:spPr>
        <p:txBody>
          <a:bodyPr>
            <a:normAutofit/>
          </a:bodyPr>
          <a:lstStyle/>
          <a:p>
            <a:pPr algn="ctr"/>
            <a:r>
              <a:rPr lang="el-GR" sz="2400" b="1" dirty="0" smtClean="0"/>
              <a:t>Αυτό προβλημάτισε πολλούς…..</a:t>
            </a:r>
            <a:endParaRPr lang="el-GR" sz="2400" b="1" dirty="0"/>
          </a:p>
        </p:txBody>
      </p:sp>
    </p:spTree>
    <p:extLst>
      <p:ext uri="{BB962C8B-B14F-4D97-AF65-F5344CB8AC3E}">
        <p14:creationId xmlns:p14="http://schemas.microsoft.com/office/powerpoint/2010/main" val="2040642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Ορισμός</a:t>
            </a:r>
            <a:endParaRPr lang="en-US" dirty="0"/>
          </a:p>
        </p:txBody>
      </p:sp>
      <p:sp>
        <p:nvSpPr>
          <p:cNvPr id="3" name="2 - Θέση περιεχομένου"/>
          <p:cNvSpPr>
            <a:spLocks noGrp="1"/>
          </p:cNvSpPr>
          <p:nvPr>
            <p:ph idx="1"/>
          </p:nvPr>
        </p:nvSpPr>
        <p:spPr>
          <a:xfrm>
            <a:off x="152400" y="1905000"/>
            <a:ext cx="8229600" cy="4572000"/>
          </a:xfrm>
        </p:spPr>
        <p:txBody>
          <a:bodyPr>
            <a:normAutofit/>
          </a:bodyPr>
          <a:lstStyle/>
          <a:p>
            <a:pPr algn="ctr">
              <a:buNone/>
            </a:pPr>
            <a:r>
              <a:rPr lang="el-GR" sz="2400" dirty="0" smtClean="0">
                <a:solidFill>
                  <a:schemeClr val="bg1"/>
                </a:solidFill>
                <a:latin typeface="Calibri" panose="020F0502020204030204" pitchFamily="34" charset="0"/>
                <a:cs typeface="Calibri" panose="020F0502020204030204" pitchFamily="34" charset="0"/>
              </a:rPr>
              <a:t>    </a:t>
            </a:r>
            <a:r>
              <a:rPr lang="el-GR" sz="2400" dirty="0">
                <a:solidFill>
                  <a:schemeClr val="bg1"/>
                </a:solidFill>
                <a:latin typeface="Calibri" panose="020F0502020204030204" pitchFamily="34" charset="0"/>
                <a:cs typeface="Calibri" panose="020F0502020204030204" pitchFamily="34" charset="0"/>
              </a:rPr>
              <a:t>Η </a:t>
            </a:r>
            <a:r>
              <a:rPr lang="el-GR" sz="2400" dirty="0" smtClean="0">
                <a:solidFill>
                  <a:schemeClr val="bg1"/>
                </a:solidFill>
                <a:latin typeface="Calibri" panose="020F0502020204030204" pitchFamily="34" charset="0"/>
                <a:cs typeface="Calibri" panose="020F0502020204030204" pitchFamily="34" charset="0"/>
              </a:rPr>
              <a:t>βιομηχανική παραγωγή προϊόντων βασίζεται στη λειτουργία της γραμμής παραγωγής. Η γραμμή παραγωγής περιλαμβάνει μηχανήματα και λειτουργίες, </a:t>
            </a:r>
            <a:r>
              <a:rPr lang="el-GR" sz="2400" b="1" dirty="0" smtClean="0">
                <a:solidFill>
                  <a:schemeClr val="bg1"/>
                </a:solidFill>
                <a:latin typeface="Calibri" panose="020F0502020204030204" pitchFamily="34" charset="0"/>
                <a:cs typeface="Calibri" panose="020F0502020204030204" pitchFamily="34" charset="0"/>
              </a:rPr>
              <a:t>οργανωμένα και συντονισμένα σε σειρά</a:t>
            </a:r>
            <a:r>
              <a:rPr lang="el-GR" sz="2400" dirty="0" smtClean="0">
                <a:solidFill>
                  <a:schemeClr val="bg1"/>
                </a:solidFill>
                <a:latin typeface="Calibri" panose="020F0502020204030204" pitchFamily="34" charset="0"/>
                <a:cs typeface="Calibri" panose="020F0502020204030204" pitchFamily="34" charset="0"/>
              </a:rPr>
              <a:t>, με σκοπό την καλύτερη και ταχύτερη παραγωγή των προϊόντων καθώς και τη μείωση του κόστους.</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49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Γραμμή παραγωγής</a:t>
            </a:r>
            <a:endParaRPr lang="en-US" dirty="0"/>
          </a:p>
        </p:txBody>
      </p:sp>
      <p:sp>
        <p:nvSpPr>
          <p:cNvPr id="3" name="2 - Θέση περιεχομένου"/>
          <p:cNvSpPr>
            <a:spLocks noGrp="1"/>
          </p:cNvSpPr>
          <p:nvPr>
            <p:ph idx="1"/>
          </p:nvPr>
        </p:nvSpPr>
        <p:spPr/>
        <p:txBody>
          <a:bodyPr/>
          <a:lstStyle/>
          <a:p>
            <a:pPr>
              <a:buNone/>
            </a:pPr>
            <a:r>
              <a:rPr lang="el-GR" dirty="0" smtClean="0"/>
              <a:t>    </a:t>
            </a:r>
            <a:endParaRPr lang="en-US" dirty="0"/>
          </a:p>
        </p:txBody>
      </p:sp>
      <p:sp>
        <p:nvSpPr>
          <p:cNvPr id="4" name="Ορθογώνιο 3"/>
          <p:cNvSpPr/>
          <p:nvPr/>
        </p:nvSpPr>
        <p:spPr>
          <a:xfrm>
            <a:off x="457200" y="1447800"/>
            <a:ext cx="3048000" cy="5262979"/>
          </a:xfrm>
          <a:prstGeom prst="rect">
            <a:avLst/>
          </a:prstGeom>
        </p:spPr>
        <p:txBody>
          <a:bodyPr wrap="square">
            <a:spAutoFit/>
          </a:bodyPr>
          <a:lstStyle/>
          <a:p>
            <a:pPr marL="285750" indent="-285750">
              <a:buFont typeface="Arial" pitchFamily="34" charset="0"/>
              <a:buChar char="•"/>
            </a:pPr>
            <a:r>
              <a:rPr lang="el-GR" sz="2000" b="1" dirty="0"/>
              <a:t>Η γραμμή παραγωγής οφείλεται στον </a:t>
            </a:r>
            <a:r>
              <a:rPr lang="el-GR" sz="2000" b="1" dirty="0" err="1"/>
              <a:t>Χένρι</a:t>
            </a:r>
            <a:r>
              <a:rPr lang="el-GR" sz="2000" b="1" dirty="0"/>
              <a:t> Φορντ ο οποίος ίδρυσε το 1903 την εταιρία </a:t>
            </a:r>
            <a:r>
              <a:rPr lang="el-GR" sz="2000" b="1" dirty="0" err="1"/>
              <a:t>Ford</a:t>
            </a:r>
            <a:r>
              <a:rPr lang="el-GR" sz="2000" b="1" dirty="0"/>
              <a:t> </a:t>
            </a:r>
            <a:r>
              <a:rPr lang="el-GR" sz="2000" b="1" dirty="0" err="1"/>
              <a:t>motor</a:t>
            </a:r>
            <a:r>
              <a:rPr lang="el-GR" sz="2000" b="1" dirty="0"/>
              <a:t> </a:t>
            </a:r>
            <a:r>
              <a:rPr lang="el-GR" sz="2000" b="1" dirty="0" err="1"/>
              <a:t>co</a:t>
            </a:r>
            <a:r>
              <a:rPr lang="el-GR" sz="2000" b="1" dirty="0"/>
              <a:t>.</a:t>
            </a:r>
          </a:p>
          <a:p>
            <a:pPr marL="64008" indent="0">
              <a:buNone/>
            </a:pPr>
            <a:endParaRPr lang="el-GR" sz="2000" b="1" dirty="0" smtClean="0"/>
          </a:p>
          <a:p>
            <a:pPr marL="64008" indent="0">
              <a:buNone/>
            </a:pPr>
            <a:endParaRPr lang="el-GR" sz="2000" b="1" dirty="0"/>
          </a:p>
          <a:p>
            <a:pPr marL="285750" indent="-285750">
              <a:buFont typeface="Arial" pitchFamily="34" charset="0"/>
              <a:buChar char="•"/>
            </a:pPr>
            <a:r>
              <a:rPr lang="el-GR" sz="2000" b="1" dirty="0"/>
              <a:t>Η συμβολή του </a:t>
            </a:r>
            <a:r>
              <a:rPr lang="el-GR" sz="2000" b="1" dirty="0" err="1"/>
              <a:t>Φόρντ</a:t>
            </a:r>
            <a:r>
              <a:rPr lang="el-GR" sz="2000" b="1" dirty="0"/>
              <a:t> στην εργοστασιακή παραγωγή ήταν επαναστατική. </a:t>
            </a:r>
            <a:endParaRPr lang="el-GR" sz="2000" b="1" dirty="0" smtClean="0"/>
          </a:p>
          <a:p>
            <a:pPr marL="285750" indent="-285750">
              <a:buFont typeface="Arial" pitchFamily="34" charset="0"/>
              <a:buChar char="•"/>
            </a:pPr>
            <a:endParaRPr lang="el-GR" sz="2000" b="1" dirty="0" smtClean="0"/>
          </a:p>
          <a:p>
            <a:r>
              <a:rPr lang="el-GR" b="1" dirty="0"/>
              <a:t/>
            </a:r>
            <a:br>
              <a:rPr lang="el-GR" b="1" dirty="0"/>
            </a:br>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505200" y="3048000"/>
            <a:ext cx="5262880" cy="3289300"/>
          </a:xfrm>
          <a:prstGeom prst="rect">
            <a:avLst/>
          </a:prstGeom>
        </p:spPr>
      </p:pic>
    </p:spTree>
    <p:extLst>
      <p:ext uri="{BB962C8B-B14F-4D97-AF65-F5344CB8AC3E}">
        <p14:creationId xmlns:p14="http://schemas.microsoft.com/office/powerpoint/2010/main" val="63090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951706"/>
          </a:xfrm>
        </p:spPr>
        <p:txBody>
          <a:bodyPr>
            <a:normAutofit/>
          </a:bodyPr>
          <a:lstStyle/>
          <a:p>
            <a:pPr algn="ctr"/>
            <a:r>
              <a:rPr lang="el-GR" sz="3200" dirty="0" smtClean="0"/>
              <a:t>Η Γραμμή παραγωγής</a:t>
            </a:r>
            <a:r>
              <a:rPr lang="en-US" sz="3200" dirty="0" smtClean="0"/>
              <a:t> </a:t>
            </a:r>
            <a:r>
              <a:rPr lang="el-GR" sz="3200" dirty="0" smtClean="0"/>
              <a:t>του </a:t>
            </a:r>
            <a:r>
              <a:rPr lang="en-US" sz="3200" dirty="0" smtClean="0"/>
              <a:t>Ford</a:t>
            </a:r>
            <a:endParaRPr lang="en-US" sz="3200" dirty="0"/>
          </a:p>
        </p:txBody>
      </p:sp>
      <p:sp>
        <p:nvSpPr>
          <p:cNvPr id="3" name="2 - Θέση περιεχομένου"/>
          <p:cNvSpPr>
            <a:spLocks noGrp="1"/>
          </p:cNvSpPr>
          <p:nvPr>
            <p:ph idx="1"/>
          </p:nvPr>
        </p:nvSpPr>
        <p:spPr>
          <a:xfrm>
            <a:off x="228600" y="1371600"/>
            <a:ext cx="8458200" cy="5029200"/>
          </a:xfrm>
        </p:spPr>
        <p:txBody>
          <a:bodyPr>
            <a:noAutofit/>
          </a:bodyPr>
          <a:lstStyle/>
          <a:p>
            <a:pPr marL="64008" indent="0">
              <a:buNone/>
            </a:pPr>
            <a:endParaRPr lang="el-GR" sz="2000" b="1" dirty="0" smtClean="0"/>
          </a:p>
          <a:p>
            <a:endParaRPr lang="en-US" sz="2000" b="1" dirty="0"/>
          </a:p>
        </p:txBody>
      </p:sp>
      <p:sp>
        <p:nvSpPr>
          <p:cNvPr id="5" name="TextBox 4"/>
          <p:cNvSpPr txBox="1"/>
          <p:nvPr/>
        </p:nvSpPr>
        <p:spPr>
          <a:xfrm>
            <a:off x="223381" y="1524000"/>
            <a:ext cx="8311019" cy="5847755"/>
          </a:xfrm>
          <a:prstGeom prst="rect">
            <a:avLst/>
          </a:prstGeom>
          <a:noFill/>
        </p:spPr>
        <p:txBody>
          <a:bodyPr wrap="square" rtlCol="0">
            <a:spAutoFit/>
          </a:bodyPr>
          <a:lstStyle/>
          <a:p>
            <a:pPr marL="285750" lvl="0" indent="-285750">
              <a:buFont typeface="Arial" pitchFamily="34" charset="0"/>
              <a:buChar char="•"/>
            </a:pPr>
            <a:r>
              <a:rPr lang="el-GR" sz="2000" b="1" dirty="0">
                <a:solidFill>
                  <a:prstClr val="white"/>
                </a:solidFill>
              </a:rPr>
              <a:t>Τον πρώτο καιρό, ο </a:t>
            </a:r>
            <a:r>
              <a:rPr lang="el-GR" sz="2000" b="1" dirty="0" err="1">
                <a:solidFill>
                  <a:prstClr val="white"/>
                </a:solidFill>
              </a:rPr>
              <a:t>Ford</a:t>
            </a:r>
            <a:r>
              <a:rPr lang="el-GR" sz="2000" b="1" dirty="0">
                <a:solidFill>
                  <a:prstClr val="white"/>
                </a:solidFill>
              </a:rPr>
              <a:t> κατασκεύαζε αυτοκίνητα όπως όλοι οι άλλοι. Ένα-ένα. Το αυτοκίνητο έμενε στο ίδιο σημείο σε όλη τη διάρκεια της κατασκευής και οι μηχανικοί με τους εργάτες πήγαιναν να πάρουν τα εξαρτήματα και επέστρεφαν στο αυτοκίνητο για να τα συναρμολογήσουν από το σασί και πάνω.</a:t>
            </a:r>
          </a:p>
          <a:p>
            <a:endParaRPr lang="el-GR" sz="2000" b="1" dirty="0">
              <a:solidFill>
                <a:prstClr val="white"/>
              </a:solidFill>
            </a:endParaRPr>
          </a:p>
          <a:p>
            <a:pPr marL="285750" indent="-285750">
              <a:buFont typeface="Arial" pitchFamily="34" charset="0"/>
              <a:buChar char="•"/>
            </a:pPr>
            <a:r>
              <a:rPr lang="el-GR" sz="2000" b="1" dirty="0" smtClean="0">
                <a:solidFill>
                  <a:prstClr val="white"/>
                </a:solidFill>
              </a:rPr>
              <a:t>Όλα </a:t>
            </a:r>
            <a:r>
              <a:rPr lang="el-GR" sz="2000" b="1" dirty="0">
                <a:solidFill>
                  <a:prstClr val="white"/>
                </a:solidFill>
              </a:rPr>
              <a:t>ξεκίνησαν  όταν είδε τη λειτουργία ενός σφαγείου. </a:t>
            </a:r>
            <a:endParaRPr lang="el-GR" sz="2000" b="1" dirty="0" smtClean="0">
              <a:solidFill>
                <a:prstClr val="white"/>
              </a:solidFill>
            </a:endParaRPr>
          </a:p>
          <a:p>
            <a:pPr marL="285750" indent="-285750">
              <a:buFont typeface="Arial" pitchFamily="34" charset="0"/>
              <a:buChar char="•"/>
            </a:pPr>
            <a:endParaRPr lang="el-GR" sz="2000" b="1" dirty="0">
              <a:solidFill>
                <a:prstClr val="white"/>
              </a:solidFill>
            </a:endParaRPr>
          </a:p>
          <a:p>
            <a:pPr marL="285750" indent="-285750">
              <a:buFont typeface="Arial" pitchFamily="34" charset="0"/>
              <a:buChar char="•"/>
            </a:pPr>
            <a:endParaRPr lang="el-GR" sz="2000" b="1" dirty="0" smtClean="0">
              <a:solidFill>
                <a:prstClr val="white"/>
              </a:solidFill>
            </a:endParaRPr>
          </a:p>
          <a:p>
            <a:pPr marL="285750" indent="-285750">
              <a:buFont typeface="Arial" pitchFamily="34" charset="0"/>
              <a:buChar char="•"/>
            </a:pPr>
            <a:r>
              <a:rPr lang="el-GR" sz="2000" b="1" dirty="0" smtClean="0">
                <a:solidFill>
                  <a:prstClr val="white"/>
                </a:solidFill>
              </a:rPr>
              <a:t>Εμπνευσμένος </a:t>
            </a:r>
            <a:r>
              <a:rPr lang="el-GR" sz="2000" b="1" dirty="0">
                <a:solidFill>
                  <a:prstClr val="white"/>
                </a:solidFill>
              </a:rPr>
              <a:t>από την διαδικασία σφαγής των χοίρων, ο Φορντ καθιέρωσε τη «γραμμή παραγωγής», σύμφωνα με την οποία ο κάθε εργαζόμενος είχε μία πολύ συγκεκριμένη εργασία στο αυτοκίνητο, καθώς αυτό περνούσε από μπροστά του, πάνω στην αλυσίδα που το μετέφερε. Αυτή η αλυσίδα άλλαξε εντελώς τη δομή των εργοστασίων, ανεξαρτήτως προϊόντων. Ήταν η είσοδος σε μία νέα εποχή.... </a:t>
            </a:r>
            <a:br>
              <a:rPr lang="el-GR" sz="2000" b="1" dirty="0">
                <a:solidFill>
                  <a:prstClr val="white"/>
                </a:solidFill>
              </a:rPr>
            </a:br>
            <a:r>
              <a:rPr lang="el-GR" b="1" dirty="0">
                <a:solidFill>
                  <a:prstClr val="white"/>
                </a:solidFill>
              </a:rPr>
              <a:t/>
            </a:r>
            <a:br>
              <a:rPr lang="el-GR" b="1" dirty="0">
                <a:solidFill>
                  <a:prstClr val="white"/>
                </a:solidFill>
              </a:rPr>
            </a:br>
            <a:r>
              <a:rPr lang="el-GR" dirty="0">
                <a:solidFill>
                  <a:prstClr val="white"/>
                </a:solidFill>
              </a:rPr>
              <a:t/>
            </a:r>
            <a:br>
              <a:rPr lang="el-GR" dirty="0">
                <a:solidFill>
                  <a:prstClr val="white"/>
                </a:solidFill>
              </a:rPr>
            </a:br>
            <a:endParaRPr lang="el-GR" dirty="0">
              <a:solidFill>
                <a:prstClr val="white"/>
              </a:solidFill>
            </a:endParaRPr>
          </a:p>
        </p:txBody>
      </p:sp>
    </p:spTree>
    <p:extLst>
      <p:ext uri="{BB962C8B-B14F-4D97-AF65-F5344CB8AC3E}">
        <p14:creationId xmlns:p14="http://schemas.microsoft.com/office/powerpoint/2010/main" val="195058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951706"/>
          </a:xfrm>
        </p:spPr>
        <p:txBody>
          <a:bodyPr>
            <a:normAutofit/>
          </a:bodyPr>
          <a:lstStyle/>
          <a:p>
            <a:pPr algn="ctr"/>
            <a:r>
              <a:rPr lang="el-GR" sz="3200" dirty="0" smtClean="0"/>
              <a:t>Η Γραμμή παραγωγής</a:t>
            </a:r>
            <a:r>
              <a:rPr lang="en-US" sz="3200" dirty="0" smtClean="0"/>
              <a:t> </a:t>
            </a:r>
            <a:r>
              <a:rPr lang="el-GR" sz="3200" dirty="0" smtClean="0"/>
              <a:t>του </a:t>
            </a:r>
            <a:r>
              <a:rPr lang="en-US" sz="3200" dirty="0" smtClean="0"/>
              <a:t>Ford</a:t>
            </a:r>
            <a:endParaRPr lang="en-US" sz="3200" dirty="0"/>
          </a:p>
        </p:txBody>
      </p:sp>
      <p:sp>
        <p:nvSpPr>
          <p:cNvPr id="3" name="2 - Θέση περιεχομένου"/>
          <p:cNvSpPr>
            <a:spLocks noGrp="1"/>
          </p:cNvSpPr>
          <p:nvPr>
            <p:ph idx="1"/>
          </p:nvPr>
        </p:nvSpPr>
        <p:spPr>
          <a:xfrm>
            <a:off x="228600" y="1371600"/>
            <a:ext cx="8458200" cy="5029200"/>
          </a:xfrm>
        </p:spPr>
        <p:txBody>
          <a:bodyPr>
            <a:noAutofit/>
          </a:bodyPr>
          <a:lstStyle/>
          <a:p>
            <a:pPr marL="64008" indent="0">
              <a:buNone/>
            </a:pPr>
            <a:endParaRPr lang="el-GR" sz="2000" b="1" dirty="0" smtClean="0"/>
          </a:p>
          <a:p>
            <a:endParaRPr lang="en-US" sz="2000" b="1"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867584"/>
            <a:ext cx="5147679" cy="4380815"/>
          </a:xfrm>
          <a:prstGeom prst="rect">
            <a:avLst/>
          </a:prstGeom>
        </p:spPr>
      </p:pic>
      <p:sp>
        <p:nvSpPr>
          <p:cNvPr id="5" name="TextBox 4"/>
          <p:cNvSpPr txBox="1"/>
          <p:nvPr/>
        </p:nvSpPr>
        <p:spPr>
          <a:xfrm>
            <a:off x="228600" y="1905000"/>
            <a:ext cx="3276600" cy="3970318"/>
          </a:xfrm>
          <a:prstGeom prst="rect">
            <a:avLst/>
          </a:prstGeom>
          <a:noFill/>
        </p:spPr>
        <p:txBody>
          <a:bodyPr wrap="square" rtlCol="0">
            <a:spAutoFit/>
          </a:bodyPr>
          <a:lstStyle/>
          <a:p>
            <a:pPr marL="285750" indent="-285750">
              <a:buFont typeface="Arial" pitchFamily="34" charset="0"/>
              <a:buChar char="•"/>
            </a:pPr>
            <a:r>
              <a:rPr lang="el-GR" b="1" dirty="0"/>
              <a:t>Η γραμμή παραγωγής και η </a:t>
            </a:r>
            <a:r>
              <a:rPr lang="el-GR" b="1" dirty="0" smtClean="0"/>
              <a:t>εξειδίκευση </a:t>
            </a:r>
            <a:r>
              <a:rPr lang="el-GR" b="1" dirty="0"/>
              <a:t>μείωσαν τον χρόνο παραγωγής ανά αυτοκίνητο, από τις δώδεκα ώρες στη μιάμιση και το κόστος της </a:t>
            </a:r>
            <a:r>
              <a:rPr lang="el-GR" b="1" dirty="0" smtClean="0"/>
              <a:t>μονάδ</a:t>
            </a:r>
            <a:r>
              <a:rPr lang="el-GR" b="1" dirty="0"/>
              <a:t>ε</a:t>
            </a:r>
            <a:r>
              <a:rPr lang="el-GR" b="1" dirty="0" smtClean="0"/>
              <a:t>ς </a:t>
            </a:r>
            <a:r>
              <a:rPr lang="el-GR" b="1" dirty="0"/>
              <a:t>στα 260 δολάρια</a:t>
            </a:r>
            <a:r>
              <a:rPr lang="el-GR" b="1" dirty="0" smtClean="0"/>
              <a:t>... </a:t>
            </a:r>
          </a:p>
          <a:p>
            <a:pPr marL="285750" indent="-285750">
              <a:buFont typeface="Arial" pitchFamily="34" charset="0"/>
              <a:buChar char="•"/>
            </a:pPr>
            <a:r>
              <a:rPr lang="el-GR" b="1" dirty="0" smtClean="0"/>
              <a:t>Έτσι κατάφεραν να έχουν μαζική παραγωγή προϊόντων.</a:t>
            </a:r>
            <a:r>
              <a:rPr lang="el-GR" b="1" dirty="0"/>
              <a:t> </a:t>
            </a:r>
            <a:br>
              <a:rPr lang="el-GR" b="1" dirty="0"/>
            </a:br>
            <a:r>
              <a:rPr lang="el-GR" dirty="0"/>
              <a:t/>
            </a:r>
            <a:br>
              <a:rPr lang="el-GR" dirty="0"/>
            </a:br>
            <a:endParaRPr lang="el-GR" dirty="0"/>
          </a:p>
        </p:txBody>
      </p:sp>
    </p:spTree>
    <p:extLst>
      <p:ext uri="{BB962C8B-B14F-4D97-AF65-F5344CB8AC3E}">
        <p14:creationId xmlns:p14="http://schemas.microsoft.com/office/powerpoint/2010/main" val="213364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612755"/>
            <a:ext cx="4267200" cy="3913023"/>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67000"/>
            <a:ext cx="4419055" cy="3861910"/>
          </a:xfrm>
          <a:prstGeom prst="rect">
            <a:avLst/>
          </a:prstGeom>
        </p:spPr>
      </p:pic>
      <p:sp>
        <p:nvSpPr>
          <p:cNvPr id="6" name="TextBox 5"/>
          <p:cNvSpPr txBox="1"/>
          <p:nvPr/>
        </p:nvSpPr>
        <p:spPr>
          <a:xfrm>
            <a:off x="733840" y="685800"/>
            <a:ext cx="8001000" cy="1569660"/>
          </a:xfrm>
          <a:prstGeom prst="rect">
            <a:avLst/>
          </a:prstGeom>
          <a:noFill/>
        </p:spPr>
        <p:txBody>
          <a:bodyPr wrap="square" rtlCol="0">
            <a:spAutoFit/>
          </a:bodyPr>
          <a:lstStyle/>
          <a:p>
            <a:pPr algn="ctr"/>
            <a:r>
              <a:rPr lang="el-GR" sz="2400" dirty="0" smtClean="0"/>
              <a:t>Πλέον ένα από τα κύρια χαρακτηριστικά </a:t>
            </a:r>
            <a:r>
              <a:rPr lang="el-GR" sz="2400" dirty="0"/>
              <a:t>της μαζικής παραγωγής είναι η τμηματοποίηση των παραγωγικών διαδικασιών και η εξέλιξη των εργασιών σε </a:t>
            </a:r>
            <a:r>
              <a:rPr lang="el-GR" sz="2400" b="1" dirty="0">
                <a:solidFill>
                  <a:srgbClr val="FF0000"/>
                </a:solidFill>
              </a:rPr>
              <a:t>γραμμές παραγωγής</a:t>
            </a:r>
            <a:r>
              <a:rPr lang="el-GR" sz="2400" dirty="0"/>
              <a:t>.</a:t>
            </a:r>
          </a:p>
        </p:txBody>
      </p:sp>
    </p:spTree>
    <p:extLst>
      <p:ext uri="{BB962C8B-B14F-4D97-AF65-F5344CB8AC3E}">
        <p14:creationId xmlns:p14="http://schemas.microsoft.com/office/powerpoint/2010/main" val="31298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buNone/>
            </a:pPr>
            <a:r>
              <a:rPr lang="el-GR" dirty="0" smtClean="0"/>
              <a:t>Η γραμμή παραγωγής</a:t>
            </a:r>
          </a:p>
          <a:p>
            <a:pPr algn="ctr">
              <a:buNone/>
            </a:pPr>
            <a:r>
              <a:rPr lang="el-GR" dirty="0" smtClean="0"/>
              <a:t>περιλαμβάνει </a:t>
            </a:r>
            <a:r>
              <a:rPr lang="el-GR" b="1" dirty="0" smtClean="0">
                <a:solidFill>
                  <a:srgbClr val="FF0000"/>
                </a:solidFill>
              </a:rPr>
              <a:t>μηχανήματα</a:t>
            </a:r>
            <a:r>
              <a:rPr lang="el-GR" dirty="0" smtClean="0"/>
              <a:t> και </a:t>
            </a:r>
            <a:r>
              <a:rPr lang="el-GR" b="1" dirty="0" smtClean="0">
                <a:solidFill>
                  <a:srgbClr val="FF0000"/>
                </a:solidFill>
              </a:rPr>
              <a:t>λειτουργίες</a:t>
            </a:r>
            <a:r>
              <a:rPr lang="el-GR" dirty="0" smtClean="0"/>
              <a:t>, </a:t>
            </a:r>
            <a:r>
              <a:rPr lang="el-GR" b="1" dirty="0" smtClean="0">
                <a:solidFill>
                  <a:srgbClr val="FF0000"/>
                </a:solidFill>
              </a:rPr>
              <a:t>οργανωμένα και συντονισμένα σε σειρά</a:t>
            </a:r>
            <a:r>
              <a:rPr lang="el-GR" dirty="0" smtClean="0"/>
              <a:t>, με σκοπό την καλύτερη και </a:t>
            </a:r>
            <a:r>
              <a:rPr lang="el-GR" b="1" dirty="0" smtClean="0">
                <a:solidFill>
                  <a:srgbClr val="FF0000"/>
                </a:solidFill>
              </a:rPr>
              <a:t>ταχύτερη παραγωγή </a:t>
            </a:r>
            <a:r>
              <a:rPr lang="el-GR" dirty="0" smtClean="0"/>
              <a:t>των προϊόντων καθώς και τη μείωση του κόστους.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0877"/>
            <a:ext cx="8305800" cy="418306"/>
          </a:xfrm>
        </p:spPr>
        <p:txBody>
          <a:bodyPr>
            <a:normAutofit/>
          </a:bodyPr>
          <a:lstStyle/>
          <a:p>
            <a:pPr algn="ctr"/>
            <a:r>
              <a:rPr lang="el-GR" sz="2000" dirty="0" smtClean="0"/>
              <a:t>Γραμμή παραγωγής </a:t>
            </a:r>
            <a:r>
              <a:rPr lang="en-US" sz="2000" dirty="0" smtClean="0"/>
              <a:t>Audi</a:t>
            </a:r>
            <a:endParaRPr lang="en-US" sz="2000" dirty="0"/>
          </a:p>
        </p:txBody>
      </p:sp>
      <p:pic>
        <p:nvPicPr>
          <p:cNvPr id="1026" name="Picture 2"/>
          <p:cNvPicPr>
            <a:picLocks noGrp="1" noChangeAspect="1" noChangeArrowheads="1"/>
          </p:cNvPicPr>
          <p:nvPr>
            <p:ph idx="1"/>
          </p:nvPr>
        </p:nvPicPr>
        <p:blipFill>
          <a:blip r:embed="rId2" cstate="print"/>
          <a:stretch>
            <a:fillRect/>
          </a:stretch>
        </p:blipFill>
        <p:spPr bwMode="auto">
          <a:xfrm>
            <a:off x="152400" y="457200"/>
            <a:ext cx="8839200" cy="6400800"/>
          </a:xfrm>
          <a:prstGeom prst="rect">
            <a:avLst/>
          </a:prstGeom>
          <a:noFill/>
          <a:ln w="9525">
            <a:noFill/>
            <a:miter lim="800000"/>
            <a:headEnd/>
            <a:tailEnd/>
          </a:ln>
        </p:spPr>
      </p:pic>
      <p:sp>
        <p:nvSpPr>
          <p:cNvPr id="5" name="4 - Ορθογώνιο"/>
          <p:cNvSpPr/>
          <p:nvPr/>
        </p:nvSpPr>
        <p:spPr>
          <a:xfrm>
            <a:off x="0" y="6488668"/>
            <a:ext cx="4572000" cy="369332"/>
          </a:xfrm>
          <a:prstGeom prst="rect">
            <a:avLst/>
          </a:prstGeom>
        </p:spPr>
        <p:txBody>
          <a:bodyPr>
            <a:spAutoFit/>
          </a:bodyPr>
          <a:lstStyle/>
          <a:p>
            <a:r>
              <a:rPr lang="en-US" dirty="0" smtClean="0"/>
              <a:t>http://www.caroto.gr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3276600" cy="990600"/>
          </a:xfrm>
        </p:spPr>
        <p:txBody>
          <a:bodyPr>
            <a:normAutofit/>
          </a:bodyPr>
          <a:lstStyle/>
          <a:p>
            <a:r>
              <a:rPr lang="el-GR" sz="2000" dirty="0" smtClean="0"/>
              <a:t>Γραμμή παραγωγής εμφιάλωσης νερού</a:t>
            </a:r>
            <a:endParaRPr lang="en-US" sz="2000" dirty="0"/>
          </a:p>
        </p:txBody>
      </p:sp>
      <p:pic>
        <p:nvPicPr>
          <p:cNvPr id="4" name="3 - Θέση περιεχομένου" descr="C:\Users\χριστινα\Documents\02ΤΕΧΝΟΛΟΓΙΑ Β! ΤΑΞΗΣ\ΓΡΑΜΜΕΣ ΠΑΡΑΓΩΓΗΣ ΕΠΙΧΕΙΡΗΣΕΩΝ\nero.jpg"/>
          <p:cNvPicPr>
            <a:picLocks noGrp="1"/>
          </p:cNvPicPr>
          <p:nvPr>
            <p:ph idx="1"/>
          </p:nvPr>
        </p:nvPicPr>
        <p:blipFill>
          <a:blip r:embed="rId2" cstate="email">
            <a:lum contrast="-10000"/>
          </a:blip>
          <a:srcRect/>
          <a:stretch>
            <a:fillRect/>
          </a:stretch>
        </p:blipFill>
        <p:spPr bwMode="auto">
          <a:xfrm>
            <a:off x="16701" y="1143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253</TotalTime>
  <Words>507</Words>
  <Application>Microsoft Office PowerPoint</Application>
  <PresentationFormat>Προβολή στην οθόνη (4:3)</PresentationFormat>
  <Paragraphs>46</Paragraphs>
  <Slides>17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Calibri</vt:lpstr>
      <vt:lpstr>Century Gothic</vt:lpstr>
      <vt:lpstr>Verdana</vt:lpstr>
      <vt:lpstr>Wingdings</vt:lpstr>
      <vt:lpstr>Wingdings 2</vt:lpstr>
      <vt:lpstr>Ζωντάνια</vt:lpstr>
      <vt:lpstr>Γραμμή παραγωγής</vt:lpstr>
      <vt:lpstr>Ορισμός</vt:lpstr>
      <vt:lpstr>Γραμμή παραγωγής</vt:lpstr>
      <vt:lpstr>Η Γραμμή παραγωγής του Ford</vt:lpstr>
      <vt:lpstr>Η Γραμμή παραγωγής του Ford</vt:lpstr>
      <vt:lpstr>Παρουσίαση του PowerPoint</vt:lpstr>
      <vt:lpstr>Παρουσίαση του PowerPoint</vt:lpstr>
      <vt:lpstr>Γραμμή παραγωγής Audi</vt:lpstr>
      <vt:lpstr>Γραμμή παραγωγής εμφιάλωσης νερού</vt:lpstr>
      <vt:lpstr>Γραμμή παραγωγής χυμού</vt:lpstr>
      <vt:lpstr>Γραμμή παραγωγής αναψυκτικών</vt:lpstr>
      <vt:lpstr>Γραμμή παραγωγής</vt:lpstr>
      <vt:lpstr>Παρουσίαση του PowerPoint</vt:lpstr>
      <vt:lpstr>Τα ρομπότ χρησιμοποιούνται παντού</vt:lpstr>
      <vt:lpstr>Παρουσίαση του PowerPoint</vt:lpstr>
      <vt:lpstr>Παρουσίαση του PowerPoint</vt:lpstr>
      <vt:lpstr>Αυτό προβλημάτισε πολλούς…..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Γραμμή παραγωγής</dc:title>
  <dc:creator>stavroula</dc:creator>
  <cp:lastModifiedBy>Καλώς ήλθατε</cp:lastModifiedBy>
  <cp:revision>25</cp:revision>
  <dcterms:created xsi:type="dcterms:W3CDTF">2015-11-15T15:24:11Z</dcterms:created>
  <dcterms:modified xsi:type="dcterms:W3CDTF">2021-01-11T10:12:55Z</dcterms:modified>
</cp:coreProperties>
</file>